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s/slide147.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s/slide148.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7" r:id="rId2"/>
    <p:sldMasterId id="2147483782" r:id="rId3"/>
    <p:sldMasterId id="2147483794" r:id="rId4"/>
    <p:sldMasterId id="2147483869" r:id="rId5"/>
    <p:sldMasterId id="2147483882" r:id="rId6"/>
    <p:sldMasterId id="2147483895" r:id="rId7"/>
    <p:sldMasterId id="2147484096" r:id="rId8"/>
    <p:sldMasterId id="2147484109" r:id="rId9"/>
    <p:sldMasterId id="2147484121" r:id="rId10"/>
  </p:sldMasterIdLst>
  <p:notesMasterIdLst>
    <p:notesMasterId r:id="rId168"/>
  </p:notesMasterIdLst>
  <p:handoutMasterIdLst>
    <p:handoutMasterId r:id="rId169"/>
  </p:handoutMasterIdLst>
  <p:sldIdLst>
    <p:sldId id="336" r:id="rId11"/>
    <p:sldId id="447" r:id="rId12"/>
    <p:sldId id="446" r:id="rId13"/>
    <p:sldId id="525" r:id="rId14"/>
    <p:sldId id="526" r:id="rId15"/>
    <p:sldId id="527" r:id="rId16"/>
    <p:sldId id="528" r:id="rId17"/>
    <p:sldId id="529" r:id="rId18"/>
    <p:sldId id="530" r:id="rId19"/>
    <p:sldId id="531" r:id="rId20"/>
    <p:sldId id="457" r:id="rId21"/>
    <p:sldId id="515" r:id="rId22"/>
    <p:sldId id="461" r:id="rId23"/>
    <p:sldId id="460" r:id="rId24"/>
    <p:sldId id="383" r:id="rId25"/>
    <p:sldId id="384" r:id="rId26"/>
    <p:sldId id="385" r:id="rId27"/>
    <p:sldId id="386" r:id="rId28"/>
    <p:sldId id="387" r:id="rId29"/>
    <p:sldId id="388" r:id="rId30"/>
    <p:sldId id="509" r:id="rId31"/>
    <p:sldId id="508" r:id="rId32"/>
    <p:sldId id="507" r:id="rId33"/>
    <p:sldId id="510" r:id="rId34"/>
    <p:sldId id="505" r:id="rId35"/>
    <p:sldId id="512" r:id="rId36"/>
    <p:sldId id="506" r:id="rId37"/>
    <p:sldId id="511" r:id="rId38"/>
    <p:sldId id="503" r:id="rId39"/>
    <p:sldId id="514" r:id="rId40"/>
    <p:sldId id="504" r:id="rId41"/>
    <p:sldId id="389" r:id="rId42"/>
    <p:sldId id="390" r:id="rId43"/>
    <p:sldId id="391" r:id="rId44"/>
    <p:sldId id="302" r:id="rId45"/>
    <p:sldId id="303" r:id="rId46"/>
    <p:sldId id="304" r:id="rId47"/>
    <p:sldId id="305" r:id="rId48"/>
    <p:sldId id="306"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413" r:id="rId71"/>
    <p:sldId id="414" r:id="rId72"/>
    <p:sldId id="415" r:id="rId73"/>
    <p:sldId id="416" r:id="rId74"/>
    <p:sldId id="417" r:id="rId75"/>
    <p:sldId id="418" r:id="rId76"/>
    <p:sldId id="513" r:id="rId77"/>
    <p:sldId id="419" r:id="rId78"/>
    <p:sldId id="420" r:id="rId79"/>
    <p:sldId id="421" r:id="rId80"/>
    <p:sldId id="422" r:id="rId81"/>
    <p:sldId id="423" r:id="rId82"/>
    <p:sldId id="424" r:id="rId83"/>
    <p:sldId id="425" r:id="rId84"/>
    <p:sldId id="426" r:id="rId85"/>
    <p:sldId id="427" r:id="rId86"/>
    <p:sldId id="428" r:id="rId87"/>
    <p:sldId id="429" r:id="rId88"/>
    <p:sldId id="430" r:id="rId89"/>
    <p:sldId id="431" r:id="rId90"/>
    <p:sldId id="432" r:id="rId91"/>
    <p:sldId id="433" r:id="rId92"/>
    <p:sldId id="434" r:id="rId93"/>
    <p:sldId id="435" r:id="rId94"/>
    <p:sldId id="436" r:id="rId95"/>
    <p:sldId id="437" r:id="rId96"/>
    <p:sldId id="438" r:id="rId97"/>
    <p:sldId id="439" r:id="rId98"/>
    <p:sldId id="440" r:id="rId99"/>
    <p:sldId id="441" r:id="rId100"/>
    <p:sldId id="442" r:id="rId101"/>
    <p:sldId id="267" r:id="rId102"/>
    <p:sldId id="268" r:id="rId103"/>
    <p:sldId id="269" r:id="rId104"/>
    <p:sldId id="270" r:id="rId105"/>
    <p:sldId id="352" r:id="rId106"/>
    <p:sldId id="353" r:id="rId107"/>
    <p:sldId id="354" r:id="rId108"/>
    <p:sldId id="355" r:id="rId109"/>
    <p:sldId id="372" r:id="rId110"/>
    <p:sldId id="373" r:id="rId111"/>
    <p:sldId id="374" r:id="rId112"/>
    <p:sldId id="375" r:id="rId113"/>
    <p:sldId id="376" r:id="rId114"/>
    <p:sldId id="378" r:id="rId115"/>
    <p:sldId id="379" r:id="rId116"/>
    <p:sldId id="380" r:id="rId117"/>
    <p:sldId id="356" r:id="rId118"/>
    <p:sldId id="357" r:id="rId119"/>
    <p:sldId id="358" r:id="rId120"/>
    <p:sldId id="359" r:id="rId121"/>
    <p:sldId id="360" r:id="rId122"/>
    <p:sldId id="361" r:id="rId123"/>
    <p:sldId id="362" r:id="rId124"/>
    <p:sldId id="471" r:id="rId125"/>
    <p:sldId id="472" r:id="rId126"/>
    <p:sldId id="473" r:id="rId127"/>
    <p:sldId id="474" r:id="rId128"/>
    <p:sldId id="475" r:id="rId129"/>
    <p:sldId id="476" r:id="rId130"/>
    <p:sldId id="477" r:id="rId131"/>
    <p:sldId id="478" r:id="rId132"/>
    <p:sldId id="479" r:id="rId133"/>
    <p:sldId id="480" r:id="rId134"/>
    <p:sldId id="481" r:id="rId135"/>
    <p:sldId id="482" r:id="rId136"/>
    <p:sldId id="483" r:id="rId137"/>
    <p:sldId id="484" r:id="rId138"/>
    <p:sldId id="485" r:id="rId139"/>
    <p:sldId id="486" r:id="rId140"/>
    <p:sldId id="487" r:id="rId141"/>
    <p:sldId id="488" r:id="rId142"/>
    <p:sldId id="489" r:id="rId143"/>
    <p:sldId id="490" r:id="rId144"/>
    <p:sldId id="491" r:id="rId145"/>
    <p:sldId id="492" r:id="rId146"/>
    <p:sldId id="493" r:id="rId147"/>
    <p:sldId id="494" r:id="rId148"/>
    <p:sldId id="495" r:id="rId149"/>
    <p:sldId id="496" r:id="rId150"/>
    <p:sldId id="497" r:id="rId151"/>
    <p:sldId id="498" r:id="rId152"/>
    <p:sldId id="499" r:id="rId153"/>
    <p:sldId id="500" r:id="rId154"/>
    <p:sldId id="532" r:id="rId155"/>
    <p:sldId id="537" r:id="rId156"/>
    <p:sldId id="538" r:id="rId157"/>
    <p:sldId id="539" r:id="rId158"/>
    <p:sldId id="534" r:id="rId159"/>
    <p:sldId id="535" r:id="rId160"/>
    <p:sldId id="536" r:id="rId161"/>
    <p:sldId id="519" r:id="rId162"/>
    <p:sldId id="520" r:id="rId163"/>
    <p:sldId id="521" r:id="rId164"/>
    <p:sldId id="522" r:id="rId165"/>
    <p:sldId id="523" r:id="rId166"/>
    <p:sldId id="524" r:id="rId167"/>
  </p:sldIdLst>
  <p:sldSz cx="9144000" cy="6858000" type="screen4x3"/>
  <p:notesSz cx="6997700" cy="92837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2B2B2"/>
    <a:srgbClr val="DDDDDD"/>
    <a:srgbClr val="99CCFF"/>
    <a:srgbClr val="72778E"/>
    <a:srgbClr val="3366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889" autoAdjust="0"/>
  </p:normalViewPr>
  <p:slideViewPr>
    <p:cSldViewPr>
      <p:cViewPr>
        <p:scale>
          <a:sx n="75" d="100"/>
          <a:sy n="75" d="100"/>
        </p:scale>
        <p:origin x="-24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7" d="100"/>
          <a:sy n="47" d="100"/>
        </p:scale>
        <p:origin x="-1974" y="-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54" Type="http://schemas.openxmlformats.org/officeDocument/2006/relationships/slide" Target="slides/slide144.xml"/><Relationship Id="rId159" Type="http://schemas.openxmlformats.org/officeDocument/2006/relationships/slide" Target="slides/slide149.xml"/><Relationship Id="rId170" Type="http://schemas.openxmlformats.org/officeDocument/2006/relationships/presProps" Target="pres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slide" Target="slides/slide134.xml"/><Relationship Id="rId149" Type="http://schemas.openxmlformats.org/officeDocument/2006/relationships/slide" Target="slides/slide139.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160" Type="http://schemas.openxmlformats.org/officeDocument/2006/relationships/slide" Target="slides/slide150.xml"/><Relationship Id="rId165" Type="http://schemas.openxmlformats.org/officeDocument/2006/relationships/slide" Target="slides/slide15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slide" Target="slides/slide145.xml"/><Relationship Id="rId171" Type="http://schemas.openxmlformats.org/officeDocument/2006/relationships/viewProps" Target="viewProps.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61" Type="http://schemas.openxmlformats.org/officeDocument/2006/relationships/slide" Target="slides/slide151.xml"/><Relationship Id="rId166" Type="http://schemas.openxmlformats.org/officeDocument/2006/relationships/slide" Target="slides/slide1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slide" Target="slides/slide133.xml"/><Relationship Id="rId148" Type="http://schemas.openxmlformats.org/officeDocument/2006/relationships/slide" Target="slides/slide138.xml"/><Relationship Id="rId151" Type="http://schemas.openxmlformats.org/officeDocument/2006/relationships/slide" Target="slides/slide141.xml"/><Relationship Id="rId156" Type="http://schemas.openxmlformats.org/officeDocument/2006/relationships/slide" Target="slides/slide146.xml"/><Relationship Id="rId164" Type="http://schemas.openxmlformats.org/officeDocument/2006/relationships/slide" Target="slides/slide154.xml"/><Relationship Id="rId16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theme" Target="theme/theme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tableStyles" Target="tableStyles.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Arial" charset="0"/>
              </a:defRPr>
            </a:lvl1pPr>
          </a:lstStyle>
          <a:p>
            <a:pPr>
              <a:defRPr/>
            </a:pPr>
            <a:endParaRPr lang="en-US"/>
          </a:p>
        </p:txBody>
      </p:sp>
      <p:sp>
        <p:nvSpPr>
          <p:cNvPr id="11268"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Arial" charset="0"/>
              </a:defRPr>
            </a:lvl1pPr>
          </a:lstStyle>
          <a:p>
            <a:pPr>
              <a:defRPr/>
            </a:pPr>
            <a:endParaRPr lang="en-US"/>
          </a:p>
        </p:txBody>
      </p:sp>
      <p:sp>
        <p:nvSpPr>
          <p:cNvPr id="11269"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Arial" charset="0"/>
              </a:defRPr>
            </a:lvl1pPr>
          </a:lstStyle>
          <a:p>
            <a:pPr>
              <a:defRPr/>
            </a:pPr>
            <a:fld id="{C853542F-F74E-4645-86F2-FA3A0B01CD1E}" type="slidenum">
              <a:rPr lang="en-US"/>
              <a:pPr>
                <a:defRPr/>
              </a:pPr>
              <a:t>‹#›</a:t>
            </a:fld>
            <a:endParaRPr lang="en-US"/>
          </a:p>
        </p:txBody>
      </p:sp>
    </p:spTree>
    <p:extLst>
      <p:ext uri="{BB962C8B-B14F-4D97-AF65-F5344CB8AC3E}">
        <p14:creationId xmlns:p14="http://schemas.microsoft.com/office/powerpoint/2010/main" xmlns="" val="1407424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Arial" charset="0"/>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9"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Arial" charset="0"/>
              </a:defRPr>
            </a:lvl1pPr>
          </a:lstStyle>
          <a:p>
            <a:pPr>
              <a:defRPr/>
            </a:pPr>
            <a:fld id="{BDDE7B6C-C92D-421E-8F13-EB53B8B05473}" type="slidenum">
              <a:rPr lang="en-US"/>
              <a:pPr>
                <a:defRPr/>
              </a:pPr>
              <a:t>‹#›</a:t>
            </a:fld>
            <a:endParaRPr lang="en-US"/>
          </a:p>
        </p:txBody>
      </p:sp>
    </p:spTree>
    <p:extLst>
      <p:ext uri="{BB962C8B-B14F-4D97-AF65-F5344CB8AC3E}">
        <p14:creationId xmlns:p14="http://schemas.microsoft.com/office/powerpoint/2010/main" xmlns="" val="3620660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7411"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B11C103E-29F3-4E98-ABC4-3C318FC338EC}" type="slidenum">
              <a:rPr lang="en-US" sz="1200">
                <a:solidFill>
                  <a:prstClr val="black"/>
                </a:solidFill>
                <a:latin typeface="Calibri"/>
              </a:rPr>
              <a:pPr algn="r">
                <a:defRPr/>
              </a:pPr>
              <a:t>4</a:t>
            </a:fld>
            <a:endParaRPr lang="en-US" sz="1200">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DF291960-70EB-41D0-88F9-B119F23CF574}" type="slidenum">
              <a:rPr lang="en-US" sz="1200" smtClean="0">
                <a:solidFill>
                  <a:srgbClr val="FFFFFF"/>
                </a:solidFill>
              </a:rPr>
              <a:pPr eaLnBrk="1" hangingPunct="1"/>
              <a:t>53</a:t>
            </a:fld>
            <a:endParaRPr lang="en-US" sz="1200" smtClean="0">
              <a:solidFill>
                <a:srgbClr val="FFFFFF"/>
              </a:solidFill>
            </a:endParaRPr>
          </a:p>
        </p:txBody>
      </p:sp>
      <p:sp>
        <p:nvSpPr>
          <p:cNvPr id="110595" name="Text Box 1"/>
          <p:cNvSpPr txBox="1">
            <a:spLocks noChangeArrowheads="1"/>
          </p:cNvSpPr>
          <p:nvPr/>
        </p:nvSpPr>
        <p:spPr bwMode="auto">
          <a:xfrm>
            <a:off x="1166813" y="696913"/>
            <a:ext cx="4664075" cy="34813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3031" tIns="46516" rIns="93031" bIns="46516" anchor="ctr"/>
          <a:lstStyle>
            <a:lvl1pPr defTabSz="465138" eaLnBrk="0" hangingPunct="0">
              <a:defRPr sz="1400">
                <a:solidFill>
                  <a:schemeClr val="tx1"/>
                </a:solidFill>
                <a:latin typeface="Arial" pitchFamily="34" charset="0"/>
              </a:defRPr>
            </a:lvl1pPr>
            <a:lvl2pPr marL="742950" indent="-285750" defTabSz="465138" eaLnBrk="0" hangingPunct="0">
              <a:defRPr sz="1400">
                <a:solidFill>
                  <a:schemeClr val="tx1"/>
                </a:solidFill>
                <a:latin typeface="Arial" pitchFamily="34" charset="0"/>
              </a:defRPr>
            </a:lvl2pPr>
            <a:lvl3pPr marL="1143000" indent="-228600" defTabSz="465138" eaLnBrk="0" hangingPunct="0">
              <a:defRPr sz="1400">
                <a:solidFill>
                  <a:schemeClr val="tx1"/>
                </a:solidFill>
                <a:latin typeface="Arial" pitchFamily="34" charset="0"/>
              </a:defRPr>
            </a:lvl3pPr>
            <a:lvl4pPr marL="1600200" indent="-228600" defTabSz="465138" eaLnBrk="0" hangingPunct="0">
              <a:defRPr sz="1400">
                <a:solidFill>
                  <a:schemeClr val="tx1"/>
                </a:solidFill>
                <a:latin typeface="Arial" pitchFamily="34" charset="0"/>
              </a:defRPr>
            </a:lvl4pPr>
            <a:lvl5pPr marL="2057400" indent="-228600" defTabSz="465138" eaLnBrk="0" hangingPunct="0">
              <a:defRPr sz="1400">
                <a:solidFill>
                  <a:schemeClr val="tx1"/>
                </a:solidFill>
                <a:latin typeface="Arial" pitchFamily="34" charset="0"/>
              </a:defRPr>
            </a:lvl5pPr>
            <a:lvl6pPr marL="2514600" indent="-228600" defTabSz="465138" eaLnBrk="0" fontAlgn="base" hangingPunct="0">
              <a:spcBef>
                <a:spcPct val="0"/>
              </a:spcBef>
              <a:spcAft>
                <a:spcPct val="0"/>
              </a:spcAft>
              <a:defRPr sz="1400">
                <a:solidFill>
                  <a:schemeClr val="tx1"/>
                </a:solidFill>
                <a:latin typeface="Arial" pitchFamily="34" charset="0"/>
              </a:defRPr>
            </a:lvl6pPr>
            <a:lvl7pPr marL="2971800" indent="-228600" defTabSz="465138" eaLnBrk="0" fontAlgn="base" hangingPunct="0">
              <a:spcBef>
                <a:spcPct val="0"/>
              </a:spcBef>
              <a:spcAft>
                <a:spcPct val="0"/>
              </a:spcAft>
              <a:defRPr sz="1400">
                <a:solidFill>
                  <a:schemeClr val="tx1"/>
                </a:solidFill>
                <a:latin typeface="Arial" pitchFamily="34" charset="0"/>
              </a:defRPr>
            </a:lvl7pPr>
            <a:lvl8pPr marL="3429000" indent="-228600" defTabSz="465138" eaLnBrk="0" fontAlgn="base" hangingPunct="0">
              <a:spcBef>
                <a:spcPct val="0"/>
              </a:spcBef>
              <a:spcAft>
                <a:spcPct val="0"/>
              </a:spcAft>
              <a:defRPr sz="1400">
                <a:solidFill>
                  <a:schemeClr val="tx1"/>
                </a:solidFill>
                <a:latin typeface="Arial" pitchFamily="34" charset="0"/>
              </a:defRPr>
            </a:lvl8pPr>
            <a:lvl9pPr marL="3886200" indent="-228600" defTabSz="465138" eaLnBrk="0" fontAlgn="base" hangingPunct="0">
              <a:spcBef>
                <a:spcPct val="0"/>
              </a:spcBef>
              <a:spcAft>
                <a:spcPct val="0"/>
              </a:spcAft>
              <a:defRPr sz="1400">
                <a:solidFill>
                  <a:schemeClr val="tx1"/>
                </a:solidFill>
                <a:latin typeface="Arial" pitchFamily="34" charset="0"/>
              </a:defRPr>
            </a:lvl9pPr>
          </a:lstStyle>
          <a:p>
            <a:pPr eaLnBrk="1" hangingPunct="1">
              <a:buClr>
                <a:srgbClr val="000000"/>
              </a:buClr>
              <a:buSzPct val="100000"/>
            </a:pPr>
            <a:endParaRPr lang="en-US" sz="1800">
              <a:solidFill>
                <a:srgbClr val="FFFFFF"/>
              </a:solidFill>
              <a:ea typeface="Arial Unicode MS" pitchFamily="34" charset="-128"/>
              <a:cs typeface="Arial Unicode MS" pitchFamily="34" charset="-128"/>
            </a:endParaRPr>
          </a:p>
        </p:txBody>
      </p:sp>
      <p:sp>
        <p:nvSpPr>
          <p:cNvPr id="110596" name="Rectangle 2"/>
          <p:cNvSpPr>
            <a:spLocks noGrp="1" noChangeArrowheads="1"/>
          </p:cNvSpPr>
          <p:nvPr>
            <p:ph type="body"/>
          </p:nvPr>
        </p:nvSpPr>
        <p:spPr>
          <a:xfrm>
            <a:off x="700088" y="4410075"/>
            <a:ext cx="5584825" cy="416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0C7DF743-EFB1-4073-8BC4-9D12DF91B753}" type="slidenum">
              <a:rPr lang="en-US" sz="1200" smtClean="0">
                <a:solidFill>
                  <a:srgbClr val="FFFFFF"/>
                </a:solidFill>
              </a:rPr>
              <a:pPr eaLnBrk="1" hangingPunct="1"/>
              <a:t>54</a:t>
            </a:fld>
            <a:endParaRPr lang="en-US" sz="1200" smtClean="0">
              <a:solidFill>
                <a:srgbClr val="FFFFFF"/>
              </a:solidFill>
            </a:endParaRPr>
          </a:p>
        </p:txBody>
      </p:sp>
      <p:sp>
        <p:nvSpPr>
          <p:cNvPr id="111619" name="Rectangle 1"/>
          <p:cNvSpPr>
            <a:spLocks noGrp="1" noRot="1" noChangeAspect="1" noChangeArrowheads="1" noTextEdit="1"/>
          </p:cNvSpPr>
          <p:nvPr>
            <p:ph type="sldImg"/>
          </p:nvPr>
        </p:nvSpPr>
        <p:spPr>
          <a:xfrm>
            <a:off x="1181100" y="696913"/>
            <a:ext cx="4622800" cy="34671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700088" y="4410075"/>
            <a:ext cx="55848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BB84E4D7-19F8-4822-AF9C-F719B76247D8}" type="slidenum">
              <a:rPr lang="en-US" sz="1200" smtClean="0">
                <a:solidFill>
                  <a:srgbClr val="FFFFFF"/>
                </a:solidFill>
              </a:rPr>
              <a:pPr eaLnBrk="1" hangingPunct="1"/>
              <a:t>55</a:t>
            </a:fld>
            <a:endParaRPr lang="en-US" sz="1200" smtClean="0">
              <a:solidFill>
                <a:srgbClr val="FFFFFF"/>
              </a:solidFill>
            </a:endParaRPr>
          </a:p>
        </p:txBody>
      </p:sp>
      <p:sp>
        <p:nvSpPr>
          <p:cNvPr id="112643" name="Rectangle 1"/>
          <p:cNvSpPr>
            <a:spLocks noGrp="1" noRot="1" noChangeAspect="1" noChangeArrowheads="1" noTextEdit="1"/>
          </p:cNvSpPr>
          <p:nvPr>
            <p:ph type="sldImg"/>
          </p:nvPr>
        </p:nvSpPr>
        <p:spPr>
          <a:xfrm>
            <a:off x="1181100" y="696913"/>
            <a:ext cx="4622800" cy="34671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2644" name="Rectangle 2"/>
          <p:cNvSpPr>
            <a:spLocks noGrp="1" noChangeArrowheads="1"/>
          </p:cNvSpPr>
          <p:nvPr>
            <p:ph type="body" idx="1"/>
          </p:nvPr>
        </p:nvSpPr>
        <p:spPr>
          <a:xfrm>
            <a:off x="700088" y="4410075"/>
            <a:ext cx="55848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CD4580A3-44A8-4F5E-A777-3FC5C9522C02}" type="slidenum">
              <a:rPr lang="en-US" sz="1200" smtClean="0">
                <a:solidFill>
                  <a:srgbClr val="FFFFFF"/>
                </a:solidFill>
              </a:rPr>
              <a:pPr eaLnBrk="1" hangingPunct="1"/>
              <a:t>56</a:t>
            </a:fld>
            <a:endParaRPr lang="en-US" sz="1200" smtClean="0">
              <a:solidFill>
                <a:srgbClr val="FFFFFF"/>
              </a:solidFill>
            </a:endParaRPr>
          </a:p>
        </p:txBody>
      </p:sp>
      <p:sp>
        <p:nvSpPr>
          <p:cNvPr id="113667" name="Rectangle 1"/>
          <p:cNvSpPr>
            <a:spLocks noGrp="1" noRot="1" noChangeAspect="1" noChangeArrowheads="1" noTextEdit="1"/>
          </p:cNvSpPr>
          <p:nvPr>
            <p:ph type="sldImg"/>
          </p:nvPr>
        </p:nvSpPr>
        <p:spPr>
          <a:xfrm>
            <a:off x="1181100" y="696913"/>
            <a:ext cx="4622800" cy="34671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3668" name="Rectangle 2"/>
          <p:cNvSpPr>
            <a:spLocks noGrp="1" noChangeArrowheads="1"/>
          </p:cNvSpPr>
          <p:nvPr>
            <p:ph type="body" idx="1"/>
          </p:nvPr>
        </p:nvSpPr>
        <p:spPr>
          <a:xfrm>
            <a:off x="700088" y="4410075"/>
            <a:ext cx="55848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4AEFBFFC-D330-442E-8A88-5C2377DF4E1F}" type="slidenum">
              <a:rPr lang="en-US" sz="1200" smtClean="0">
                <a:solidFill>
                  <a:srgbClr val="FFFFFF"/>
                </a:solidFill>
              </a:rPr>
              <a:pPr eaLnBrk="1" hangingPunct="1"/>
              <a:t>57</a:t>
            </a:fld>
            <a:endParaRPr lang="en-US" sz="1200" smtClean="0">
              <a:solidFill>
                <a:srgbClr val="FFFFFF"/>
              </a:solidFill>
            </a:endParaRPr>
          </a:p>
        </p:txBody>
      </p:sp>
      <p:sp>
        <p:nvSpPr>
          <p:cNvPr id="114691" name="Rectangle 1"/>
          <p:cNvSpPr>
            <a:spLocks noGrp="1" noRot="1" noChangeAspect="1" noChangeArrowheads="1" noTextEdit="1"/>
          </p:cNvSpPr>
          <p:nvPr>
            <p:ph type="sldImg"/>
          </p:nvPr>
        </p:nvSpPr>
        <p:spPr>
          <a:xfrm>
            <a:off x="1181100" y="696913"/>
            <a:ext cx="4622800" cy="34671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4692" name="Rectangle 2"/>
          <p:cNvSpPr>
            <a:spLocks noGrp="1" noChangeArrowheads="1"/>
          </p:cNvSpPr>
          <p:nvPr>
            <p:ph type="body" idx="1"/>
          </p:nvPr>
        </p:nvSpPr>
        <p:spPr>
          <a:xfrm>
            <a:off x="700088" y="4410075"/>
            <a:ext cx="55848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77E0D2B9-F5A0-4A9B-B2D5-71303A1E799F}" type="slidenum">
              <a:rPr lang="en-US" sz="1200" smtClean="0">
                <a:solidFill>
                  <a:srgbClr val="FFFFFF"/>
                </a:solidFill>
              </a:rPr>
              <a:pPr eaLnBrk="1" hangingPunct="1"/>
              <a:t>58</a:t>
            </a:fld>
            <a:endParaRPr lang="en-US" sz="1200" smtClean="0">
              <a:solidFill>
                <a:srgbClr val="FFFFFF"/>
              </a:solidFill>
            </a:endParaRPr>
          </a:p>
        </p:txBody>
      </p:sp>
      <p:sp>
        <p:nvSpPr>
          <p:cNvPr id="115715" name="Rectangle 1"/>
          <p:cNvSpPr>
            <a:spLocks noGrp="1" noRot="1" noChangeAspect="1" noChangeArrowheads="1" noTextEdit="1"/>
          </p:cNvSpPr>
          <p:nvPr>
            <p:ph type="sldImg"/>
          </p:nvPr>
        </p:nvSpPr>
        <p:spPr>
          <a:xfrm>
            <a:off x="1181100" y="696913"/>
            <a:ext cx="4622800" cy="34671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5716" name="Rectangle 2"/>
          <p:cNvSpPr>
            <a:spLocks noGrp="1" noChangeArrowheads="1"/>
          </p:cNvSpPr>
          <p:nvPr>
            <p:ph type="body" idx="1"/>
          </p:nvPr>
        </p:nvSpPr>
        <p:spPr>
          <a:xfrm>
            <a:off x="700088" y="4410075"/>
            <a:ext cx="55848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B6269E6D-0E9D-47C6-AFCE-6D15D7D1827A}" type="slidenum">
              <a:rPr lang="en-US" sz="1200" smtClean="0">
                <a:solidFill>
                  <a:srgbClr val="FFFFFF"/>
                </a:solidFill>
              </a:rPr>
              <a:pPr eaLnBrk="1" hangingPunct="1"/>
              <a:t>59</a:t>
            </a:fld>
            <a:endParaRPr lang="en-US" sz="1200" smtClean="0">
              <a:solidFill>
                <a:srgbClr val="FFFFFF"/>
              </a:solidFill>
            </a:endParaRPr>
          </a:p>
        </p:txBody>
      </p:sp>
      <p:sp>
        <p:nvSpPr>
          <p:cNvPr id="116739" name="Rectangle 1"/>
          <p:cNvSpPr>
            <a:spLocks noGrp="1" noRot="1" noChangeAspect="1" noChangeArrowheads="1" noTextEdit="1"/>
          </p:cNvSpPr>
          <p:nvPr>
            <p:ph type="sldImg"/>
          </p:nvPr>
        </p:nvSpPr>
        <p:spPr>
          <a:xfrm>
            <a:off x="1181100" y="696913"/>
            <a:ext cx="4622800" cy="34671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6740" name="Rectangle 2"/>
          <p:cNvSpPr>
            <a:spLocks noGrp="1" noChangeArrowheads="1"/>
          </p:cNvSpPr>
          <p:nvPr>
            <p:ph type="body" idx="1"/>
          </p:nvPr>
        </p:nvSpPr>
        <p:spPr>
          <a:xfrm>
            <a:off x="700088" y="4410075"/>
            <a:ext cx="5584825" cy="40735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8649B8AC-F61C-4AB9-B761-0B668A932D80}" type="slidenum">
              <a:rPr lang="en-US" sz="1200" smtClean="0">
                <a:solidFill>
                  <a:srgbClr val="FFFFFF"/>
                </a:solidFill>
              </a:rPr>
              <a:pPr eaLnBrk="1" hangingPunct="1"/>
              <a:t>60</a:t>
            </a:fld>
            <a:endParaRPr lang="en-US" sz="1200" smtClean="0">
              <a:solidFill>
                <a:srgbClr val="FFFFFF"/>
              </a:solidFill>
            </a:endParaRPr>
          </a:p>
        </p:txBody>
      </p:sp>
      <p:sp>
        <p:nvSpPr>
          <p:cNvPr id="117763"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7764" name="Text Box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566" tIns="47614" rIns="91566" bIns="47614"/>
          <a:lstStyle/>
          <a:p>
            <a:pPr>
              <a:spcBef>
                <a:spcPts val="4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Times New Roman" pitchFamily="18" charset="0"/>
              </a:rPr>
              <a:t>Imagine the value of having pricing to associate with the numbers presented on the 1st and 2nd Quarter Bookings Historical chart.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0CD9ABCF-A068-431A-9ABD-66709C4C26C3}" type="slidenum">
              <a:rPr lang="en-US" sz="1200" smtClean="0">
                <a:solidFill>
                  <a:srgbClr val="FFFFFF"/>
                </a:solidFill>
              </a:rPr>
              <a:pPr eaLnBrk="1" hangingPunct="1"/>
              <a:t>61</a:t>
            </a:fld>
            <a:endParaRPr lang="en-US" sz="1200" smtClean="0">
              <a:solidFill>
                <a:srgbClr val="FFFFFF"/>
              </a:solidFill>
            </a:endParaRPr>
          </a:p>
        </p:txBody>
      </p:sp>
      <p:sp>
        <p:nvSpPr>
          <p:cNvPr id="118787" name="Rectangle 1"/>
          <p:cNvSpPr>
            <a:spLocks noGrp="1" noRot="1" noChangeAspect="1" noChangeArrowheads="1" noTextEdit="1"/>
          </p:cNvSpPr>
          <p:nvPr>
            <p:ph type="sldImg"/>
          </p:nvPr>
        </p:nvSpPr>
        <p:spPr>
          <a:xfrm>
            <a:off x="1179513" y="696913"/>
            <a:ext cx="4629150" cy="3471862"/>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8788" name="Rectangle 2"/>
          <p:cNvSpPr>
            <a:spLocks noGrp="1" noChangeArrowheads="1"/>
          </p:cNvSpPr>
          <p:nvPr>
            <p:ph type="body" idx="1"/>
          </p:nvPr>
        </p:nvSpPr>
        <p:spPr>
          <a:xfrm>
            <a:off x="700088" y="4410075"/>
            <a:ext cx="5584825" cy="416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9AB122D3-CE94-4F9B-BA14-E4335855B779}" type="slidenum">
              <a:rPr lang="en-US" sz="1200" smtClean="0">
                <a:solidFill>
                  <a:srgbClr val="FFFFFF"/>
                </a:solidFill>
              </a:rPr>
              <a:pPr eaLnBrk="1" hangingPunct="1"/>
              <a:t>62</a:t>
            </a:fld>
            <a:endParaRPr lang="en-US" sz="1200" smtClean="0">
              <a:solidFill>
                <a:srgbClr val="FFFFFF"/>
              </a:solidFill>
            </a:endParaRPr>
          </a:p>
        </p:txBody>
      </p:sp>
      <p:sp>
        <p:nvSpPr>
          <p:cNvPr id="119811"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19812" name="Text Box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566" tIns="47614" rIns="91566" bIns="47614"/>
          <a:lstStyle/>
          <a:p>
            <a:pPr>
              <a:spcBef>
                <a:spcPts val="4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Times New Roman" pitchFamily="18" charset="0"/>
              </a:rPr>
              <a:t>I can think of a number of times when it would have been helpful to show the NFPA committee what the financial impact might have been looking back to each revision date (1999 and 2003) or when we were trying to get exemptions from the EPA for relaxed emission compliance for fire apparatus.  It would be possible in the future to show prices geographically by state.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19459"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A9FECFC7-6B28-4E61-ACDC-7802DBB04A92}" type="slidenum">
              <a:rPr lang="en-US" sz="1200">
                <a:solidFill>
                  <a:prstClr val="black"/>
                </a:solidFill>
                <a:latin typeface="Calibri"/>
              </a:rPr>
              <a:pPr algn="r">
                <a:defRPr/>
              </a:pPr>
              <a:t>5</a:t>
            </a:fld>
            <a:endParaRPr lang="en-US" sz="1200">
              <a:solidFill>
                <a:prstClr val="black"/>
              </a:solidFill>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A1D562C1-BF0F-49FA-8BD4-75C5B8730425}" type="slidenum">
              <a:rPr lang="en-US" sz="1200" smtClean="0">
                <a:solidFill>
                  <a:srgbClr val="FFFFFF"/>
                </a:solidFill>
              </a:rPr>
              <a:pPr eaLnBrk="1" hangingPunct="1"/>
              <a:t>63</a:t>
            </a:fld>
            <a:endParaRPr lang="en-US" sz="1200" smtClean="0">
              <a:solidFill>
                <a:srgbClr val="FFFFFF"/>
              </a:solidFill>
            </a:endParaRPr>
          </a:p>
        </p:txBody>
      </p:sp>
      <p:sp>
        <p:nvSpPr>
          <p:cNvPr id="120835" name="Rectangle 1"/>
          <p:cNvSpPr>
            <a:spLocks noGrp="1" noRot="1" noChangeAspect="1" noChangeArrowheads="1" noTextEdit="1"/>
          </p:cNvSpPr>
          <p:nvPr>
            <p:ph type="sldImg"/>
          </p:nvPr>
        </p:nvSpPr>
        <p:spPr>
          <a:xfrm>
            <a:off x="1179513" y="696913"/>
            <a:ext cx="4630737" cy="347345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0836" name="Rectangle 2"/>
          <p:cNvSpPr>
            <a:spLocks noGrp="1" noChangeArrowheads="1"/>
          </p:cNvSpPr>
          <p:nvPr>
            <p:ph type="body" idx="1"/>
          </p:nvPr>
        </p:nvSpPr>
        <p:spPr>
          <a:xfrm>
            <a:off x="700088" y="4410075"/>
            <a:ext cx="5584825" cy="416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20B58C06-E147-442B-B31D-83A82310A497}" type="slidenum">
              <a:rPr lang="en-US" sz="1200" smtClean="0">
                <a:solidFill>
                  <a:srgbClr val="FFFFFF"/>
                </a:solidFill>
              </a:rPr>
              <a:pPr eaLnBrk="1" hangingPunct="1"/>
              <a:t>64</a:t>
            </a:fld>
            <a:endParaRPr lang="en-US" sz="1200" smtClean="0">
              <a:solidFill>
                <a:srgbClr val="FFFFFF"/>
              </a:solidFill>
            </a:endParaRPr>
          </a:p>
        </p:txBody>
      </p:sp>
      <p:sp>
        <p:nvSpPr>
          <p:cNvPr id="121859"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1860" name="Rectangle 2"/>
          <p:cNvSpPr>
            <a:spLocks noGrp="1" noChangeArrowheads="1"/>
          </p:cNvSpPr>
          <p:nvPr>
            <p:ph type="body" idx="1"/>
          </p:nvPr>
        </p:nvSpPr>
        <p:spPr>
          <a:xfrm>
            <a:off x="700088" y="4410075"/>
            <a:ext cx="5584825" cy="416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27813714-BBD4-4599-9B40-EEC26BFAF2DE}" type="slidenum">
              <a:rPr lang="en-US" sz="1200" smtClean="0">
                <a:solidFill>
                  <a:srgbClr val="FFFFFF"/>
                </a:solidFill>
              </a:rPr>
              <a:pPr eaLnBrk="1" hangingPunct="1"/>
              <a:t>65</a:t>
            </a:fld>
            <a:endParaRPr lang="en-US" sz="1200" smtClean="0">
              <a:solidFill>
                <a:srgbClr val="FFFFFF"/>
              </a:solidFill>
            </a:endParaRPr>
          </a:p>
        </p:txBody>
      </p:sp>
      <p:sp>
        <p:nvSpPr>
          <p:cNvPr id="122883" name="Rectangle 1"/>
          <p:cNvSpPr>
            <a:spLocks noGrp="1" noRot="1" noChangeAspect="1" noChangeArrowheads="1" noTextEdit="1"/>
          </p:cNvSpPr>
          <p:nvPr>
            <p:ph type="sldImg"/>
          </p:nvPr>
        </p:nvSpPr>
        <p:spPr>
          <a:xfrm>
            <a:off x="1179513" y="696913"/>
            <a:ext cx="4630737" cy="347345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2884" name="Rectangle 2"/>
          <p:cNvSpPr>
            <a:spLocks noGrp="1" noChangeArrowheads="1"/>
          </p:cNvSpPr>
          <p:nvPr>
            <p:ph type="body" idx="1"/>
          </p:nvPr>
        </p:nvSpPr>
        <p:spPr>
          <a:xfrm>
            <a:off x="700088" y="4410075"/>
            <a:ext cx="5584825" cy="416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3AC86A62-2FDE-43CF-9B39-84162F845A99}" type="slidenum">
              <a:rPr lang="en-US" sz="1200" smtClean="0">
                <a:solidFill>
                  <a:srgbClr val="FFFFFF"/>
                </a:solidFill>
              </a:rPr>
              <a:pPr eaLnBrk="1" hangingPunct="1"/>
              <a:t>66</a:t>
            </a:fld>
            <a:endParaRPr lang="en-US" sz="1200" smtClean="0">
              <a:solidFill>
                <a:srgbClr val="FFFFFF"/>
              </a:solidFill>
            </a:endParaRPr>
          </a:p>
        </p:txBody>
      </p:sp>
      <p:sp>
        <p:nvSpPr>
          <p:cNvPr id="123907"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3908" name="Text Box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566" tIns="47614" rIns="91566" bIns="47614"/>
          <a:lstStyle/>
          <a:p>
            <a:pPr>
              <a:spcBef>
                <a:spcPts val="4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Times New Roman" pitchFamily="18" charset="0"/>
              </a:rPr>
              <a:t>I am sure that most companies track orders with some type of dollar amount.  We want to make this easy, so use the dollar figures that are most readily available.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3AC86A62-2FDE-43CF-9B39-84162F845A99}" type="slidenum">
              <a:rPr lang="en-US" sz="1200" smtClean="0">
                <a:solidFill>
                  <a:srgbClr val="FFFFFF"/>
                </a:solidFill>
              </a:rPr>
              <a:pPr eaLnBrk="1" hangingPunct="1"/>
              <a:t>67</a:t>
            </a:fld>
            <a:endParaRPr lang="en-US" sz="1200" smtClean="0">
              <a:solidFill>
                <a:srgbClr val="FFFFFF"/>
              </a:solidFill>
            </a:endParaRPr>
          </a:p>
        </p:txBody>
      </p:sp>
      <p:sp>
        <p:nvSpPr>
          <p:cNvPr id="123907" name="Rectangle 1"/>
          <p:cNvSpPr>
            <a:spLocks noGrp="1" noRot="1" noChangeAspect="1" noChangeArrowheads="1" noTextEdit="1"/>
          </p:cNvSpPr>
          <p:nvPr>
            <p:ph type="sldImg"/>
          </p:nvPr>
        </p:nvSpPr>
        <p:spPr>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123908" name="Text Box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566" tIns="47614" rIns="91566" bIns="47614"/>
          <a:lstStyle/>
          <a:p>
            <a:pPr>
              <a:spcBef>
                <a:spcPts val="463"/>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solidFill>
                  <a:srgbClr val="000000"/>
                </a:solidFill>
                <a:latin typeface="Times New Roman" pitchFamily="18" charset="0"/>
              </a:rPr>
              <a:t>I am sure that most companies track orders with some type of dollar amount.  We want to make this easy, so use the dollar figures that are most readily available.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ndParaRPr>
          </a:p>
        </p:txBody>
      </p:sp>
      <p:sp>
        <p:nvSpPr>
          <p:cNvPr id="124932"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31" tIns="46516" rIns="93031" bIns="46516" anchor="b"/>
          <a:lstStyle>
            <a:lvl1pPr defTabSz="930275" eaLnBrk="0" hangingPunct="0">
              <a:defRPr sz="1400">
                <a:solidFill>
                  <a:schemeClr val="tx1"/>
                </a:solidFill>
                <a:latin typeface="Arial" pitchFamily="34" charset="0"/>
              </a:defRPr>
            </a:lvl1pPr>
            <a:lvl2pPr marL="742950" indent="-285750" defTabSz="930275" eaLnBrk="0" hangingPunct="0">
              <a:defRPr sz="1400">
                <a:solidFill>
                  <a:schemeClr val="tx1"/>
                </a:solidFill>
                <a:latin typeface="Arial" pitchFamily="34" charset="0"/>
              </a:defRPr>
            </a:lvl2pPr>
            <a:lvl3pPr marL="1143000" indent="-228600" defTabSz="930275" eaLnBrk="0" hangingPunct="0">
              <a:defRPr sz="1400">
                <a:solidFill>
                  <a:schemeClr val="tx1"/>
                </a:solidFill>
                <a:latin typeface="Arial" pitchFamily="34" charset="0"/>
              </a:defRPr>
            </a:lvl3pPr>
            <a:lvl4pPr marL="1600200" indent="-228600" defTabSz="930275" eaLnBrk="0" hangingPunct="0">
              <a:defRPr sz="1400">
                <a:solidFill>
                  <a:schemeClr val="tx1"/>
                </a:solidFill>
                <a:latin typeface="Arial" pitchFamily="34" charset="0"/>
              </a:defRPr>
            </a:lvl4pPr>
            <a:lvl5pPr marL="2057400" indent="-228600" defTabSz="930275" eaLnBrk="0" hangingPunct="0">
              <a:defRPr sz="1400">
                <a:solidFill>
                  <a:schemeClr val="tx1"/>
                </a:solidFill>
                <a:latin typeface="Arial" pitchFamily="34" charset="0"/>
              </a:defRPr>
            </a:lvl5pPr>
            <a:lvl6pPr marL="2514600" indent="-228600" defTabSz="930275" eaLnBrk="0" fontAlgn="base" hangingPunct="0">
              <a:spcBef>
                <a:spcPct val="0"/>
              </a:spcBef>
              <a:spcAft>
                <a:spcPct val="0"/>
              </a:spcAft>
              <a:defRPr sz="1400">
                <a:solidFill>
                  <a:schemeClr val="tx1"/>
                </a:solidFill>
                <a:latin typeface="Arial" pitchFamily="34" charset="0"/>
              </a:defRPr>
            </a:lvl6pPr>
            <a:lvl7pPr marL="2971800" indent="-228600" defTabSz="930275" eaLnBrk="0" fontAlgn="base" hangingPunct="0">
              <a:spcBef>
                <a:spcPct val="0"/>
              </a:spcBef>
              <a:spcAft>
                <a:spcPct val="0"/>
              </a:spcAft>
              <a:defRPr sz="1400">
                <a:solidFill>
                  <a:schemeClr val="tx1"/>
                </a:solidFill>
                <a:latin typeface="Arial" pitchFamily="34" charset="0"/>
              </a:defRPr>
            </a:lvl7pPr>
            <a:lvl8pPr marL="3429000" indent="-228600" defTabSz="930275" eaLnBrk="0" fontAlgn="base" hangingPunct="0">
              <a:spcBef>
                <a:spcPct val="0"/>
              </a:spcBef>
              <a:spcAft>
                <a:spcPct val="0"/>
              </a:spcAft>
              <a:defRPr sz="1400">
                <a:solidFill>
                  <a:schemeClr val="tx1"/>
                </a:solidFill>
                <a:latin typeface="Arial" pitchFamily="34" charset="0"/>
              </a:defRPr>
            </a:lvl8pPr>
            <a:lvl9pPr marL="3886200" indent="-228600" defTabSz="930275" eaLnBrk="0" fontAlgn="base" hangingPunct="0">
              <a:spcBef>
                <a:spcPct val="0"/>
              </a:spcBef>
              <a:spcAft>
                <a:spcPct val="0"/>
              </a:spcAft>
              <a:defRPr sz="1400">
                <a:solidFill>
                  <a:schemeClr val="tx1"/>
                </a:solidFill>
                <a:latin typeface="Arial" pitchFamily="34" charset="0"/>
              </a:defRPr>
            </a:lvl9pPr>
          </a:lstStyle>
          <a:p>
            <a:pPr algn="r" eaLnBrk="1" hangingPunct="1"/>
            <a:fld id="{9180DBC3-E638-4153-A986-9296C51E8FA1}" type="slidenum">
              <a:rPr lang="en-US" sz="1200"/>
              <a:pPr algn="r" eaLnBrk="1" hangingPunct="1"/>
              <a:t>92</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55877" indent="-290722" eaLnBrk="0" hangingPunct="0">
              <a:defRPr>
                <a:solidFill>
                  <a:schemeClr val="tx1"/>
                </a:solidFill>
                <a:latin typeface="Arial" charset="0"/>
                <a:ea typeface="ＭＳ Ｐゴシック" charset="-128"/>
              </a:defRPr>
            </a:lvl2pPr>
            <a:lvl3pPr marL="1162888" indent="-232578" eaLnBrk="0" hangingPunct="0">
              <a:defRPr>
                <a:solidFill>
                  <a:schemeClr val="tx1"/>
                </a:solidFill>
                <a:latin typeface="Arial" charset="0"/>
                <a:ea typeface="ＭＳ Ｐゴシック" charset="-128"/>
              </a:defRPr>
            </a:lvl3pPr>
            <a:lvl4pPr marL="1628043" indent="-232578" eaLnBrk="0" hangingPunct="0">
              <a:defRPr>
                <a:solidFill>
                  <a:schemeClr val="tx1"/>
                </a:solidFill>
                <a:latin typeface="Arial" charset="0"/>
                <a:ea typeface="ＭＳ Ｐゴシック" charset="-128"/>
              </a:defRPr>
            </a:lvl4pPr>
            <a:lvl5pPr marL="2093199" indent="-232578" eaLnBrk="0" hangingPunct="0">
              <a:defRPr>
                <a:solidFill>
                  <a:schemeClr val="tx1"/>
                </a:solidFill>
                <a:latin typeface="Arial" charset="0"/>
                <a:ea typeface="ＭＳ Ｐゴシック" charset="-128"/>
              </a:defRPr>
            </a:lvl5pPr>
            <a:lvl6pPr marL="2558354" indent="-232578" eaLnBrk="0" fontAlgn="base" hangingPunct="0">
              <a:spcBef>
                <a:spcPct val="0"/>
              </a:spcBef>
              <a:spcAft>
                <a:spcPct val="0"/>
              </a:spcAft>
              <a:defRPr>
                <a:solidFill>
                  <a:schemeClr val="tx1"/>
                </a:solidFill>
                <a:latin typeface="Arial" charset="0"/>
                <a:ea typeface="ＭＳ Ｐゴシック" charset="-128"/>
              </a:defRPr>
            </a:lvl6pPr>
            <a:lvl7pPr marL="3023509" indent="-232578" eaLnBrk="0" fontAlgn="base" hangingPunct="0">
              <a:spcBef>
                <a:spcPct val="0"/>
              </a:spcBef>
              <a:spcAft>
                <a:spcPct val="0"/>
              </a:spcAft>
              <a:defRPr>
                <a:solidFill>
                  <a:schemeClr val="tx1"/>
                </a:solidFill>
                <a:latin typeface="Arial" charset="0"/>
                <a:ea typeface="ＭＳ Ｐゴシック" charset="-128"/>
              </a:defRPr>
            </a:lvl7pPr>
            <a:lvl8pPr marL="3488665" indent="-232578" eaLnBrk="0" fontAlgn="base" hangingPunct="0">
              <a:spcBef>
                <a:spcPct val="0"/>
              </a:spcBef>
              <a:spcAft>
                <a:spcPct val="0"/>
              </a:spcAft>
              <a:defRPr>
                <a:solidFill>
                  <a:schemeClr val="tx1"/>
                </a:solidFill>
                <a:latin typeface="Arial" charset="0"/>
                <a:ea typeface="ＭＳ Ｐゴシック" charset="-128"/>
              </a:defRPr>
            </a:lvl8pPr>
            <a:lvl9pPr marL="3953820" indent="-232578"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41C923F-C4D2-4949-922F-A47DD6DCC754}" type="slidenum">
              <a:rPr lang="en-US" smtClean="0">
                <a:solidFill>
                  <a:prstClr val="black"/>
                </a:solidFill>
                <a:latin typeface="Calibri" charset="0"/>
              </a:rPr>
              <a:pPr eaLnBrk="1" hangingPunct="1"/>
              <a:t>123</a:t>
            </a:fld>
            <a:endParaRPr lang="en-US" smtClean="0">
              <a:solidFill>
                <a:prstClr val="black"/>
              </a:solidFill>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Hats off to the membership committee for growing our organization in this economy.  FAMA has made significant steps towards smoother transition from one year to the next by creating ongoing initiatives within committees and planning sessions in November.  You will note from the committee reports that some committees are already focusing on 2011.  With the ongoing recession, FAMA can become a clearing house for up to date information on sales trends, regulations and government policy to help you make better business decisions.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For the past few months, the Long Range Planning Committee as taken a step back to look at the big picture for FAMA’s future – not just short term goals.  The committee has been expanded to include industry leaders that have professional experience in strategic planning.  Rick Morgan has been especially helpful in getting us started down a better path.  FAMA has the resources to get professional assistance to better understand our industry and identify purchasing and operational changes that are taking place in the fire service.  You have already gotten a hint of this from the Keynote address, Fire Grant and political landscape presentations and the fire chief’s roundtable.  You will see more with next the joint FAMA/FEMSA program (Economy Insight, Vulnerability Assessment Project, Fire Drill, ISO and open mike sessions).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21507"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E9470865-0427-48A8-95B6-153C3F868441}" type="slidenum">
              <a:rPr lang="en-US" sz="1200">
                <a:solidFill>
                  <a:prstClr val="black"/>
                </a:solidFill>
                <a:latin typeface="Calibri"/>
              </a:rPr>
              <a:pPr algn="r">
                <a:defRPr/>
              </a:pPr>
              <a:t>6</a:t>
            </a:fld>
            <a:endParaRPr lang="en-US" sz="120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23555"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88B4779A-995C-4CB6-8226-F880B1241954}" type="slidenum">
              <a:rPr lang="en-US" sz="1200">
                <a:solidFill>
                  <a:prstClr val="black"/>
                </a:solidFill>
                <a:latin typeface="Calibri"/>
              </a:rPr>
              <a:pPr algn="r">
                <a:defRPr/>
              </a:pPr>
              <a:t>7</a:t>
            </a:fld>
            <a:endParaRPr lang="en-US" sz="1200">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25603"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1DADA2E8-7E36-405F-871A-61DDDB71B756}" type="slidenum">
              <a:rPr lang="en-US" sz="1200">
                <a:solidFill>
                  <a:prstClr val="black"/>
                </a:solidFill>
                <a:latin typeface="Calibri"/>
              </a:rPr>
              <a:pPr algn="r">
                <a:defRPr/>
              </a:pPr>
              <a:t>8</a:t>
            </a:fld>
            <a:endParaRPr lang="en-US" sz="1200">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27651"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B04B4B97-398B-49AB-877C-A12AECF673F3}" type="slidenum">
              <a:rPr lang="en-US" sz="1200">
                <a:solidFill>
                  <a:prstClr val="black"/>
                </a:solidFill>
                <a:latin typeface="Calibri"/>
              </a:rPr>
              <a:pPr algn="r">
                <a:defRPr/>
              </a:pPr>
              <a:t>9</a:t>
            </a:fld>
            <a:endParaRPr lang="en-US" sz="120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smtClean="0"/>
          </a:p>
        </p:txBody>
      </p:sp>
      <p:sp>
        <p:nvSpPr>
          <p:cNvPr id="29699" name="Slide Number Placeholder 3"/>
          <p:cNvSpPr txBox="1">
            <a:spLocks noGrp="1"/>
          </p:cNvSpPr>
          <p:nvPr/>
        </p:nvSpPr>
        <p:spPr bwMode="auto">
          <a:xfrm>
            <a:off x="3963744" y="8817904"/>
            <a:ext cx="3032337" cy="464185"/>
          </a:xfrm>
          <a:prstGeom prst="rect">
            <a:avLst/>
          </a:prstGeom>
          <a:noFill/>
          <a:ln>
            <a:miter lim="800000"/>
            <a:headEnd/>
            <a:tailEnd/>
          </a:ln>
        </p:spPr>
        <p:txBody>
          <a:bodyPr lIns="93031" tIns="46516" rIns="93031" bIns="46516" anchor="b"/>
          <a:lstStyle/>
          <a:p>
            <a:pPr algn="r">
              <a:defRPr/>
            </a:pPr>
            <a:fld id="{0CEB8E0E-DAE1-4071-9014-E04D23E38302}" type="slidenum">
              <a:rPr lang="en-US" sz="1200">
                <a:solidFill>
                  <a:prstClr val="black"/>
                </a:solidFill>
                <a:latin typeface="Calibri"/>
              </a:rPr>
              <a:pPr algn="r">
                <a:defRPr/>
              </a:pPr>
              <a:t>10</a:t>
            </a:fld>
            <a:endParaRPr lang="en-US" sz="120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963988" y="8818563"/>
            <a:ext cx="30321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31" tIns="46516" rIns="93031" bIns="46516" anchor="b"/>
          <a:lstStyle>
            <a:lvl1pPr defTabSz="930275" eaLnBrk="0" hangingPunct="0">
              <a:defRPr sz="1400">
                <a:solidFill>
                  <a:schemeClr val="tx1"/>
                </a:solidFill>
                <a:latin typeface="Arial" pitchFamily="34" charset="0"/>
              </a:defRPr>
            </a:lvl1pPr>
            <a:lvl2pPr marL="742950" indent="-285750" defTabSz="930275" eaLnBrk="0" hangingPunct="0">
              <a:defRPr sz="1400">
                <a:solidFill>
                  <a:schemeClr val="tx1"/>
                </a:solidFill>
                <a:latin typeface="Arial" pitchFamily="34" charset="0"/>
              </a:defRPr>
            </a:lvl2pPr>
            <a:lvl3pPr marL="1143000" indent="-228600" defTabSz="930275" eaLnBrk="0" hangingPunct="0">
              <a:defRPr sz="1400">
                <a:solidFill>
                  <a:schemeClr val="tx1"/>
                </a:solidFill>
                <a:latin typeface="Arial" pitchFamily="34" charset="0"/>
              </a:defRPr>
            </a:lvl3pPr>
            <a:lvl4pPr marL="1600200" indent="-228600" defTabSz="930275" eaLnBrk="0" hangingPunct="0">
              <a:defRPr sz="1400">
                <a:solidFill>
                  <a:schemeClr val="tx1"/>
                </a:solidFill>
                <a:latin typeface="Arial" pitchFamily="34" charset="0"/>
              </a:defRPr>
            </a:lvl4pPr>
            <a:lvl5pPr marL="2057400" indent="-228600" defTabSz="930275" eaLnBrk="0" hangingPunct="0">
              <a:defRPr sz="1400">
                <a:solidFill>
                  <a:schemeClr val="tx1"/>
                </a:solidFill>
                <a:latin typeface="Arial" pitchFamily="34" charset="0"/>
              </a:defRPr>
            </a:lvl5pPr>
            <a:lvl6pPr marL="2514600" indent="-228600" defTabSz="930275" eaLnBrk="0" fontAlgn="base" hangingPunct="0">
              <a:spcBef>
                <a:spcPct val="0"/>
              </a:spcBef>
              <a:spcAft>
                <a:spcPct val="0"/>
              </a:spcAft>
              <a:defRPr sz="1400">
                <a:solidFill>
                  <a:schemeClr val="tx1"/>
                </a:solidFill>
                <a:latin typeface="Arial" pitchFamily="34" charset="0"/>
              </a:defRPr>
            </a:lvl6pPr>
            <a:lvl7pPr marL="2971800" indent="-228600" defTabSz="930275" eaLnBrk="0" fontAlgn="base" hangingPunct="0">
              <a:spcBef>
                <a:spcPct val="0"/>
              </a:spcBef>
              <a:spcAft>
                <a:spcPct val="0"/>
              </a:spcAft>
              <a:defRPr sz="1400">
                <a:solidFill>
                  <a:schemeClr val="tx1"/>
                </a:solidFill>
                <a:latin typeface="Arial" pitchFamily="34" charset="0"/>
              </a:defRPr>
            </a:lvl7pPr>
            <a:lvl8pPr marL="3429000" indent="-228600" defTabSz="930275" eaLnBrk="0" fontAlgn="base" hangingPunct="0">
              <a:spcBef>
                <a:spcPct val="0"/>
              </a:spcBef>
              <a:spcAft>
                <a:spcPct val="0"/>
              </a:spcAft>
              <a:defRPr sz="1400">
                <a:solidFill>
                  <a:schemeClr val="tx1"/>
                </a:solidFill>
                <a:latin typeface="Arial" pitchFamily="34" charset="0"/>
              </a:defRPr>
            </a:lvl8pPr>
            <a:lvl9pPr marL="3886200" indent="-228600" defTabSz="930275" eaLnBrk="0" fontAlgn="base" hangingPunct="0">
              <a:spcBef>
                <a:spcPct val="0"/>
              </a:spcBef>
              <a:spcAft>
                <a:spcPct val="0"/>
              </a:spcAft>
              <a:defRPr sz="1400">
                <a:solidFill>
                  <a:schemeClr val="tx1"/>
                </a:solidFill>
                <a:latin typeface="Arial" pitchFamily="34" charset="0"/>
              </a:defRPr>
            </a:lvl9pPr>
          </a:lstStyle>
          <a:p>
            <a:pPr algn="r" eaLnBrk="1" hangingPunct="1"/>
            <a:fld id="{725C33A6-EF1F-4823-86FA-EFC0E9925B86}" type="slidenum">
              <a:rPr lang="en-US" sz="1200">
                <a:solidFill>
                  <a:srgbClr val="000000"/>
                </a:solidFill>
                <a:cs typeface="Arial" pitchFamily="34" charset="0"/>
              </a:rPr>
              <a:pPr algn="r" eaLnBrk="1" hangingPunct="1"/>
              <a:t>40</a:t>
            </a:fld>
            <a:endParaRPr lang="en-US" sz="1200">
              <a:solidFill>
                <a:srgbClr val="000000"/>
              </a:solidFill>
              <a:cs typeface="Arial" pitchFamily="34" charset="0"/>
            </a:endParaRPr>
          </a:p>
        </p:txBody>
      </p:sp>
      <p:sp>
        <p:nvSpPr>
          <p:cNvPr id="108547" name="Slide Image Placeholder 1"/>
          <p:cNvSpPr>
            <a:spLocks noGrp="1" noRot="1" noChangeAspect="1" noTextEdit="1"/>
          </p:cNvSpPr>
          <p:nvPr>
            <p:ph type="sldImg"/>
          </p:nvPr>
        </p:nvSpPr>
        <p:spPr>
          <a:ln w="12700"/>
        </p:spPr>
      </p:sp>
      <p:sp>
        <p:nvSpPr>
          <p:cNvPr id="10854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108549" name="Slide Number Placeholder 3"/>
          <p:cNvSpPr txBox="1">
            <a:spLocks noGrp="1"/>
          </p:cNvSpPr>
          <p:nvPr/>
        </p:nvSpPr>
        <p:spPr bwMode="auto">
          <a:xfrm>
            <a:off x="3963988" y="8818563"/>
            <a:ext cx="303212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031" tIns="46516" rIns="93031" bIns="46516" anchor="b"/>
          <a:lstStyle>
            <a:lvl1pPr defTabSz="930275" eaLnBrk="0" hangingPunct="0">
              <a:defRPr sz="1400">
                <a:solidFill>
                  <a:schemeClr val="tx1"/>
                </a:solidFill>
                <a:latin typeface="Arial" pitchFamily="34" charset="0"/>
              </a:defRPr>
            </a:lvl1pPr>
            <a:lvl2pPr marL="742950" indent="-285750" defTabSz="930275" eaLnBrk="0" hangingPunct="0">
              <a:defRPr sz="1400">
                <a:solidFill>
                  <a:schemeClr val="tx1"/>
                </a:solidFill>
                <a:latin typeface="Arial" pitchFamily="34" charset="0"/>
              </a:defRPr>
            </a:lvl2pPr>
            <a:lvl3pPr marL="1143000" indent="-228600" defTabSz="930275" eaLnBrk="0" hangingPunct="0">
              <a:defRPr sz="1400">
                <a:solidFill>
                  <a:schemeClr val="tx1"/>
                </a:solidFill>
                <a:latin typeface="Arial" pitchFamily="34" charset="0"/>
              </a:defRPr>
            </a:lvl3pPr>
            <a:lvl4pPr marL="1600200" indent="-228600" defTabSz="930275" eaLnBrk="0" hangingPunct="0">
              <a:defRPr sz="1400">
                <a:solidFill>
                  <a:schemeClr val="tx1"/>
                </a:solidFill>
                <a:latin typeface="Arial" pitchFamily="34" charset="0"/>
              </a:defRPr>
            </a:lvl4pPr>
            <a:lvl5pPr marL="2057400" indent="-228600" defTabSz="930275" eaLnBrk="0" hangingPunct="0">
              <a:defRPr sz="1400">
                <a:solidFill>
                  <a:schemeClr val="tx1"/>
                </a:solidFill>
                <a:latin typeface="Arial" pitchFamily="34" charset="0"/>
              </a:defRPr>
            </a:lvl5pPr>
            <a:lvl6pPr marL="2514600" indent="-228600" defTabSz="930275" eaLnBrk="0" fontAlgn="base" hangingPunct="0">
              <a:spcBef>
                <a:spcPct val="0"/>
              </a:spcBef>
              <a:spcAft>
                <a:spcPct val="0"/>
              </a:spcAft>
              <a:defRPr sz="1400">
                <a:solidFill>
                  <a:schemeClr val="tx1"/>
                </a:solidFill>
                <a:latin typeface="Arial" pitchFamily="34" charset="0"/>
              </a:defRPr>
            </a:lvl6pPr>
            <a:lvl7pPr marL="2971800" indent="-228600" defTabSz="930275" eaLnBrk="0" fontAlgn="base" hangingPunct="0">
              <a:spcBef>
                <a:spcPct val="0"/>
              </a:spcBef>
              <a:spcAft>
                <a:spcPct val="0"/>
              </a:spcAft>
              <a:defRPr sz="1400">
                <a:solidFill>
                  <a:schemeClr val="tx1"/>
                </a:solidFill>
                <a:latin typeface="Arial" pitchFamily="34" charset="0"/>
              </a:defRPr>
            </a:lvl7pPr>
            <a:lvl8pPr marL="3429000" indent="-228600" defTabSz="930275" eaLnBrk="0" fontAlgn="base" hangingPunct="0">
              <a:spcBef>
                <a:spcPct val="0"/>
              </a:spcBef>
              <a:spcAft>
                <a:spcPct val="0"/>
              </a:spcAft>
              <a:defRPr sz="1400">
                <a:solidFill>
                  <a:schemeClr val="tx1"/>
                </a:solidFill>
                <a:latin typeface="Arial" pitchFamily="34" charset="0"/>
              </a:defRPr>
            </a:lvl8pPr>
            <a:lvl9pPr marL="3886200" indent="-228600" defTabSz="930275" eaLnBrk="0" fontAlgn="base" hangingPunct="0">
              <a:spcBef>
                <a:spcPct val="0"/>
              </a:spcBef>
              <a:spcAft>
                <a:spcPct val="0"/>
              </a:spcAft>
              <a:defRPr sz="1400">
                <a:solidFill>
                  <a:schemeClr val="tx1"/>
                </a:solidFill>
                <a:latin typeface="Arial" pitchFamily="34" charset="0"/>
              </a:defRPr>
            </a:lvl9pPr>
          </a:lstStyle>
          <a:p>
            <a:pPr algn="r" eaLnBrk="1" hangingPunct="1"/>
            <a:fld id="{18D2B13E-CFD1-4AB8-8816-7B8B13F793A7}" type="slidenum">
              <a:rPr lang="en-US" sz="1200">
                <a:solidFill>
                  <a:srgbClr val="000000"/>
                </a:solidFill>
                <a:cs typeface="Arial" pitchFamily="34" charset="0"/>
              </a:rPr>
              <a:pPr algn="r" eaLnBrk="1" hangingPunct="1"/>
              <a:t>40</a:t>
            </a:fld>
            <a:endParaRPr lang="en-US" sz="1200">
              <a:solidFill>
                <a:srgbClr val="000000"/>
              </a:solidFill>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fld id="{3D498EEB-88A7-4A68-A7C0-62423A5B92ED}" type="slidenum">
              <a:rPr lang="en-US" sz="1200" smtClean="0">
                <a:solidFill>
                  <a:srgbClr val="FFFFFF"/>
                </a:solidFill>
              </a:rPr>
              <a:pPr eaLnBrk="1" hangingPunct="1"/>
              <a:t>52</a:t>
            </a:fld>
            <a:endParaRPr lang="en-US" sz="1200" smtClean="0">
              <a:solidFill>
                <a:srgbClr val="FFFFFF"/>
              </a:solidFill>
            </a:endParaRPr>
          </a:p>
        </p:txBody>
      </p:sp>
      <p:sp>
        <p:nvSpPr>
          <p:cNvPr id="109571" name="Text Box 1"/>
          <p:cNvSpPr txBox="1">
            <a:spLocks noChangeArrowheads="1"/>
          </p:cNvSpPr>
          <p:nvPr/>
        </p:nvSpPr>
        <p:spPr bwMode="auto">
          <a:xfrm>
            <a:off x="1166813" y="696913"/>
            <a:ext cx="4664075" cy="3481387"/>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3031" tIns="46516" rIns="93031" bIns="46516" anchor="ctr"/>
          <a:lstStyle>
            <a:lvl1pPr defTabSz="465138" eaLnBrk="0" hangingPunct="0">
              <a:defRPr sz="1400">
                <a:solidFill>
                  <a:schemeClr val="tx1"/>
                </a:solidFill>
                <a:latin typeface="Arial" pitchFamily="34" charset="0"/>
              </a:defRPr>
            </a:lvl1pPr>
            <a:lvl2pPr marL="742950" indent="-285750" defTabSz="465138" eaLnBrk="0" hangingPunct="0">
              <a:defRPr sz="1400">
                <a:solidFill>
                  <a:schemeClr val="tx1"/>
                </a:solidFill>
                <a:latin typeface="Arial" pitchFamily="34" charset="0"/>
              </a:defRPr>
            </a:lvl2pPr>
            <a:lvl3pPr marL="1143000" indent="-228600" defTabSz="465138" eaLnBrk="0" hangingPunct="0">
              <a:defRPr sz="1400">
                <a:solidFill>
                  <a:schemeClr val="tx1"/>
                </a:solidFill>
                <a:latin typeface="Arial" pitchFamily="34" charset="0"/>
              </a:defRPr>
            </a:lvl3pPr>
            <a:lvl4pPr marL="1600200" indent="-228600" defTabSz="465138" eaLnBrk="0" hangingPunct="0">
              <a:defRPr sz="1400">
                <a:solidFill>
                  <a:schemeClr val="tx1"/>
                </a:solidFill>
                <a:latin typeface="Arial" pitchFamily="34" charset="0"/>
              </a:defRPr>
            </a:lvl4pPr>
            <a:lvl5pPr marL="2057400" indent="-228600" defTabSz="465138" eaLnBrk="0" hangingPunct="0">
              <a:defRPr sz="1400">
                <a:solidFill>
                  <a:schemeClr val="tx1"/>
                </a:solidFill>
                <a:latin typeface="Arial" pitchFamily="34" charset="0"/>
              </a:defRPr>
            </a:lvl5pPr>
            <a:lvl6pPr marL="2514600" indent="-228600" defTabSz="465138" eaLnBrk="0" fontAlgn="base" hangingPunct="0">
              <a:spcBef>
                <a:spcPct val="0"/>
              </a:spcBef>
              <a:spcAft>
                <a:spcPct val="0"/>
              </a:spcAft>
              <a:defRPr sz="1400">
                <a:solidFill>
                  <a:schemeClr val="tx1"/>
                </a:solidFill>
                <a:latin typeface="Arial" pitchFamily="34" charset="0"/>
              </a:defRPr>
            </a:lvl6pPr>
            <a:lvl7pPr marL="2971800" indent="-228600" defTabSz="465138" eaLnBrk="0" fontAlgn="base" hangingPunct="0">
              <a:spcBef>
                <a:spcPct val="0"/>
              </a:spcBef>
              <a:spcAft>
                <a:spcPct val="0"/>
              </a:spcAft>
              <a:defRPr sz="1400">
                <a:solidFill>
                  <a:schemeClr val="tx1"/>
                </a:solidFill>
                <a:latin typeface="Arial" pitchFamily="34" charset="0"/>
              </a:defRPr>
            </a:lvl7pPr>
            <a:lvl8pPr marL="3429000" indent="-228600" defTabSz="465138" eaLnBrk="0" fontAlgn="base" hangingPunct="0">
              <a:spcBef>
                <a:spcPct val="0"/>
              </a:spcBef>
              <a:spcAft>
                <a:spcPct val="0"/>
              </a:spcAft>
              <a:defRPr sz="1400">
                <a:solidFill>
                  <a:schemeClr val="tx1"/>
                </a:solidFill>
                <a:latin typeface="Arial" pitchFamily="34" charset="0"/>
              </a:defRPr>
            </a:lvl8pPr>
            <a:lvl9pPr marL="3886200" indent="-228600" defTabSz="465138" eaLnBrk="0" fontAlgn="base" hangingPunct="0">
              <a:spcBef>
                <a:spcPct val="0"/>
              </a:spcBef>
              <a:spcAft>
                <a:spcPct val="0"/>
              </a:spcAft>
              <a:defRPr sz="1400">
                <a:solidFill>
                  <a:schemeClr val="tx1"/>
                </a:solidFill>
                <a:latin typeface="Arial" pitchFamily="34" charset="0"/>
              </a:defRPr>
            </a:lvl9pPr>
          </a:lstStyle>
          <a:p>
            <a:pPr eaLnBrk="1" hangingPunct="1">
              <a:buClr>
                <a:srgbClr val="000000"/>
              </a:buClr>
              <a:buSzPct val="100000"/>
            </a:pPr>
            <a:endParaRPr lang="en-US" sz="1800">
              <a:solidFill>
                <a:srgbClr val="FFFFFF"/>
              </a:solidFill>
              <a:ea typeface="Arial Unicode MS" pitchFamily="34" charset="-128"/>
              <a:cs typeface="Arial Unicode MS" pitchFamily="34" charset="-128"/>
            </a:endParaRPr>
          </a:p>
        </p:txBody>
      </p:sp>
      <p:sp>
        <p:nvSpPr>
          <p:cNvPr id="109572" name="Rectangle 2"/>
          <p:cNvSpPr>
            <a:spLocks noGrp="1" noChangeArrowheads="1"/>
          </p:cNvSpPr>
          <p:nvPr>
            <p:ph type="body"/>
          </p:nvPr>
        </p:nvSpPr>
        <p:spPr>
          <a:xfrm>
            <a:off x="700088" y="4410075"/>
            <a:ext cx="5584825" cy="41656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F54F9A4-F3EC-4DAB-9549-D3C5FD9CB535}" type="slidenum">
              <a:rPr lang="en-US"/>
              <a:pPr>
                <a:defRPr/>
              </a:pPr>
              <a:t>‹#›</a:t>
            </a:fld>
            <a:endParaRPr lang="en-US"/>
          </a:p>
        </p:txBody>
      </p:sp>
    </p:spTree>
    <p:extLst>
      <p:ext uri="{BB962C8B-B14F-4D97-AF65-F5344CB8AC3E}">
        <p14:creationId xmlns:p14="http://schemas.microsoft.com/office/powerpoint/2010/main" xmlns="" val="28638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539034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592629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625419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2062327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6657709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0270166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8184895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smtClean="0">
              <a:solidFill>
                <a:srgbClr val="000000"/>
              </a:solidFill>
              <a:latin typeface="Arial" charset="0"/>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B7154AA7-7A91-4479-9DBB-859A7CBAEE2C}"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xmlns="" val="31638066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785647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317654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73837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968521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017513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1528053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37137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123236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226210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699713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08348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439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4017609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a:solidFill>
                <a:srgbClr val="000000"/>
              </a:solidFill>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F6C5F3D3-FCF8-46B7-BF50-8F20C256EFF4}" type="slidenum">
              <a:rPr lang="en-US"/>
              <a:pPr>
                <a:defRPr/>
              </a:pPr>
              <a:t>‹#›</a:t>
            </a:fld>
            <a:endParaRPr lang="en-US"/>
          </a:p>
        </p:txBody>
      </p:sp>
    </p:spTree>
    <p:extLst>
      <p:ext uri="{BB962C8B-B14F-4D97-AF65-F5344CB8AC3E}">
        <p14:creationId xmlns:p14="http://schemas.microsoft.com/office/powerpoint/2010/main" xmlns="" val="77456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9367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2570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5776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2089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47665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53904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81626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293614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96763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50258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366552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a:solidFill>
                <a:srgbClr val="000000"/>
              </a:solidFill>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F0A9FD7-4AB3-4C93-8124-AA5D759CD6A7}" type="slidenum">
              <a:rPr lang="en-US"/>
              <a:pPr>
                <a:defRPr/>
              </a:pPr>
              <a:t>‹#›</a:t>
            </a:fld>
            <a:endParaRPr lang="en-US"/>
          </a:p>
        </p:txBody>
      </p:sp>
    </p:spTree>
    <p:extLst>
      <p:ext uri="{BB962C8B-B14F-4D97-AF65-F5344CB8AC3E}">
        <p14:creationId xmlns:p14="http://schemas.microsoft.com/office/powerpoint/2010/main" xmlns="" val="2550388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83697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964631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684786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2734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77257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508520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07857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3693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427328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93727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89015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a:solidFill>
                <a:srgbClr val="000000"/>
              </a:solidFill>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8FB32559-87F7-4561-B6F0-50E382DF3F29}" type="slidenum">
              <a:rPr lang="en-US"/>
              <a:pPr>
                <a:defRPr/>
              </a:pPr>
              <a:t>‹#›</a:t>
            </a:fld>
            <a:endParaRPr lang="en-US"/>
          </a:p>
        </p:txBody>
      </p:sp>
    </p:spTree>
    <p:extLst>
      <p:ext uri="{BB962C8B-B14F-4D97-AF65-F5344CB8AC3E}">
        <p14:creationId xmlns:p14="http://schemas.microsoft.com/office/powerpoint/2010/main" xmlns="" val="2792588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3644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1703269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34223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2593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22245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28112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82933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846001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9209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8838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803454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439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7553085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3985386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91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93665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0054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5916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64163" y="1600200"/>
            <a:ext cx="346075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60877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80822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237538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46530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4872516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94834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09551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5738"/>
            <a:ext cx="2081213" cy="5938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85738"/>
            <a:ext cx="6096000" cy="5938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24947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185738"/>
            <a:ext cx="8329613" cy="1311275"/>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6035003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a:solidFill>
                <a:srgbClr val="000000"/>
              </a:solidFill>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89DB03D-56E9-48D2-960F-8F66A7248363}" type="slidenum">
              <a:rPr lang="en-US"/>
              <a:pPr>
                <a:defRPr/>
              </a:pPr>
              <a:t>‹#›</a:t>
            </a:fld>
            <a:endParaRPr lang="en-US"/>
          </a:p>
        </p:txBody>
      </p:sp>
    </p:spTree>
    <p:extLst>
      <p:ext uri="{BB962C8B-B14F-4D97-AF65-F5344CB8AC3E}">
        <p14:creationId xmlns:p14="http://schemas.microsoft.com/office/powerpoint/2010/main" xmlns="" val="887958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23679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18909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436369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1404848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58655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0491085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54054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920033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018739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86033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46181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48220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439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3516518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endParaRPr lang="en-US" sz="1800">
              <a:solidFill>
                <a:srgbClr val="000000"/>
              </a:solidFill>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3388B5E-DAC5-435D-A4C3-F8296A417229}" type="slidenum">
              <a:rPr lang="en-US"/>
              <a:pPr>
                <a:defRPr/>
              </a:pPr>
              <a:t>‹#›</a:t>
            </a:fld>
            <a:endParaRPr lang="en-US"/>
          </a:p>
        </p:txBody>
      </p:sp>
    </p:spTree>
    <p:extLst>
      <p:ext uri="{BB962C8B-B14F-4D97-AF65-F5344CB8AC3E}">
        <p14:creationId xmlns:p14="http://schemas.microsoft.com/office/powerpoint/2010/main" xmlns="" val="3644483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796325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8169071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604015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78116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787534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284689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53608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378910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54127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162021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1325" y="274638"/>
            <a:ext cx="2085975" cy="6126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74638"/>
            <a:ext cx="6105525" cy="6126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562387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3439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xmlns="" val="22765674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1AC4997-249F-4C39-A09D-599808B81D6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36793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67B3129-D97B-421D-8647-E024F6949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293970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C5A072D-8ADB-42F5-B8EC-E1B91D9772F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89369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DFE4A235-CAF7-4BEA-AD4A-0FEF353772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3938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8135163-19B5-4B98-9D2B-ED2E767BB30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382191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8D3A946-EFEA-4C75-9D0E-D69138A8450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062973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F5A77C80-138E-4B06-9704-1B1F4D47F2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0723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8067273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CE7699B-CD0C-4489-B10E-85A28A5FA15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35436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6023B68-BBC8-4812-B1D0-8C234A3994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6408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7826C76D-77F5-4486-99E3-42CA0E7D6C3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54292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A5CC8BFE-CFF3-41D9-9130-A2F92C2AF21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48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828800"/>
            <a:ext cx="4038600" cy="4525963"/>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95A5AB1-9653-4D47-B0B7-F90F8424A12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847276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0" y="2514600"/>
            <a:ext cx="9144000" cy="1828800"/>
          </a:xfrm>
          <a:prstGeom prst="rect">
            <a:avLst/>
          </a:prstGeom>
          <a:solidFill>
            <a:srgbClr val="FFFFCC"/>
          </a:solidFill>
          <a:ln w="9525">
            <a:solidFill>
              <a:srgbClr val="FFFFCC"/>
            </a:solidFill>
            <a:miter lim="800000"/>
            <a:headEnd/>
            <a:tailEnd/>
          </a:ln>
        </p:spPr>
        <p:txBody>
          <a:bodyPr wrap="none" anchor="ctr"/>
          <a:lstStyle/>
          <a:p>
            <a:pPr>
              <a:defRPr/>
            </a:pPr>
            <a:endParaRPr lang="en-US" sz="1800">
              <a:solidFill>
                <a:srgbClr val="000000"/>
              </a:solidFill>
              <a:latin typeface="Arial" charset="0"/>
            </a:endParaRPr>
          </a:p>
        </p:txBody>
      </p:sp>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8"/>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794000"/>
            <a:ext cx="1703388"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9"/>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4934"/>
          <a:stretch>
            <a:fillRect/>
          </a:stretch>
        </p:blipFill>
        <p:spPr bwMode="auto">
          <a:xfrm>
            <a:off x="1981200" y="2794000"/>
            <a:ext cx="20066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b="5867"/>
          <a:stretch>
            <a:fillRect/>
          </a:stretch>
        </p:blipFill>
        <p:spPr bwMode="auto">
          <a:xfrm>
            <a:off x="7229475" y="2794000"/>
            <a:ext cx="1809750" cy="127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t="9200" b="24001"/>
          <a:stretch>
            <a:fillRect/>
          </a:stretch>
        </p:blipFill>
        <p:spPr bwMode="auto">
          <a:xfrm>
            <a:off x="5638800" y="2794000"/>
            <a:ext cx="1435100"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8753" t="33566" r="31255" b="57851"/>
          <a:stretch>
            <a:fillRect/>
          </a:stretch>
        </p:blipFill>
        <p:spPr bwMode="auto">
          <a:xfrm>
            <a:off x="0" y="4343400"/>
            <a:ext cx="9144000" cy="2514600"/>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20"/>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a:stretch>
            <a:fillRect/>
          </a:stretch>
        </p:blipFill>
        <p:spPr bwMode="auto">
          <a:xfrm>
            <a:off x="4137025" y="2743200"/>
            <a:ext cx="13493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9" name="Rectangle 7"/>
          <p:cNvSpPr>
            <a:spLocks noGrp="1" noChangeArrowheads="1"/>
          </p:cNvSpPr>
          <p:nvPr>
            <p:ph type="ctrTitle"/>
          </p:nvPr>
        </p:nvSpPr>
        <p:spPr>
          <a:xfrm>
            <a:off x="685800" y="511175"/>
            <a:ext cx="7772400" cy="1470025"/>
          </a:xfrm>
          <a:ln w="50800"/>
        </p:spPr>
        <p:txBody>
          <a:bodyPr/>
          <a:lstStyle>
            <a:lvl1pPr>
              <a:defRPr/>
            </a:lvl1pPr>
          </a:lstStyle>
          <a:p>
            <a:r>
              <a:rPr lang="en-US"/>
              <a:t>Click to edit Master title style</a:t>
            </a:r>
          </a:p>
        </p:txBody>
      </p:sp>
      <p:sp>
        <p:nvSpPr>
          <p:cNvPr id="8211" name="Espace réservé du texte 2"/>
          <p:cNvSpPr>
            <a:spLocks noGrp="1"/>
          </p:cNvSpPr>
          <p:nvPr>
            <p:ph type="subTitle" idx="1"/>
          </p:nvPr>
        </p:nvSpPr>
        <p:spPr>
          <a:xfrm>
            <a:off x="1371600" y="4800600"/>
            <a:ext cx="6400800" cy="1219200"/>
          </a:xfrm>
          <a:gradFill rotWithShape="1">
            <a:gsLst>
              <a:gs pos="0">
                <a:srgbClr val="B2B2B2"/>
              </a:gs>
              <a:gs pos="50000">
                <a:srgbClr val="DDDDDD"/>
              </a:gs>
              <a:gs pos="100000">
                <a:srgbClr val="B2B2B2"/>
              </a:gs>
            </a:gsLst>
            <a:lin ang="2700000" scaled="1"/>
          </a:gradFill>
          <a:ln w="50800">
            <a:solidFill>
              <a:srgbClr val="FFFFCC"/>
            </a:solidFill>
          </a:ln>
        </p:spPr>
        <p:txBody>
          <a:bodyPr/>
          <a:lstStyle>
            <a:lvl1pPr marL="0" indent="0" algn="ctr">
              <a:buFontTx/>
              <a:buNone/>
              <a:defRPr sz="3200"/>
            </a:lvl1pPr>
          </a:lstStyle>
          <a:p>
            <a:r>
              <a:rPr lang="en-US"/>
              <a:t>Click to edit Master subtitle style</a:t>
            </a:r>
          </a:p>
        </p:txBody>
      </p:sp>
      <p:sp>
        <p:nvSpPr>
          <p:cNvPr id="12" name="Rectangle 3"/>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latin typeface="Arial" charset="0"/>
            </a:endParaRPr>
          </a:p>
        </p:txBody>
      </p:sp>
      <p:sp>
        <p:nvSpPr>
          <p:cNvPr id="13" name="Rectangle 4"/>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latin typeface="Arial" charset="0"/>
            </a:endParaRPr>
          </a:p>
        </p:txBody>
      </p:sp>
      <p:sp>
        <p:nvSpPr>
          <p:cNvPr id="14" name="Rectangle 5"/>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5444803E-9153-4B72-8D4A-F8AADE64A403}" type="slidenum">
              <a:rPr lang="en-US">
                <a:solidFill>
                  <a:srgbClr val="000000"/>
                </a:solidFill>
                <a:latin typeface="Arial" charset="0"/>
              </a:rPr>
              <a:pPr>
                <a:defRPr/>
              </a:pPr>
              <a:t>‹#›</a:t>
            </a:fld>
            <a:endParaRPr lang="en-US">
              <a:solidFill>
                <a:srgbClr val="000000"/>
              </a:solidFill>
              <a:latin typeface="Arial" charset="0"/>
            </a:endParaRPr>
          </a:p>
        </p:txBody>
      </p:sp>
    </p:spTree>
    <p:extLst>
      <p:ext uri="{BB962C8B-B14F-4D97-AF65-F5344CB8AC3E}">
        <p14:creationId xmlns:p14="http://schemas.microsoft.com/office/powerpoint/2010/main" xmlns="" val="8061020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60429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19334811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002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605925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10824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image" Target="../media/image3.png"/><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image" Target="../media/image3.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2.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10.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pn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3.png"/><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1027"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0"/>
          <p:cNvSpPr txBox="1">
            <a:spLocks noChangeArrowheads="1"/>
          </p:cNvSpPr>
          <p:nvPr userDrawn="1"/>
        </p:nvSpPr>
        <p:spPr bwMode="auto">
          <a:xfrm>
            <a:off x="6781800" y="6415088"/>
            <a:ext cx="2209800" cy="3667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800" i="1" smtClean="0">
                <a:solidFill>
                  <a:schemeClr val="bg2"/>
                </a:solidFill>
                <a:latin typeface="Garamond" pitchFamily="18" charset="0"/>
              </a:rPr>
              <a:t>Slide </a:t>
            </a:r>
            <a:fld id="{235E9D4F-35B0-4FFB-AE80-B9F14E6D3160}" type="slidenum">
              <a:rPr lang="en-US" sz="1800" i="1" smtClean="0">
                <a:solidFill>
                  <a:schemeClr val="bg2"/>
                </a:solidFill>
                <a:latin typeface="Garamond" pitchFamily="18" charset="0"/>
              </a:rPr>
              <a:pPr algn="r" eaLnBrk="1" hangingPunct="1">
                <a:spcBef>
                  <a:spcPct val="50000"/>
                </a:spcBef>
                <a:defRPr/>
              </a:pPr>
              <a:t>‹#›</a:t>
            </a:fld>
            <a:endParaRPr lang="en-US" sz="1800" i="1" smtClean="0">
              <a:solidFill>
                <a:schemeClr val="bg2"/>
              </a:solidFill>
              <a:latin typeface="Garamond" pitchFamily="18" charset="0"/>
            </a:endParaRPr>
          </a:p>
        </p:txBody>
      </p:sp>
      <p:pic>
        <p:nvPicPr>
          <p:cNvPr id="1030" name="Picture 11"/>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8"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6"/>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1027"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0"/>
          <p:cNvSpPr txBox="1">
            <a:spLocks noChangeArrowheads="1"/>
          </p:cNvSpPr>
          <p:nvPr userDrawn="1"/>
        </p:nvSpPr>
        <p:spPr bwMode="auto">
          <a:xfrm>
            <a:off x="6781800" y="6415088"/>
            <a:ext cx="2209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800" i="1" smtClean="0">
                <a:solidFill>
                  <a:srgbClr val="808080"/>
                </a:solidFill>
                <a:latin typeface="Garamond" pitchFamily="18" charset="0"/>
              </a:rPr>
              <a:t>Slide </a:t>
            </a:r>
            <a:fld id="{122ADAAF-FC52-48D4-8D3F-5681FF28CEF9}" type="slidenum">
              <a:rPr lang="en-US" sz="1800" i="1" smtClean="0">
                <a:solidFill>
                  <a:srgbClr val="808080"/>
                </a:solidFill>
                <a:latin typeface="Garamond" pitchFamily="18" charset="0"/>
              </a:rPr>
              <a:pPr algn="r" eaLnBrk="1" hangingPunct="1">
                <a:spcBef>
                  <a:spcPct val="50000"/>
                </a:spcBef>
                <a:defRPr/>
              </a:pPr>
              <a:t>‹#›</a:t>
            </a:fld>
            <a:endParaRPr lang="en-US" sz="1800" i="1" smtClean="0">
              <a:solidFill>
                <a:srgbClr val="808080"/>
              </a:solidFill>
              <a:latin typeface="Garamond" pitchFamily="18" charset="0"/>
            </a:endParaRPr>
          </a:p>
        </p:txBody>
      </p:sp>
      <p:pic>
        <p:nvPicPr>
          <p:cNvPr id="1030" name="Picture 11"/>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5601745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5"/>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2051"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Text Box 10"/>
          <p:cNvSpPr txBox="1">
            <a:spLocks noChangeArrowheads="1"/>
          </p:cNvSpPr>
          <p:nvPr userDrawn="1"/>
        </p:nvSpPr>
        <p:spPr bwMode="auto">
          <a:xfrm>
            <a:off x="6781800" y="6415088"/>
            <a:ext cx="2209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algn="r" eaLnBrk="1" hangingPunct="1">
              <a:spcBef>
                <a:spcPct val="50000"/>
              </a:spcBef>
              <a:defRPr/>
            </a:pPr>
            <a:r>
              <a:rPr lang="en-US" sz="1800" i="1" smtClean="0">
                <a:solidFill>
                  <a:srgbClr val="808080"/>
                </a:solidFill>
                <a:latin typeface="Garamond" pitchFamily="18" charset="0"/>
              </a:rPr>
              <a:t>Slide </a:t>
            </a:r>
            <a:fld id="{01EB1483-194F-4CE6-A2B6-CC16502B56E6}" type="slidenum">
              <a:rPr lang="en-US" sz="1800" i="1" smtClean="0">
                <a:solidFill>
                  <a:srgbClr val="808080"/>
                </a:solidFill>
                <a:latin typeface="Garamond" pitchFamily="18" charset="0"/>
              </a:rPr>
              <a:pPr algn="r" eaLnBrk="1" hangingPunct="1">
                <a:spcBef>
                  <a:spcPct val="50000"/>
                </a:spcBef>
                <a:defRPr/>
              </a:pPr>
              <a:t>‹#›</a:t>
            </a:fld>
            <a:endParaRPr lang="en-US" sz="1800" i="1" smtClean="0">
              <a:solidFill>
                <a:srgbClr val="808080"/>
              </a:solidFill>
              <a:latin typeface="Garamond" pitchFamily="18" charset="0"/>
            </a:endParaRPr>
          </a:p>
        </p:txBody>
      </p:sp>
      <p:pic>
        <p:nvPicPr>
          <p:cNvPr id="2054" name="Picture 11"/>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9"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5"/>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3075"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7" name="Picture 11"/>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0"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5"/>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sz="2000"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4099"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0"/>
          <p:cNvSpPr txBox="1">
            <a:spLocks noChangeArrowheads="1"/>
          </p:cNvSpPr>
          <p:nvPr userDrawn="1"/>
        </p:nvSpPr>
        <p:spPr bwMode="auto">
          <a:xfrm>
            <a:off x="6781800" y="6415088"/>
            <a:ext cx="2209800" cy="3667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800" i="1" smtClean="0">
                <a:solidFill>
                  <a:srgbClr val="808080"/>
                </a:solidFill>
                <a:latin typeface="Garamond" pitchFamily="18" charset="0"/>
              </a:rPr>
              <a:t>Slide </a:t>
            </a:r>
            <a:fld id="{1C0EF990-E5BF-4B94-858B-8FEB2EE7F386}" type="slidenum">
              <a:rPr lang="en-US" sz="1800" i="1" smtClean="0">
                <a:solidFill>
                  <a:srgbClr val="808080"/>
                </a:solidFill>
                <a:latin typeface="Garamond" pitchFamily="18" charset="0"/>
              </a:rPr>
              <a:pPr algn="r" eaLnBrk="1" hangingPunct="1">
                <a:spcBef>
                  <a:spcPct val="50000"/>
                </a:spcBef>
                <a:defRPr/>
              </a:pPr>
              <a:t>‹#›</a:t>
            </a:fld>
            <a:endParaRPr lang="en-US" sz="1800" i="1" smtClean="0">
              <a:solidFill>
                <a:srgbClr val="808080"/>
              </a:solidFill>
              <a:latin typeface="Garamond" pitchFamily="18" charset="0"/>
            </a:endParaRPr>
          </a:p>
        </p:txBody>
      </p:sp>
      <p:pic>
        <p:nvPicPr>
          <p:cNvPr id="4102" name="Picture 11"/>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1"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6"/>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14" cstate="print">
            <a:extLst>
              <a:ext uri="{28A0092B-C50C-407E-A947-70E740481C1C}">
                <a14:useLocalDpi xmlns:a14="http://schemas.microsoft.com/office/drawing/2010/main" xmlns="" val="0"/>
              </a:ext>
            </a:extLst>
          </a:blip>
          <a:srcRect l="33566" t="31255" r="57857" b="18752"/>
          <a:stretch>
            <a:fillRect/>
          </a:stretch>
        </p:blipFill>
        <p:spPr bwMode="auto">
          <a:xfrm>
            <a:off x="11113" y="15875"/>
            <a:ext cx="1563687" cy="6831013"/>
          </a:xfrm>
          <a:prstGeom prst="rect">
            <a:avLst/>
          </a:prstGeom>
          <a:noFill/>
          <a:ln w="28440">
            <a:solidFill>
              <a:srgbClr val="FFFFCC"/>
            </a:solidFill>
            <a:miter lim="800000"/>
            <a:headEnd/>
            <a:tailEnd/>
          </a:ln>
          <a:effectLst/>
          <a:extLst>
            <a:ext uri="{909E8E84-426E-40DD-AFC4-6F175D3DCCD1}">
              <a14:hiddenFill xmlns:a14="http://schemas.microsoft.com/office/drawing/2010/main" xmlns="">
                <a:blipFill dpi="0" rotWithShape="0">
                  <a:blip/>
                  <a:srcRect l="33566" t="31255" r="57857" b="18752"/>
                  <a:stretch>
                    <a:fillRect/>
                  </a:stretch>
                </a:blip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123" name="Rectangle 2"/>
          <p:cNvSpPr>
            <a:spLocks noGrp="1" noChangeArrowheads="1"/>
          </p:cNvSpPr>
          <p:nvPr>
            <p:ph type="title"/>
          </p:nvPr>
        </p:nvSpPr>
        <p:spPr bwMode="auto">
          <a:xfrm>
            <a:off x="533400" y="185738"/>
            <a:ext cx="8329613" cy="13112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24" name="Rectangle 3"/>
          <p:cNvSpPr>
            <a:spLocks noGrp="1" noChangeArrowheads="1"/>
          </p:cNvSpPr>
          <p:nvPr>
            <p:ph type="body" idx="1"/>
          </p:nvPr>
        </p:nvSpPr>
        <p:spPr bwMode="auto">
          <a:xfrm>
            <a:off x="1752600" y="1600200"/>
            <a:ext cx="7072313" cy="45243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8" name="Text Box 4"/>
          <p:cNvSpPr txBox="1">
            <a:spLocks noChangeArrowheads="1"/>
          </p:cNvSpPr>
          <p:nvPr/>
        </p:nvSpPr>
        <p:spPr bwMode="auto">
          <a:xfrm>
            <a:off x="6781800" y="6415088"/>
            <a:ext cx="2209800" cy="368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5pPr>
            <a:lvl6pPr marL="25146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6pPr>
            <a:lvl7pPr marL="29718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7pPr>
            <a:lvl8pPr marL="34290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8pPr>
            <a:lvl9pPr marL="3886200" indent="-228600" defTabSz="457200" fontAlgn="base">
              <a:spcBef>
                <a:spcPct val="0"/>
              </a:spcBef>
              <a:spcAft>
                <a:spcPct val="0"/>
              </a:spcAft>
              <a:buClr>
                <a:srgbClr val="000000"/>
              </a:buClr>
              <a:buSzPct val="100000"/>
              <a:buFont typeface="Times New Roman"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pitchFamily="34" charset="-128"/>
                <a:cs typeface="Arial Unicode MS" pitchFamily="34" charset="-128"/>
              </a:defRPr>
            </a:lvl9pPr>
          </a:lstStyle>
          <a:p>
            <a:pPr algn="r" defTabSz="457200">
              <a:spcBef>
                <a:spcPts val="1125"/>
              </a:spcBef>
              <a:buSzPct val="100000"/>
              <a:defRPr/>
            </a:pPr>
            <a:r>
              <a:rPr lang="en-US" sz="1800" i="1" smtClean="0">
                <a:latin typeface="Garamond" pitchFamily="18" charset="0"/>
              </a:rPr>
              <a:t>Slide </a:t>
            </a:r>
            <a:fld id="{B8DE2C99-E84C-4595-8F98-A936C361E850}" type="slidenum">
              <a:rPr lang="en-US" sz="1800" i="1" smtClean="0">
                <a:latin typeface="Garamond" pitchFamily="18" charset="0"/>
              </a:rPr>
              <a:pPr algn="r" defTabSz="457200">
                <a:spcBef>
                  <a:spcPts val="1125"/>
                </a:spcBef>
                <a:buSzPct val="100000"/>
                <a:defRPr/>
              </a:pPr>
              <a:t>‹#›</a:t>
            </a:fld>
            <a:endParaRPr lang="en-US" sz="1800" i="1" smtClean="0">
              <a:latin typeface="Garamond" pitchFamily="18" charset="0"/>
            </a:endParaRPr>
          </a:p>
        </p:txBody>
      </p:sp>
      <p:pic>
        <p:nvPicPr>
          <p:cNvPr id="5126" name="Picture 5"/>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2pPr>
      <a:lvl3pPr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3pPr>
      <a:lvl4pPr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4pPr>
      <a:lvl5pPr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000" b="1">
          <a:solidFill>
            <a:srgbClr val="000000"/>
          </a:solidFill>
          <a:latin typeface="Calibri" pitchFamily="34" charset="0"/>
          <a:ea typeface="Arial Unicode MS" pitchFamily="34" charset="-128"/>
          <a:cs typeface="Arial Unicode MS" pitchFamily="34" charset="-128"/>
        </a:defRPr>
      </a:lvl9pPr>
    </p:titleStyle>
    <p:bodyStyle>
      <a:lvl1pPr marL="342900" indent="-342900" algn="l" defTabSz="457200" rtl="0" eaLnBrk="0" fontAlgn="base" hangingPunct="0">
        <a:spcBef>
          <a:spcPts val="875"/>
        </a:spcBef>
        <a:spcAft>
          <a:spcPct val="0"/>
        </a:spcAft>
        <a:buClr>
          <a:srgbClr val="000000"/>
        </a:buClr>
        <a:buSzPct val="100000"/>
        <a:buFont typeface="Times New Roman" pitchFamily="18" charset="0"/>
        <a:defRPr sz="2800" b="1">
          <a:solidFill>
            <a:srgbClr val="000000"/>
          </a:solidFill>
          <a:latin typeface="+mn-lt"/>
          <a:ea typeface="+mn-ea"/>
          <a:cs typeface="+mn-cs"/>
        </a:defRPr>
      </a:lvl1pPr>
      <a:lvl2pPr marL="742950" indent="-285750" algn="l" defTabSz="457200" rtl="0" eaLnBrk="0" fontAlgn="base" hangingPunct="0">
        <a:spcBef>
          <a:spcPts val="750"/>
        </a:spcBef>
        <a:spcAft>
          <a:spcPct val="0"/>
        </a:spcAft>
        <a:buClr>
          <a:srgbClr val="000000"/>
        </a:buClr>
        <a:buSzPct val="100000"/>
        <a:buFont typeface="Times New Roman" pitchFamily="18" charset="0"/>
        <a:defRPr sz="2400" b="1">
          <a:solidFill>
            <a:srgbClr val="000000"/>
          </a:solidFill>
          <a:latin typeface="+mn-lt"/>
          <a:ea typeface="+mn-ea"/>
          <a:cs typeface="+mn-cs"/>
        </a:defRPr>
      </a:lvl2pPr>
      <a:lvl3pPr marL="1143000" indent="-228600" algn="l" defTabSz="457200" rtl="0" eaLnBrk="0" fontAlgn="base" hangingPunct="0">
        <a:spcBef>
          <a:spcPts val="625"/>
        </a:spcBef>
        <a:spcAft>
          <a:spcPct val="0"/>
        </a:spcAft>
        <a:buClr>
          <a:srgbClr val="000000"/>
        </a:buClr>
        <a:buSzPct val="100000"/>
        <a:buFont typeface="Times New Roman" pitchFamily="18" charset="0"/>
        <a:defRPr sz="2000" b="1">
          <a:solidFill>
            <a:srgbClr val="000000"/>
          </a:solidFill>
          <a:latin typeface="+mn-lt"/>
          <a:ea typeface="+mn-ea"/>
          <a:cs typeface="+mn-cs"/>
        </a:defRPr>
      </a:lvl3pPr>
      <a:lvl4pPr marL="1600200" indent="-228600" algn="l" defTabSz="457200" rtl="0" eaLnBrk="0" fontAlgn="base" hangingPunct="0">
        <a:spcBef>
          <a:spcPts val="563"/>
        </a:spcBef>
        <a:spcAft>
          <a:spcPct val="0"/>
        </a:spcAft>
        <a:buClr>
          <a:srgbClr val="000000"/>
        </a:buClr>
        <a:buSzPct val="100000"/>
        <a:buFont typeface="Times New Roman" pitchFamily="18" charset="0"/>
        <a:defRPr b="1">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1600" b="1">
          <a:solidFill>
            <a:srgbClr val="000000"/>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1600" b="1">
          <a:solidFill>
            <a:srgbClr val="000000"/>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1600" b="1">
          <a:solidFill>
            <a:srgbClr val="000000"/>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1600" b="1">
          <a:solidFill>
            <a:srgbClr val="000000"/>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1600" b="1">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8"/>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6147"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0"/>
          <p:cNvSpPr txBox="1">
            <a:spLocks noChangeArrowheads="1"/>
          </p:cNvSpPr>
          <p:nvPr userDrawn="1"/>
        </p:nvSpPr>
        <p:spPr bwMode="auto">
          <a:xfrm>
            <a:off x="6781800" y="6415088"/>
            <a:ext cx="2209800" cy="3667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800" i="1" smtClean="0">
                <a:solidFill>
                  <a:srgbClr val="808080"/>
                </a:solidFill>
                <a:latin typeface="Garamond" pitchFamily="18" charset="0"/>
              </a:rPr>
              <a:t>Slide </a:t>
            </a:r>
            <a:fld id="{BE033F1D-E06E-43AB-8C18-8CC04E859010}" type="slidenum">
              <a:rPr lang="en-US" sz="1800" i="1" smtClean="0">
                <a:solidFill>
                  <a:srgbClr val="808080"/>
                </a:solidFill>
                <a:latin typeface="Garamond" pitchFamily="18" charset="0"/>
              </a:rPr>
              <a:pPr algn="r" eaLnBrk="1" hangingPunct="1">
                <a:spcBef>
                  <a:spcPct val="50000"/>
                </a:spcBef>
                <a:defRPr/>
              </a:pPr>
              <a:t>‹#›</a:t>
            </a:fld>
            <a:endParaRPr lang="en-US" sz="1800" i="1" smtClean="0">
              <a:solidFill>
                <a:srgbClr val="808080"/>
              </a:solidFill>
              <a:latin typeface="Garamond" pitchFamily="18" charset="0"/>
            </a:endParaRPr>
          </a:p>
        </p:txBody>
      </p:sp>
      <p:pic>
        <p:nvPicPr>
          <p:cNvPr id="6150" name="Picture 11"/>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6"/>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8"/>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7171"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0"/>
          <p:cNvSpPr txBox="1">
            <a:spLocks noChangeArrowheads="1"/>
          </p:cNvSpPr>
          <p:nvPr userDrawn="1"/>
        </p:nvSpPr>
        <p:spPr bwMode="auto">
          <a:xfrm>
            <a:off x="6781800" y="6415088"/>
            <a:ext cx="2209800" cy="3667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800" i="1" smtClean="0">
                <a:solidFill>
                  <a:srgbClr val="808080"/>
                </a:solidFill>
                <a:latin typeface="Garamond" pitchFamily="18" charset="0"/>
              </a:rPr>
              <a:t>Slide </a:t>
            </a:r>
            <a:fld id="{19CD2AE5-0FB6-4BBA-BD30-EFA91CCC28E5}" type="slidenum">
              <a:rPr lang="en-US" sz="1800" i="1" smtClean="0">
                <a:solidFill>
                  <a:srgbClr val="808080"/>
                </a:solidFill>
                <a:latin typeface="Garamond" pitchFamily="18" charset="0"/>
              </a:rPr>
              <a:pPr algn="r" eaLnBrk="1" hangingPunct="1">
                <a:spcBef>
                  <a:spcPct val="50000"/>
                </a:spcBef>
                <a:defRPr/>
              </a:pPr>
              <a:t>‹#›</a:t>
            </a:fld>
            <a:endParaRPr lang="en-US" sz="1800" i="1" smtClean="0">
              <a:solidFill>
                <a:srgbClr val="808080"/>
              </a:solidFill>
              <a:latin typeface="Garamond" pitchFamily="18" charset="0"/>
            </a:endParaRPr>
          </a:p>
        </p:txBody>
      </p:sp>
      <p:pic>
        <p:nvPicPr>
          <p:cNvPr id="7174" name="Picture 11"/>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3"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 id="2147484077" r:id="rId12"/>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6"/>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8288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21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ea typeface="+mn-ea"/>
                <a:cs typeface="+mn-cs"/>
              </a:defRPr>
            </a:lvl1pPr>
          </a:lstStyle>
          <a:p>
            <a:pPr>
              <a:defRPr/>
            </a:pPr>
            <a:endParaRPr lang="en-US">
              <a:solidFill>
                <a:srgbClr val="000000"/>
              </a:solidFill>
            </a:endParaRPr>
          </a:p>
        </p:txBody>
      </p:sp>
      <p:sp>
        <p:nvSpPr>
          <p:cNvPr id="4321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ea typeface="+mn-ea"/>
                <a:cs typeface="+mn-cs"/>
              </a:defRPr>
            </a:lvl1pPr>
          </a:lstStyle>
          <a:p>
            <a:pPr>
              <a:defRPr/>
            </a:pPr>
            <a:endParaRPr lang="en-US">
              <a:solidFill>
                <a:srgbClr val="000000"/>
              </a:solidFill>
            </a:endParaRPr>
          </a:p>
        </p:txBody>
      </p:sp>
      <p:sp>
        <p:nvSpPr>
          <p:cNvPr id="4321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ea typeface="+mn-ea"/>
                <a:cs typeface="+mn-cs"/>
              </a:defRPr>
            </a:lvl1pPr>
          </a:lstStyle>
          <a:p>
            <a:pPr>
              <a:defRPr/>
            </a:pPr>
            <a:fld id="{E965AC2A-469A-4CC6-99EE-7456F5FBD913}" type="slidenum">
              <a:rPr lang="en-US">
                <a:solidFill>
                  <a:srgbClr val="000000"/>
                </a:solidFill>
              </a:rPr>
              <a:pPr>
                <a:defRPr/>
              </a:pPr>
              <a:t>‹#›</a:t>
            </a:fld>
            <a:endParaRPr lang="en-US" dirty="0">
              <a:solidFill>
                <a:srgbClr val="000000"/>
              </a:solidFill>
            </a:endParaRPr>
          </a:p>
        </p:txBody>
      </p:sp>
      <p:pic>
        <p:nvPicPr>
          <p:cNvPr id="1031" name="Picture 19" descr="FEMSA_NEW_HEADER.jpg"/>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5562600"/>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1"/>
          <p:cNvSpPr txBox="1">
            <a:spLocks/>
          </p:cNvSpPr>
          <p:nvPr userDrawn="1"/>
        </p:nvSpPr>
        <p:spPr bwMode="auto">
          <a:xfrm>
            <a:off x="0" y="0"/>
            <a:ext cx="9144000" cy="76200"/>
          </a:xfrm>
          <a:prstGeom prst="rect">
            <a:avLst/>
          </a:prstGeom>
          <a:solidFill>
            <a:srgbClr val="105DB5"/>
          </a:solidFill>
          <a:ln w="9525">
            <a:noFill/>
            <a:miter lim="800000"/>
            <a:headEnd/>
            <a:tailEnd/>
          </a:ln>
        </p:spPr>
        <p:txBody>
          <a:bodyPr/>
          <a:lstStyle/>
          <a:p>
            <a:pPr>
              <a:defRPr/>
            </a:pPr>
            <a:endParaRPr lang="en-US" sz="1600">
              <a:solidFill>
                <a:srgbClr val="000000"/>
              </a:solidFill>
              <a:latin typeface="Calibri" charset="0"/>
            </a:endParaRPr>
          </a:p>
        </p:txBody>
      </p:sp>
      <p:sp>
        <p:nvSpPr>
          <p:cNvPr id="2" name="Title 1"/>
          <p:cNvSpPr txBox="1">
            <a:spLocks/>
          </p:cNvSpPr>
          <p:nvPr userDrawn="1"/>
        </p:nvSpPr>
        <p:spPr bwMode="auto">
          <a:xfrm>
            <a:off x="0" y="6781800"/>
            <a:ext cx="9144000" cy="76200"/>
          </a:xfrm>
          <a:prstGeom prst="rect">
            <a:avLst/>
          </a:prstGeom>
          <a:solidFill>
            <a:srgbClr val="FFCC00"/>
          </a:solidFill>
          <a:ln w="9525">
            <a:noFill/>
            <a:miter lim="800000"/>
            <a:headEnd/>
            <a:tailEnd/>
          </a:ln>
        </p:spPr>
        <p:txBody>
          <a:bodyPr/>
          <a:lstStyle/>
          <a:p>
            <a:pPr>
              <a:defRPr/>
            </a:pPr>
            <a:endParaRPr lang="en-US" sz="1600">
              <a:solidFill>
                <a:srgbClr val="000000"/>
              </a:solidFill>
              <a:latin typeface="Calibri" charset="0"/>
            </a:endParaRPr>
          </a:p>
        </p:txBody>
      </p:sp>
      <p:pic>
        <p:nvPicPr>
          <p:cNvPr id="1034" name="Picture 11" descr="poweredByZoom-small"/>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8153400" y="90488"/>
            <a:ext cx="968375" cy="255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1464881"/>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0" fontAlgn="base" hangingPunct="0">
        <a:spcBef>
          <a:spcPct val="0"/>
        </a:spcBef>
        <a:spcAft>
          <a:spcPct val="0"/>
        </a:spcAft>
        <a:defRPr sz="4400">
          <a:solidFill>
            <a:schemeClr val="bg1"/>
          </a:solidFill>
          <a:latin typeface="Arial" charset="0"/>
          <a:cs typeface="Arial" charset="0"/>
        </a:defRPr>
      </a:lvl6pPr>
      <a:lvl7pPr marL="914400" algn="ctr" rtl="0" eaLnBrk="0" fontAlgn="base" hangingPunct="0">
        <a:spcBef>
          <a:spcPct val="0"/>
        </a:spcBef>
        <a:spcAft>
          <a:spcPct val="0"/>
        </a:spcAft>
        <a:defRPr sz="4400">
          <a:solidFill>
            <a:schemeClr val="bg1"/>
          </a:solidFill>
          <a:latin typeface="Arial" charset="0"/>
          <a:cs typeface="Arial" charset="0"/>
        </a:defRPr>
      </a:lvl7pPr>
      <a:lvl8pPr marL="1371600" algn="ctr" rtl="0" eaLnBrk="0" fontAlgn="base" hangingPunct="0">
        <a:spcBef>
          <a:spcPct val="0"/>
        </a:spcBef>
        <a:spcAft>
          <a:spcPct val="0"/>
        </a:spcAft>
        <a:defRPr sz="4400">
          <a:solidFill>
            <a:schemeClr val="bg1"/>
          </a:solidFill>
          <a:latin typeface="Arial" charset="0"/>
          <a:cs typeface="Arial" charset="0"/>
        </a:defRPr>
      </a:lvl8pPr>
      <a:lvl9pPr marL="1828800" algn="ctr" rtl="0" eaLnBrk="0" fontAlgn="base" hangingPunct="0">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cs typeface="+mn-cs"/>
        </a:defRPr>
      </a:lvl2pPr>
      <a:lvl3pPr marL="1143000" indent="-228600" algn="l" rtl="0" eaLnBrk="0" fontAlgn="base" hangingPunct="0">
        <a:spcBef>
          <a:spcPct val="20000"/>
        </a:spcBef>
        <a:spcAft>
          <a:spcPct val="0"/>
        </a:spcAft>
        <a:buChar char="•"/>
        <a:defRPr sz="2400">
          <a:solidFill>
            <a:schemeClr val="bg1"/>
          </a:solidFill>
          <a:latin typeface="+mn-lt"/>
          <a:cs typeface="+mn-cs"/>
        </a:defRPr>
      </a:lvl3pPr>
      <a:lvl4pPr marL="1600200" indent="-228600" algn="l" rtl="0" eaLnBrk="0" fontAlgn="base" hangingPunct="0">
        <a:spcBef>
          <a:spcPct val="20000"/>
        </a:spcBef>
        <a:spcAft>
          <a:spcPct val="0"/>
        </a:spcAft>
        <a:buChar char="–"/>
        <a:defRPr sz="2000">
          <a:solidFill>
            <a:schemeClr val="bg1"/>
          </a:solidFill>
          <a:latin typeface="+mn-lt"/>
          <a:cs typeface="+mn-cs"/>
        </a:defRPr>
      </a:lvl4pPr>
      <a:lvl5pPr marL="2057400" indent="-228600" algn="l" rtl="0" eaLnBrk="0" fontAlgn="base" hangingPunct="0">
        <a:spcBef>
          <a:spcPct val="20000"/>
        </a:spcBef>
        <a:spcAft>
          <a:spcPct val="0"/>
        </a:spcAft>
        <a:buChar char="»"/>
        <a:defRPr sz="2000">
          <a:solidFill>
            <a:schemeClr val="bg1"/>
          </a:solidFill>
          <a:latin typeface="+mn-lt"/>
          <a:cs typeface="+mn-cs"/>
        </a:defRPr>
      </a:lvl5pPr>
      <a:lvl6pPr marL="2514600" indent="-228600" algn="l" rtl="0" eaLnBrk="0" fontAlgn="base" hangingPunct="0">
        <a:spcBef>
          <a:spcPct val="20000"/>
        </a:spcBef>
        <a:spcAft>
          <a:spcPct val="0"/>
        </a:spcAft>
        <a:buChar char="»"/>
        <a:defRPr sz="2000">
          <a:solidFill>
            <a:schemeClr val="bg1"/>
          </a:solidFill>
          <a:latin typeface="+mn-lt"/>
          <a:cs typeface="+mn-cs"/>
        </a:defRPr>
      </a:lvl6pPr>
      <a:lvl7pPr marL="2971800" indent="-228600" algn="l" rtl="0" eaLnBrk="0" fontAlgn="base" hangingPunct="0">
        <a:spcBef>
          <a:spcPct val="20000"/>
        </a:spcBef>
        <a:spcAft>
          <a:spcPct val="0"/>
        </a:spcAft>
        <a:buChar char="»"/>
        <a:defRPr sz="2000">
          <a:solidFill>
            <a:schemeClr val="bg1"/>
          </a:solidFill>
          <a:latin typeface="+mn-lt"/>
          <a:cs typeface="+mn-cs"/>
        </a:defRPr>
      </a:lvl7pPr>
      <a:lvl8pPr marL="3429000" indent="-228600" algn="l" rtl="0" eaLnBrk="0" fontAlgn="base" hangingPunct="0">
        <a:spcBef>
          <a:spcPct val="20000"/>
        </a:spcBef>
        <a:spcAft>
          <a:spcPct val="0"/>
        </a:spcAft>
        <a:buChar char="»"/>
        <a:defRPr sz="2000">
          <a:solidFill>
            <a:schemeClr val="bg1"/>
          </a:solidFill>
          <a:latin typeface="+mn-lt"/>
          <a:cs typeface="+mn-cs"/>
        </a:defRPr>
      </a:lvl8pPr>
      <a:lvl9pPr marL="3886200" indent="-228600" algn="l" rtl="0" eaLnBrk="0" fontAlgn="base" hangingPunct="0">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l="33566" t="31255" r="57851" b="18753"/>
          <a:stretch>
            <a:fillRect/>
          </a:stretch>
        </p:blipFill>
        <p:spPr bwMode="auto">
          <a:xfrm>
            <a:off x="11113" y="15875"/>
            <a:ext cx="1563687" cy="6831013"/>
          </a:xfrm>
          <a:prstGeom prst="rect">
            <a:avLst/>
          </a:prstGeom>
          <a:noFill/>
          <a:ln w="28575">
            <a:solidFill>
              <a:srgbClr val="FFFFCC"/>
            </a:solidFill>
            <a:miter lim="800000"/>
            <a:headEnd/>
            <a:tailEnd/>
          </a:ln>
          <a:extLst>
            <a:ext uri="{909E8E84-426E-40DD-AFC4-6F175D3DCCD1}">
              <a14:hiddenFill xmlns:a14="http://schemas.microsoft.com/office/drawing/2010/main" xmlns="">
                <a:solidFill>
                  <a:srgbClr val="FFFFFF"/>
                </a:solidFill>
              </a14:hiddenFill>
            </a:ext>
          </a:extLst>
        </p:spPr>
      </p:pic>
      <p:sp>
        <p:nvSpPr>
          <p:cNvPr id="1027" name="Rectangle 2"/>
          <p:cNvSpPr>
            <a:spLocks noGrp="1" noChangeArrowheads="1"/>
          </p:cNvSpPr>
          <p:nvPr>
            <p:ph type="title"/>
          </p:nvPr>
        </p:nvSpPr>
        <p:spPr bwMode="auto">
          <a:xfrm>
            <a:off x="533400" y="274638"/>
            <a:ext cx="83439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752600" y="1600200"/>
            <a:ext cx="7086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Text Box 10"/>
          <p:cNvSpPr txBox="1">
            <a:spLocks noChangeArrowheads="1"/>
          </p:cNvSpPr>
          <p:nvPr userDrawn="1"/>
        </p:nvSpPr>
        <p:spPr bwMode="auto">
          <a:xfrm>
            <a:off x="6781800" y="6415088"/>
            <a:ext cx="2209800" cy="366712"/>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800" i="1" smtClean="0">
                <a:solidFill>
                  <a:srgbClr val="808080"/>
                </a:solidFill>
                <a:latin typeface="Garamond" pitchFamily="18" charset="0"/>
              </a:rPr>
              <a:t>Slide </a:t>
            </a:r>
            <a:fld id="{5E610096-D51D-4F95-A12A-D131805C7692}" type="slidenum">
              <a:rPr lang="en-US" sz="1800" i="1" smtClean="0">
                <a:solidFill>
                  <a:srgbClr val="808080"/>
                </a:solidFill>
                <a:latin typeface="Garamond" pitchFamily="18" charset="0"/>
              </a:rPr>
              <a:pPr algn="r" eaLnBrk="1" hangingPunct="1">
                <a:spcBef>
                  <a:spcPct val="50000"/>
                </a:spcBef>
                <a:defRPr/>
              </a:pPr>
              <a:t>‹#›</a:t>
            </a:fld>
            <a:endParaRPr lang="en-US" sz="1800" i="1" smtClean="0">
              <a:solidFill>
                <a:srgbClr val="808080"/>
              </a:solidFill>
              <a:latin typeface="Garamond" pitchFamily="18" charset="0"/>
            </a:endParaRPr>
          </a:p>
        </p:txBody>
      </p:sp>
      <p:pic>
        <p:nvPicPr>
          <p:cNvPr id="1030" name="Picture 11"/>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81000" y="5867400"/>
            <a:ext cx="750888"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47511261"/>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Calibri" pitchFamily="34" charset="0"/>
        </a:defRPr>
      </a:lvl2pPr>
      <a:lvl3pPr algn="ctr" rtl="0" eaLnBrk="0" fontAlgn="base" hangingPunct="0">
        <a:spcBef>
          <a:spcPct val="0"/>
        </a:spcBef>
        <a:spcAft>
          <a:spcPct val="0"/>
        </a:spcAft>
        <a:defRPr sz="4000" b="1">
          <a:solidFill>
            <a:schemeClr val="tx2"/>
          </a:solidFill>
          <a:latin typeface="Calibri" pitchFamily="34" charset="0"/>
        </a:defRPr>
      </a:lvl3pPr>
      <a:lvl4pPr algn="ctr" rtl="0" eaLnBrk="0" fontAlgn="base" hangingPunct="0">
        <a:spcBef>
          <a:spcPct val="0"/>
        </a:spcBef>
        <a:spcAft>
          <a:spcPct val="0"/>
        </a:spcAft>
        <a:defRPr sz="4000" b="1">
          <a:solidFill>
            <a:schemeClr val="tx2"/>
          </a:solidFill>
          <a:latin typeface="Calibri" pitchFamily="34" charset="0"/>
        </a:defRPr>
      </a:lvl4pPr>
      <a:lvl5pPr algn="ctr" rtl="0" eaLnBrk="0" fontAlgn="base" hangingPunct="0">
        <a:spcBef>
          <a:spcPct val="0"/>
        </a:spcBef>
        <a:spcAft>
          <a:spcPct val="0"/>
        </a:spcAft>
        <a:defRPr sz="4000" b="1">
          <a:solidFill>
            <a:schemeClr val="tx2"/>
          </a:solidFill>
          <a:latin typeface="Calibri" pitchFamily="34" charset="0"/>
        </a:defRPr>
      </a:lvl5pPr>
      <a:lvl6pPr marL="457200" algn="ctr" rtl="0" fontAlgn="base">
        <a:spcBef>
          <a:spcPct val="0"/>
        </a:spcBef>
        <a:spcAft>
          <a:spcPct val="0"/>
        </a:spcAft>
        <a:defRPr sz="4000" b="1">
          <a:solidFill>
            <a:schemeClr val="tx2"/>
          </a:solidFill>
          <a:latin typeface="Calibri" pitchFamily="34" charset="0"/>
        </a:defRPr>
      </a:lvl6pPr>
      <a:lvl7pPr marL="914400" algn="ctr" rtl="0" fontAlgn="base">
        <a:spcBef>
          <a:spcPct val="0"/>
        </a:spcBef>
        <a:spcAft>
          <a:spcPct val="0"/>
        </a:spcAft>
        <a:defRPr sz="4000" b="1">
          <a:solidFill>
            <a:schemeClr val="tx2"/>
          </a:solidFill>
          <a:latin typeface="Calibri" pitchFamily="34" charset="0"/>
        </a:defRPr>
      </a:lvl7pPr>
      <a:lvl8pPr marL="1371600" algn="ctr" rtl="0" fontAlgn="base">
        <a:spcBef>
          <a:spcPct val="0"/>
        </a:spcBef>
        <a:spcAft>
          <a:spcPct val="0"/>
        </a:spcAft>
        <a:defRPr sz="4000" b="1">
          <a:solidFill>
            <a:schemeClr val="tx2"/>
          </a:solidFill>
          <a:latin typeface="Calibri" pitchFamily="34" charset="0"/>
        </a:defRPr>
      </a:lvl8pPr>
      <a:lvl9pPr marL="1828800" algn="ctr" rtl="0" fontAlgn="base">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5000"/>
        </a:spcBef>
        <a:spcAft>
          <a:spcPct val="0"/>
        </a:spcAft>
        <a:buSzPct val="40000"/>
        <a:buBlip>
          <a:blip r:embed="rId15"/>
        </a:buBlip>
        <a:defRPr sz="2800" b="1">
          <a:solidFill>
            <a:schemeClr val="tx1"/>
          </a:solidFill>
          <a:latin typeface="+mn-lt"/>
          <a:ea typeface="+mn-ea"/>
          <a:cs typeface="+mn-cs"/>
        </a:defRPr>
      </a:lvl1pPr>
      <a:lvl2pPr marL="742950" indent="-285750" algn="l" rtl="0" eaLnBrk="0" fontAlgn="base" hangingPunct="0">
        <a:spcBef>
          <a:spcPct val="25000"/>
        </a:spcBef>
        <a:spcAft>
          <a:spcPct val="0"/>
        </a:spcAft>
        <a:buChar char="–"/>
        <a:defRPr sz="2400" b="1">
          <a:solidFill>
            <a:schemeClr val="tx1"/>
          </a:solidFill>
          <a:latin typeface="+mn-lt"/>
        </a:defRPr>
      </a:lvl2pPr>
      <a:lvl3pPr marL="1143000" indent="-228600" algn="l" rtl="0" eaLnBrk="0" fontAlgn="base" hangingPunct="0">
        <a:spcBef>
          <a:spcPct val="25000"/>
        </a:spcBef>
        <a:spcAft>
          <a:spcPct val="0"/>
        </a:spcAft>
        <a:buChar char="•"/>
        <a:defRPr sz="2000" b="1">
          <a:solidFill>
            <a:schemeClr val="tx1"/>
          </a:solidFill>
          <a:latin typeface="+mn-lt"/>
        </a:defRPr>
      </a:lvl3pPr>
      <a:lvl4pPr marL="1600200" indent="-228600" algn="l" rtl="0" eaLnBrk="0" fontAlgn="base" hangingPunct="0">
        <a:spcBef>
          <a:spcPct val="25000"/>
        </a:spcBef>
        <a:spcAft>
          <a:spcPct val="0"/>
        </a:spcAft>
        <a:buChar char="–"/>
        <a:defRPr b="1">
          <a:solidFill>
            <a:schemeClr val="tx1"/>
          </a:solidFill>
          <a:latin typeface="+mn-lt"/>
        </a:defRPr>
      </a:lvl4pPr>
      <a:lvl5pPr marL="2057400" indent="-228600" algn="l" rtl="0" eaLnBrk="0" fontAlgn="base" hangingPunct="0">
        <a:spcBef>
          <a:spcPct val="25000"/>
        </a:spcBef>
        <a:spcAft>
          <a:spcPct val="0"/>
        </a:spcAft>
        <a:buChar char="»"/>
        <a:defRPr sz="1600" b="1">
          <a:solidFill>
            <a:schemeClr val="tx1"/>
          </a:solidFill>
          <a:latin typeface="+mn-lt"/>
        </a:defRPr>
      </a:lvl5pPr>
      <a:lvl6pPr marL="2514600" indent="-228600" algn="l" rtl="0" fontAlgn="base">
        <a:spcBef>
          <a:spcPct val="25000"/>
        </a:spcBef>
        <a:spcAft>
          <a:spcPct val="0"/>
        </a:spcAft>
        <a:buChar char="»"/>
        <a:defRPr sz="1600" b="1">
          <a:solidFill>
            <a:schemeClr val="tx1"/>
          </a:solidFill>
          <a:latin typeface="+mn-lt"/>
        </a:defRPr>
      </a:lvl6pPr>
      <a:lvl7pPr marL="2971800" indent="-228600" algn="l" rtl="0" fontAlgn="base">
        <a:spcBef>
          <a:spcPct val="25000"/>
        </a:spcBef>
        <a:spcAft>
          <a:spcPct val="0"/>
        </a:spcAft>
        <a:buChar char="»"/>
        <a:defRPr sz="1600" b="1">
          <a:solidFill>
            <a:schemeClr val="tx1"/>
          </a:solidFill>
          <a:latin typeface="+mn-lt"/>
        </a:defRPr>
      </a:lvl7pPr>
      <a:lvl8pPr marL="3429000" indent="-228600" algn="l" rtl="0" fontAlgn="base">
        <a:spcBef>
          <a:spcPct val="25000"/>
        </a:spcBef>
        <a:spcAft>
          <a:spcPct val="0"/>
        </a:spcAft>
        <a:buChar char="»"/>
        <a:defRPr sz="1600" b="1">
          <a:solidFill>
            <a:schemeClr val="tx1"/>
          </a:solidFill>
          <a:latin typeface="+mn-lt"/>
        </a:defRPr>
      </a:lvl8pPr>
      <a:lvl9pPr marL="3886200" indent="-228600" algn="l" rtl="0" fontAlgn="base">
        <a:spcBef>
          <a:spcPct val="25000"/>
        </a:spcBef>
        <a:spcAft>
          <a:spcPct val="0"/>
        </a:spcAft>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0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1.xml"/></Relationships>
</file>

<file path=ppt/slides/_rels/slide10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3" Type="http://schemas.openxmlformats.org/officeDocument/2006/relationships/hyperlink" Target="http://www.nfpa.org/aboutthecodes/AboutTheCodes.asp?DocNum=1911" TargetMode="External"/><Relationship Id="rId2" Type="http://schemas.openxmlformats.org/officeDocument/2006/relationships/hyperlink" Target="http://www.nfpa.org/assets/files/PDF/ROP/1906-F2010-ROP.pdf" TargetMode="External"/><Relationship Id="rId1" Type="http://schemas.openxmlformats.org/officeDocument/2006/relationships/slideLayout" Target="../slideLayouts/slideLayout4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9.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9.xml"/></Relationships>
</file>

<file path=ppt/slides/_rels/slide1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9.xml"/></Relationships>
</file>

<file path=ppt/slides/_rels/slide1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9.xml"/></Relationships>
</file>

<file path=ppt/slides/_rels/slide12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9.xml"/></Relationships>
</file>

<file path=ppt/slides/_rels/slide1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9.xml"/></Relationships>
</file>

<file path=ppt/slides/_rels/slide1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9.xml"/></Relationships>
</file>

<file path=ppt/slides/_rels/slide1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9.xml"/></Relationships>
</file>

<file path=ppt/slides/_rels/slide1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9.xml"/></Relationships>
</file>

<file path=ppt/slides/_rels/slide1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9.xml"/></Relationships>
</file>

<file path=ppt/slides/_rels/slide1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9.xml"/></Relationships>
</file>

<file path=ppt/slides/_rels/slide1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9.xml"/></Relationships>
</file>

<file path=ppt/slides/_rels/slide13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9.xml"/></Relationships>
</file>

<file path=ppt/slides/_rels/slide1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9.xml"/></Relationships>
</file>

<file path=ppt/slides/_rels/slide1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9.xml"/></Relationships>
</file>

<file path=ppt/slides/_rels/slide1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9.xml"/></Relationships>
</file>

<file path=ppt/slides/_rels/slide1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9.xml"/></Relationships>
</file>

<file path=ppt/slides/_rels/slide1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10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1.xml"/><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1.xml"/><Relationship Id="rId5" Type="http://schemas.openxmlformats.org/officeDocument/2006/relationships/image" Target="../media/image17.emf"/><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8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7.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7.xml"/></Relationships>
</file>

<file path=ppt/slides/_rels/slide8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7.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1.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u="sng" dirty="0" smtClean="0"/>
              <a:t>FAMA FALL MEETING 2010 </a:t>
            </a:r>
            <a:r>
              <a:rPr lang="en-US" dirty="0" smtClean="0"/>
              <a:t/>
            </a:r>
            <a:br>
              <a:rPr lang="en-US" dirty="0" smtClean="0"/>
            </a:br>
            <a:r>
              <a:rPr lang="en-US" dirty="0" smtClean="0"/>
              <a:t>Friday, October 8, 2010 </a:t>
            </a:r>
          </a:p>
        </p:txBody>
      </p:sp>
      <p:sp>
        <p:nvSpPr>
          <p:cNvPr id="14339" name="Rectangle 3"/>
          <p:cNvSpPr>
            <a:spLocks noGrp="1" noChangeArrowheads="1"/>
          </p:cNvSpPr>
          <p:nvPr>
            <p:ph type="body" idx="1"/>
          </p:nvPr>
        </p:nvSpPr>
        <p:spPr/>
        <p:txBody>
          <a:bodyPr/>
          <a:lstStyle/>
          <a:p>
            <a:pPr marL="0" indent="0" eaLnBrk="1" hangingPunct="1">
              <a:buFontTx/>
              <a:buNone/>
            </a:pPr>
            <a:endParaRPr lang="en-US" dirty="0" smtClean="0"/>
          </a:p>
          <a:p>
            <a:pPr marL="914400" lvl="2" indent="0" eaLnBrk="1" hangingPunct="1">
              <a:buFontTx/>
              <a:buNone/>
            </a:pPr>
            <a:endParaRPr lang="en-US" dirty="0" smtClean="0"/>
          </a:p>
        </p:txBody>
      </p:sp>
      <p:pic>
        <p:nvPicPr>
          <p:cNvPr id="1434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1752600"/>
            <a:ext cx="5276850" cy="4243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idx="4294967295"/>
          </p:nvPr>
        </p:nvSpPr>
        <p:spPr/>
        <p:txBody>
          <a:bodyPr anchor="t">
            <a:noAutofit/>
          </a:bodyPr>
          <a:lstStyle/>
          <a:p>
            <a:pPr eaLnBrk="1" hangingPunct="1"/>
            <a:r>
              <a:rPr lang="en-US" smtClean="0"/>
              <a:t>FAMA/FEMSA Would Like To Thank Our Sponsors</a:t>
            </a:r>
            <a:br>
              <a:rPr lang="en-US" smtClean="0"/>
            </a:br>
            <a:endParaRPr lang="en-US" smtClean="0"/>
          </a:p>
        </p:txBody>
      </p:sp>
      <p:sp>
        <p:nvSpPr>
          <p:cNvPr id="31747" name="Text Box 8"/>
          <p:cNvSpPr txBox="1">
            <a:spLocks noChangeArrowheads="1"/>
          </p:cNvSpPr>
          <p:nvPr/>
        </p:nvSpPr>
        <p:spPr bwMode="auto">
          <a:xfrm>
            <a:off x="2057400" y="5410200"/>
            <a:ext cx="6400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333399"/>
                </a:solidFill>
                <a:latin typeface="Corbel" pitchFamily="34" charset="0"/>
              </a:rPr>
              <a:t>Coffee Break Sponsor</a:t>
            </a:r>
          </a:p>
        </p:txBody>
      </p:sp>
      <p:grpSp>
        <p:nvGrpSpPr>
          <p:cNvPr id="2" name="Group 7"/>
          <p:cNvGrpSpPr>
            <a:grpSpLocks/>
          </p:cNvGrpSpPr>
          <p:nvPr/>
        </p:nvGrpSpPr>
        <p:grpSpPr bwMode="auto">
          <a:xfrm>
            <a:off x="2133600" y="1981200"/>
            <a:ext cx="6553200" cy="3505200"/>
            <a:chOff x="609600" y="1600200"/>
            <a:chExt cx="8305800" cy="3941824"/>
          </a:xfrm>
        </p:grpSpPr>
        <p:pic>
          <p:nvPicPr>
            <p:cNvPr id="31749" name="Picture 7" descr="Firehou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676400"/>
              <a:ext cx="3383638"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10" descr="Firehous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1600200"/>
              <a:ext cx="3505200" cy="711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5" descr="Firehouseexp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31018" y="2895600"/>
              <a:ext cx="4184382"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2" name="Picture 5" descr="Firehouseworld"/>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600" y="2895600"/>
              <a:ext cx="3352800" cy="97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3" name="Picture 6" descr="Firehousecentral"/>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200400" y="3962400"/>
              <a:ext cx="2590800" cy="1579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747674142"/>
      </p:ext>
    </p:extLst>
  </p:cSld>
  <p:clrMapOvr>
    <a:masterClrMapping/>
  </p:clrMapOvr>
  <p:transition spd="med" advTm="600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smtClean="0"/>
              <a:t>Technical Committee</a:t>
            </a:r>
            <a:br>
              <a:rPr lang="en-US" smtClean="0"/>
            </a:br>
            <a:r>
              <a:rPr lang="en-US" b="0" i="1" smtClean="0">
                <a:latin typeface="Garamond" pitchFamily="18" charset="0"/>
              </a:rPr>
              <a:t>David Durstine</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idx="4294967295"/>
          </p:nvPr>
        </p:nvSpPr>
        <p:spPr/>
        <p:txBody>
          <a:bodyPr/>
          <a:lstStyle/>
          <a:p>
            <a:pPr eaLnBrk="1" hangingPunct="1"/>
            <a:r>
              <a:rPr lang="en-US" smtClean="0"/>
              <a:t>TECHNICAL COMMITTEE</a:t>
            </a:r>
          </a:p>
        </p:txBody>
      </p:sp>
      <p:sp>
        <p:nvSpPr>
          <p:cNvPr id="91139" name="Rectangle 5"/>
          <p:cNvSpPr>
            <a:spLocks noGrp="1" noChangeArrowheads="1"/>
          </p:cNvSpPr>
          <p:nvPr>
            <p:ph idx="4294967295"/>
          </p:nvPr>
        </p:nvSpPr>
        <p:spPr>
          <a:xfrm>
            <a:off x="1600200" y="1524000"/>
            <a:ext cx="7086600" cy="4403725"/>
          </a:xfrm>
        </p:spPr>
        <p:txBody>
          <a:bodyPr/>
          <a:lstStyle/>
          <a:p>
            <a:pPr>
              <a:lnSpc>
                <a:spcPct val="80000"/>
              </a:lnSpc>
              <a:buFontTx/>
              <a:buNone/>
            </a:pPr>
            <a:r>
              <a:rPr lang="en-US" sz="1800" u="sng" smtClean="0"/>
              <a:t>Chairs</a:t>
            </a:r>
          </a:p>
          <a:p>
            <a:pPr>
              <a:lnSpc>
                <a:spcPct val="80000"/>
              </a:lnSpc>
              <a:buFontTx/>
              <a:buNone/>
            </a:pPr>
            <a:r>
              <a:rPr lang="en-US" sz="1600" smtClean="0"/>
              <a:t>David Durstine						</a:t>
            </a:r>
          </a:p>
          <a:p>
            <a:pPr>
              <a:lnSpc>
                <a:spcPct val="80000"/>
              </a:lnSpc>
            </a:pPr>
            <a:endParaRPr lang="en-US" sz="800" smtClean="0"/>
          </a:p>
          <a:p>
            <a:pPr>
              <a:lnSpc>
                <a:spcPct val="80000"/>
              </a:lnSpc>
              <a:buFontTx/>
              <a:buNone/>
            </a:pPr>
            <a:r>
              <a:rPr lang="en-US" sz="1800" u="sng" smtClean="0"/>
              <a:t>Aerial/Quint</a:t>
            </a:r>
            <a:r>
              <a:rPr lang="en-US" sz="1800" smtClean="0"/>
              <a:t>				</a:t>
            </a:r>
            <a:r>
              <a:rPr lang="en-US" sz="1800" u="sng" smtClean="0"/>
              <a:t>ARFF</a:t>
            </a:r>
          </a:p>
          <a:p>
            <a:pPr>
              <a:lnSpc>
                <a:spcPct val="80000"/>
              </a:lnSpc>
              <a:buFontTx/>
              <a:buNone/>
            </a:pPr>
            <a:r>
              <a:rPr lang="en-US" sz="1600" smtClean="0"/>
              <a:t>Jim Salmi					Grady North</a:t>
            </a:r>
          </a:p>
          <a:p>
            <a:pPr>
              <a:lnSpc>
                <a:spcPct val="80000"/>
              </a:lnSpc>
              <a:buFontTx/>
              <a:buNone/>
            </a:pPr>
            <a:r>
              <a:rPr lang="en-US" sz="1600" smtClean="0"/>
              <a:t>Jeff Aiken					Marty Huffman</a:t>
            </a:r>
          </a:p>
          <a:p>
            <a:pPr>
              <a:lnSpc>
                <a:spcPct val="80000"/>
              </a:lnSpc>
            </a:pPr>
            <a:endParaRPr lang="en-US" sz="800" smtClean="0"/>
          </a:p>
          <a:p>
            <a:pPr>
              <a:lnSpc>
                <a:spcPct val="80000"/>
              </a:lnSpc>
              <a:buFontTx/>
              <a:buNone/>
            </a:pPr>
            <a:r>
              <a:rPr lang="en-US" sz="1800" u="sng" smtClean="0"/>
              <a:t>Body	</a:t>
            </a:r>
            <a:r>
              <a:rPr lang="en-US" sz="1800" smtClean="0"/>
              <a:t>				</a:t>
            </a:r>
            <a:r>
              <a:rPr lang="en-US" sz="1800" u="sng" smtClean="0"/>
              <a:t>Chassis</a:t>
            </a:r>
          </a:p>
          <a:p>
            <a:pPr>
              <a:lnSpc>
                <a:spcPct val="80000"/>
              </a:lnSpc>
              <a:buFontTx/>
              <a:buNone/>
            </a:pPr>
            <a:r>
              <a:rPr lang="en-US" sz="1600" smtClean="0"/>
              <a:t>Keith Purdy				Roger Lackore</a:t>
            </a:r>
          </a:p>
          <a:p>
            <a:pPr>
              <a:lnSpc>
                <a:spcPct val="80000"/>
              </a:lnSpc>
              <a:buFontTx/>
              <a:buNone/>
            </a:pPr>
            <a:r>
              <a:rPr lang="en-US" sz="1600" smtClean="0"/>
              <a:t>Bill Proft			 		Raff McDougall</a:t>
            </a:r>
          </a:p>
          <a:p>
            <a:pPr>
              <a:lnSpc>
                <a:spcPct val="80000"/>
              </a:lnSpc>
            </a:pPr>
            <a:endParaRPr lang="en-US" sz="800" smtClean="0"/>
          </a:p>
          <a:p>
            <a:pPr>
              <a:lnSpc>
                <a:spcPct val="80000"/>
              </a:lnSpc>
              <a:buFontTx/>
              <a:buNone/>
            </a:pPr>
            <a:r>
              <a:rPr lang="en-US" sz="1800" u="sng" smtClean="0"/>
              <a:t>Low Voltage Electrical</a:t>
            </a:r>
            <a:r>
              <a:rPr lang="en-US" sz="1800" smtClean="0"/>
              <a:t> 			</a:t>
            </a:r>
            <a:r>
              <a:rPr lang="en-US" sz="1800" u="sng" smtClean="0"/>
              <a:t>High Voltage Electrical</a:t>
            </a:r>
          </a:p>
          <a:p>
            <a:pPr>
              <a:lnSpc>
                <a:spcPct val="80000"/>
              </a:lnSpc>
              <a:buFontTx/>
              <a:buNone/>
            </a:pPr>
            <a:r>
              <a:rPr lang="en-US" sz="1600" smtClean="0"/>
              <a:t>John Doperalski				Will Leach</a:t>
            </a:r>
          </a:p>
          <a:p>
            <a:pPr>
              <a:lnSpc>
                <a:spcPct val="80000"/>
              </a:lnSpc>
              <a:buFontTx/>
              <a:buNone/>
            </a:pPr>
            <a:r>
              <a:rPr lang="en-US" sz="1600" smtClean="0"/>
              <a:t>Peter Luhrs				Paul Newton</a:t>
            </a:r>
          </a:p>
          <a:p>
            <a:pPr>
              <a:lnSpc>
                <a:spcPct val="80000"/>
              </a:lnSpc>
            </a:pPr>
            <a:endParaRPr lang="en-US" sz="800" smtClean="0"/>
          </a:p>
          <a:p>
            <a:pPr>
              <a:lnSpc>
                <a:spcPct val="80000"/>
              </a:lnSpc>
              <a:buFontTx/>
              <a:buNone/>
            </a:pPr>
            <a:r>
              <a:rPr lang="en-US" sz="1800" u="sng" smtClean="0"/>
              <a:t>Foam</a:t>
            </a:r>
            <a:r>
              <a:rPr lang="en-US" sz="1800" smtClean="0"/>
              <a:t>					</a:t>
            </a:r>
            <a:r>
              <a:rPr lang="en-US" sz="1800" u="sng" smtClean="0"/>
              <a:t>Pumps &amp; Plumbing</a:t>
            </a:r>
          </a:p>
          <a:p>
            <a:pPr>
              <a:lnSpc>
                <a:spcPct val="80000"/>
              </a:lnSpc>
              <a:buFontTx/>
              <a:buNone/>
            </a:pPr>
            <a:r>
              <a:rPr lang="en-US" sz="1600" smtClean="0"/>
              <a:t>Dominic Colletti		 		Doug Miller</a:t>
            </a:r>
          </a:p>
          <a:p>
            <a:pPr>
              <a:lnSpc>
                <a:spcPct val="80000"/>
              </a:lnSpc>
              <a:buFontTx/>
              <a:buNone/>
            </a:pPr>
            <a:r>
              <a:rPr lang="en-US" sz="1600" smtClean="0"/>
              <a:t>John Lund			 		Chad Trinkner</a:t>
            </a:r>
          </a:p>
          <a:p>
            <a:pPr>
              <a:lnSpc>
                <a:spcPct val="80000"/>
              </a:lnSpc>
              <a:buFontTx/>
              <a:buNone/>
            </a:pPr>
            <a:r>
              <a:rPr lang="en-US" sz="1600" smtClean="0"/>
              <a:t>		</a:t>
            </a:r>
            <a:r>
              <a:rPr lang="en-US" sz="1800" smtClean="0"/>
              <a:t>		</a:t>
            </a:r>
            <a:r>
              <a:rPr lang="en-US" sz="1800" u="sng" smtClean="0"/>
              <a:t>Ambulance</a:t>
            </a:r>
          </a:p>
          <a:p>
            <a:pPr>
              <a:lnSpc>
                <a:spcPct val="80000"/>
              </a:lnSpc>
              <a:buFontTx/>
              <a:buNone/>
            </a:pPr>
            <a:r>
              <a:rPr lang="en-US" sz="1600" smtClean="0"/>
              <a:t>				Steve Cole</a:t>
            </a:r>
          </a:p>
          <a:p>
            <a:pPr>
              <a:lnSpc>
                <a:spcPct val="80000"/>
              </a:lnSpc>
              <a:buFontTx/>
              <a:buNone/>
            </a:pPr>
            <a:r>
              <a:rPr lang="en-US" sz="1600" smtClean="0"/>
              <a:t>				Steve Rowland</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idx="4294967295"/>
          </p:nvPr>
        </p:nvSpPr>
        <p:spPr/>
        <p:txBody>
          <a:bodyPr/>
          <a:lstStyle/>
          <a:p>
            <a:pPr eaLnBrk="1" hangingPunct="1"/>
            <a:r>
              <a:rPr lang="en-US" smtClean="0"/>
              <a:t>TECHNICAL COMMITTEE</a:t>
            </a:r>
          </a:p>
        </p:txBody>
      </p:sp>
      <p:sp>
        <p:nvSpPr>
          <p:cNvPr id="2052" name="Rectangle 5"/>
          <p:cNvSpPr>
            <a:spLocks noGrp="1" noChangeArrowheads="1"/>
          </p:cNvSpPr>
          <p:nvPr>
            <p:ph idx="4294967295"/>
          </p:nvPr>
        </p:nvSpPr>
        <p:spPr/>
        <p:txBody>
          <a:bodyPr/>
          <a:lstStyle/>
          <a:p>
            <a:pPr marL="514350" indent="-514350" eaLnBrk="1" hangingPunct="1">
              <a:buFontTx/>
              <a:buNone/>
              <a:defRPr/>
            </a:pPr>
            <a:r>
              <a:rPr lang="en-US" dirty="0" smtClean="0"/>
              <a:t>2010 Initiatives</a:t>
            </a:r>
          </a:p>
          <a:p>
            <a:pPr marL="514350" indent="-514350" eaLnBrk="1" hangingPunct="1">
              <a:buFont typeface="Arial" pitchFamily="34" charset="0"/>
              <a:buChar char="•"/>
              <a:defRPr/>
            </a:pPr>
            <a:r>
              <a:rPr lang="en-US" sz="2400" b="0" dirty="0" smtClean="0"/>
              <a:t>Published a quarterly Technical Committee E‐Newsletter.  (2 Quarters are Complete)</a:t>
            </a:r>
          </a:p>
          <a:p>
            <a:pPr marL="514350" indent="-514350" eaLnBrk="1" hangingPunct="1">
              <a:buFontTx/>
              <a:buNone/>
              <a:defRPr/>
            </a:pPr>
            <a:endParaRPr lang="en-US" sz="800" b="0" dirty="0" smtClean="0">
              <a:effectLst>
                <a:outerShdw blurRad="38100" dist="38100" dir="2700000" algn="tl">
                  <a:srgbClr val="000000">
                    <a:alpha val="43137"/>
                  </a:srgbClr>
                </a:outerShdw>
              </a:effectLst>
            </a:endParaRPr>
          </a:p>
          <a:p>
            <a:pPr marL="514350" indent="-514350" eaLnBrk="1" hangingPunct="1">
              <a:buFont typeface="Arial" pitchFamily="34" charset="0"/>
              <a:buChar char="•"/>
              <a:defRPr/>
            </a:pPr>
            <a:r>
              <a:rPr lang="en-US" sz="2400" b="0" dirty="0" smtClean="0"/>
              <a:t>Created a Steering Committee being led by Steve </a:t>
            </a:r>
            <a:r>
              <a:rPr lang="en-US" sz="2400" b="0" dirty="0" err="1" smtClean="0"/>
              <a:t>Touchton</a:t>
            </a:r>
            <a:r>
              <a:rPr lang="en-US" sz="2400" b="0" dirty="0" smtClean="0"/>
              <a:t> and Tim Van Fleet developing a viable plan for the future in which and when technical meetings are held.</a:t>
            </a:r>
          </a:p>
          <a:p>
            <a:pPr marL="514350" indent="-514350" eaLnBrk="1" hangingPunct="1">
              <a:buFontTx/>
              <a:buNone/>
              <a:defRPr/>
            </a:pPr>
            <a:endParaRPr lang="en-US" sz="800" b="0" dirty="0" smtClean="0"/>
          </a:p>
          <a:p>
            <a:pPr marL="514350" indent="-514350" eaLnBrk="1" hangingPunct="1">
              <a:buFont typeface="Arial" pitchFamily="34" charset="0"/>
              <a:buChar char="•"/>
              <a:defRPr/>
            </a:pPr>
            <a:r>
              <a:rPr lang="en-US" sz="2400" b="0" dirty="0" smtClean="0"/>
              <a:t>Developing a Technical Committee member contact database and communications clearinghouse. </a:t>
            </a:r>
            <a:r>
              <a:rPr lang="en-US" sz="2400" dirty="0" smtClean="0"/>
              <a:t> </a:t>
            </a:r>
          </a:p>
          <a:p>
            <a:pPr marL="514350" indent="-514350" eaLnBrk="1" hangingPunct="1">
              <a:buFontTx/>
              <a:buNone/>
              <a:defRPr/>
            </a:pPr>
            <a:endParaRPr lang="en-US" sz="800" dirty="0" smtClean="0"/>
          </a:p>
          <a:p>
            <a:pPr marL="514350" indent="-514350" eaLnBrk="1" hangingPunct="1">
              <a:buFont typeface="Arial" pitchFamily="34" charset="0"/>
              <a:buChar char="•"/>
              <a:defRPr/>
            </a:pPr>
            <a:r>
              <a:rPr lang="en-US" sz="2400" b="0" dirty="0" smtClean="0"/>
              <a:t>Created a new Ambulance Sub-committee</a:t>
            </a:r>
            <a:endParaRPr lang="en-US" sz="2400" dirty="0"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title" idx="4294967295"/>
          </p:nvPr>
        </p:nvSpPr>
        <p:spPr/>
        <p:txBody>
          <a:bodyPr/>
          <a:lstStyle/>
          <a:p>
            <a:pPr eaLnBrk="1" hangingPunct="1"/>
            <a:r>
              <a:rPr lang="en-US" smtClean="0"/>
              <a:t>TECHNICAL COMMITTEE</a:t>
            </a:r>
          </a:p>
        </p:txBody>
      </p:sp>
      <p:sp>
        <p:nvSpPr>
          <p:cNvPr id="2052" name="Rectangle 5"/>
          <p:cNvSpPr>
            <a:spLocks noGrp="1" noChangeArrowheads="1"/>
          </p:cNvSpPr>
          <p:nvPr>
            <p:ph idx="4294967295"/>
          </p:nvPr>
        </p:nvSpPr>
        <p:spPr/>
        <p:txBody>
          <a:bodyPr/>
          <a:lstStyle/>
          <a:p>
            <a:pPr>
              <a:buFontTx/>
              <a:buNone/>
              <a:defRPr/>
            </a:pPr>
            <a:r>
              <a:rPr lang="en-US" dirty="0" smtClean="0"/>
              <a:t>2010 Spring Tech Meeting</a:t>
            </a:r>
          </a:p>
          <a:p>
            <a:pPr lvl="1">
              <a:buFont typeface="Arial" charset="0"/>
              <a:buNone/>
              <a:defRPr/>
            </a:pPr>
            <a:r>
              <a:rPr lang="en-US" dirty="0" smtClean="0"/>
              <a:t>Was held April 23</a:t>
            </a:r>
            <a:r>
              <a:rPr lang="en-US" baseline="30000" dirty="0" smtClean="0"/>
              <a:t>rd</a:t>
            </a:r>
            <a:r>
              <a:rPr lang="en-US" dirty="0" smtClean="0"/>
              <a:t>, 2010 </a:t>
            </a:r>
          </a:p>
          <a:p>
            <a:pPr>
              <a:buFontTx/>
              <a:buNone/>
              <a:defRPr/>
            </a:pPr>
            <a:endParaRPr lang="en-US" dirty="0" smtClean="0"/>
          </a:p>
          <a:p>
            <a:pPr algn="ctr">
              <a:buFontTx/>
              <a:buNone/>
              <a:defRPr/>
            </a:pPr>
            <a:r>
              <a:rPr lang="en-US" sz="2400" dirty="0" smtClean="0"/>
              <a:t>Special to Thanks to Spring Meeting Sponsor</a:t>
            </a:r>
          </a:p>
          <a:p>
            <a:pPr marL="514350" indent="-514350" eaLnBrk="1" hangingPunct="1">
              <a:buFontTx/>
              <a:buNone/>
              <a:defRPr/>
            </a:pPr>
            <a:endParaRPr lang="en-US" dirty="0" smtClean="0"/>
          </a:p>
        </p:txBody>
      </p:sp>
      <p:pic>
        <p:nvPicPr>
          <p:cNvPr id="93188" name="Picture 3" descr="C:\Users\ddurs\Desktop\Arvin Meritor Logo.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000" y="4194175"/>
            <a:ext cx="5334000" cy="83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idx="4294967295"/>
          </p:nvPr>
        </p:nvSpPr>
        <p:spPr/>
        <p:txBody>
          <a:bodyPr/>
          <a:lstStyle/>
          <a:p>
            <a:pPr eaLnBrk="1" hangingPunct="1"/>
            <a:r>
              <a:rPr lang="en-US" smtClean="0"/>
              <a:t>TECHNICAL COMMITTEE</a:t>
            </a:r>
          </a:p>
        </p:txBody>
      </p:sp>
      <p:sp>
        <p:nvSpPr>
          <p:cNvPr id="2052" name="Rectangle 5"/>
          <p:cNvSpPr>
            <a:spLocks noGrp="1" noChangeArrowheads="1"/>
          </p:cNvSpPr>
          <p:nvPr>
            <p:ph idx="4294967295"/>
          </p:nvPr>
        </p:nvSpPr>
        <p:spPr/>
        <p:txBody>
          <a:bodyPr/>
          <a:lstStyle/>
          <a:p>
            <a:pPr>
              <a:buFontTx/>
              <a:buNone/>
              <a:defRPr/>
            </a:pPr>
            <a:r>
              <a:rPr lang="en-US" dirty="0" smtClean="0"/>
              <a:t>2010 Fall Tech Meeting</a:t>
            </a:r>
          </a:p>
          <a:p>
            <a:pPr lvl="1">
              <a:buFont typeface="Arial" charset="0"/>
              <a:buNone/>
              <a:defRPr/>
            </a:pPr>
            <a:r>
              <a:rPr lang="en-US" dirty="0" smtClean="0"/>
              <a:t>Was held August 28</a:t>
            </a:r>
            <a:r>
              <a:rPr lang="en-US" baseline="30000" dirty="0" smtClean="0"/>
              <a:t>th</a:t>
            </a:r>
            <a:r>
              <a:rPr lang="en-US" dirty="0" smtClean="0"/>
              <a:t>, 2010 </a:t>
            </a:r>
          </a:p>
          <a:p>
            <a:pPr>
              <a:buFontTx/>
              <a:buNone/>
              <a:defRPr/>
            </a:pPr>
            <a:endParaRPr lang="en-US" dirty="0" smtClean="0"/>
          </a:p>
          <a:p>
            <a:pPr algn="ctr">
              <a:buFontTx/>
              <a:buNone/>
              <a:defRPr/>
            </a:pPr>
            <a:r>
              <a:rPr lang="en-US" sz="2400" dirty="0" smtClean="0"/>
              <a:t>Special to Thanks to Spring Meeting Sponsor</a:t>
            </a:r>
          </a:p>
          <a:p>
            <a:pPr marL="514350" indent="-514350" eaLnBrk="1" hangingPunct="1">
              <a:buFontTx/>
              <a:buNone/>
              <a:defRPr/>
            </a:pPr>
            <a:endParaRPr lang="en-US" dirty="0" smtClean="0"/>
          </a:p>
        </p:txBody>
      </p:sp>
      <p:pic>
        <p:nvPicPr>
          <p:cNvPr id="94212" name="Picture 5" descr="waterouslogo100%.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4078288"/>
            <a:ext cx="7086600" cy="1249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smtClean="0"/>
              <a:t>NFPA 1901</a:t>
            </a:r>
            <a:br>
              <a:rPr lang="en-US" smtClean="0"/>
            </a:br>
            <a:r>
              <a:rPr lang="en-US" b="0" i="1" smtClean="0">
                <a:latin typeface="Garamond" pitchFamily="18" charset="0"/>
              </a:rPr>
              <a:t>David Durstine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Grp="1" noChangeArrowheads="1"/>
          </p:cNvSpPr>
          <p:nvPr>
            <p:ph type="title" idx="4294967295"/>
          </p:nvPr>
        </p:nvSpPr>
        <p:spPr/>
        <p:txBody>
          <a:bodyPr/>
          <a:lstStyle/>
          <a:p>
            <a:pPr eaLnBrk="1" hangingPunct="1"/>
            <a:r>
              <a:rPr lang="en-US" smtClean="0"/>
              <a:t>NFPA 1901 REPORT</a:t>
            </a:r>
          </a:p>
        </p:txBody>
      </p:sp>
      <p:sp>
        <p:nvSpPr>
          <p:cNvPr id="97283" name="Rectangle 5"/>
          <p:cNvSpPr>
            <a:spLocks noGrp="1" noChangeArrowheads="1"/>
          </p:cNvSpPr>
          <p:nvPr>
            <p:ph idx="4294967295"/>
          </p:nvPr>
        </p:nvSpPr>
        <p:spPr>
          <a:xfrm>
            <a:off x="1600200" y="1676400"/>
            <a:ext cx="7086600" cy="4556125"/>
          </a:xfrm>
        </p:spPr>
        <p:txBody>
          <a:bodyPr/>
          <a:lstStyle/>
          <a:p>
            <a:pPr>
              <a:lnSpc>
                <a:spcPct val="80000"/>
              </a:lnSpc>
              <a:buFontTx/>
              <a:buNone/>
            </a:pPr>
            <a:r>
              <a:rPr lang="en-US" smtClean="0"/>
              <a:t>Responsible Documents &amp; Revision Cycles</a:t>
            </a:r>
          </a:p>
          <a:p>
            <a:pPr>
              <a:lnSpc>
                <a:spcPct val="80000"/>
              </a:lnSpc>
              <a:buFontTx/>
              <a:buNone/>
            </a:pPr>
            <a:endParaRPr lang="en-US" sz="800" smtClean="0"/>
          </a:p>
          <a:p>
            <a:pPr lvl="1">
              <a:lnSpc>
                <a:spcPct val="80000"/>
              </a:lnSpc>
              <a:buFont typeface="Arial" pitchFamily="34" charset="0"/>
              <a:buChar char="•"/>
            </a:pPr>
            <a:r>
              <a:rPr lang="en-US" sz="1800" smtClean="0"/>
              <a:t>NFPA 1901 Standard for Automotive Fire Apparatus</a:t>
            </a:r>
          </a:p>
          <a:p>
            <a:pPr lvl="2">
              <a:lnSpc>
                <a:spcPct val="80000"/>
              </a:lnSpc>
            </a:pPr>
            <a:r>
              <a:rPr lang="en-US" sz="1800" smtClean="0"/>
              <a:t>Fall 2013</a:t>
            </a:r>
          </a:p>
          <a:p>
            <a:pPr lvl="2">
              <a:lnSpc>
                <a:spcPct val="80000"/>
              </a:lnSpc>
            </a:pPr>
            <a:r>
              <a:rPr lang="en-US" sz="1800" smtClean="0"/>
              <a:t>Revised Edition Date: 2014</a:t>
            </a:r>
          </a:p>
          <a:p>
            <a:pPr lvl="1">
              <a:lnSpc>
                <a:spcPct val="80000"/>
              </a:lnSpc>
              <a:buFontTx/>
              <a:buNone/>
            </a:pPr>
            <a:endParaRPr lang="en-US" sz="1400" smtClean="0"/>
          </a:p>
          <a:p>
            <a:pPr lvl="1">
              <a:lnSpc>
                <a:spcPct val="80000"/>
              </a:lnSpc>
              <a:buFont typeface="Arial" pitchFamily="34" charset="0"/>
              <a:buChar char="•"/>
            </a:pPr>
            <a:r>
              <a:rPr lang="en-US" sz="1800" smtClean="0"/>
              <a:t>NFPA1906 Standard for Wildland Fire Apparatus</a:t>
            </a:r>
          </a:p>
          <a:p>
            <a:pPr lvl="2">
              <a:lnSpc>
                <a:spcPct val="80000"/>
              </a:lnSpc>
            </a:pPr>
            <a:r>
              <a:rPr lang="en-US" sz="1800" smtClean="0"/>
              <a:t>Fall 2011 </a:t>
            </a:r>
            <a:r>
              <a:rPr lang="en-US" sz="1800" smtClean="0">
                <a:solidFill>
                  <a:srgbClr val="FF0000"/>
                </a:solidFill>
              </a:rPr>
              <a:t>(Revised from Fall 2010)</a:t>
            </a:r>
          </a:p>
          <a:p>
            <a:pPr lvl="2">
              <a:lnSpc>
                <a:spcPct val="80000"/>
              </a:lnSpc>
            </a:pPr>
            <a:r>
              <a:rPr lang="en-US" sz="1800" smtClean="0"/>
              <a:t>Revised Edition Date: 2012 </a:t>
            </a:r>
            <a:r>
              <a:rPr lang="en-US" sz="1800" smtClean="0">
                <a:solidFill>
                  <a:srgbClr val="FF0000"/>
                </a:solidFill>
              </a:rPr>
              <a:t>(Revised from 2011)</a:t>
            </a:r>
          </a:p>
          <a:p>
            <a:pPr lvl="1">
              <a:lnSpc>
                <a:spcPct val="80000"/>
              </a:lnSpc>
              <a:buFont typeface="Arial" pitchFamily="34" charset="0"/>
              <a:buChar char="•"/>
            </a:pPr>
            <a:endParaRPr lang="en-US" sz="1400" smtClean="0"/>
          </a:p>
          <a:p>
            <a:pPr lvl="1">
              <a:lnSpc>
                <a:spcPct val="80000"/>
              </a:lnSpc>
              <a:buFont typeface="Arial" pitchFamily="34" charset="0"/>
              <a:buChar char="•"/>
            </a:pPr>
            <a:r>
              <a:rPr lang="en-US" sz="1800" smtClean="0"/>
              <a:t>NFPA 1911 Standard for the Inspection, Maintenance, Testing, and Retirement of In-Service Automotive Fire Apparatus</a:t>
            </a:r>
          </a:p>
          <a:p>
            <a:pPr lvl="2">
              <a:lnSpc>
                <a:spcPct val="80000"/>
              </a:lnSpc>
            </a:pPr>
            <a:r>
              <a:rPr lang="en-US" sz="1800" smtClean="0"/>
              <a:t>Fall 2011</a:t>
            </a:r>
          </a:p>
          <a:p>
            <a:pPr lvl="2">
              <a:lnSpc>
                <a:spcPct val="80000"/>
              </a:lnSpc>
            </a:pPr>
            <a:r>
              <a:rPr lang="en-US" sz="1800" smtClean="0"/>
              <a:t>Revised Edition Date: 2012</a:t>
            </a:r>
          </a:p>
          <a:p>
            <a:pPr lvl="2">
              <a:lnSpc>
                <a:spcPct val="80000"/>
              </a:lnSpc>
            </a:pPr>
            <a:endParaRPr lang="en-US" sz="1400" smtClean="0"/>
          </a:p>
          <a:p>
            <a:pPr lvl="1">
              <a:lnSpc>
                <a:spcPct val="80000"/>
              </a:lnSpc>
              <a:buFont typeface="Arial" pitchFamily="34" charset="0"/>
              <a:buChar char="•"/>
            </a:pPr>
            <a:r>
              <a:rPr lang="en-US" sz="1800" smtClean="0"/>
              <a:t>NFPA 1912 Standard for Fire Apparatus Refurbishing 	</a:t>
            </a:r>
          </a:p>
          <a:p>
            <a:pPr lvl="2">
              <a:lnSpc>
                <a:spcPct val="80000"/>
              </a:lnSpc>
            </a:pPr>
            <a:r>
              <a:rPr lang="en-US" sz="1800" smtClean="0"/>
              <a:t>Fall 2010</a:t>
            </a:r>
          </a:p>
          <a:p>
            <a:pPr lvl="2">
              <a:lnSpc>
                <a:spcPct val="80000"/>
              </a:lnSpc>
            </a:pPr>
            <a:r>
              <a:rPr lang="en-US" sz="1800" smtClean="0"/>
              <a:t>Revised Edition Date: 2011</a:t>
            </a:r>
          </a:p>
          <a:p>
            <a:pPr>
              <a:lnSpc>
                <a:spcPct val="80000"/>
              </a:lnSpc>
              <a:buFontTx/>
              <a:buNone/>
            </a:pPr>
            <a:endParaRPr lang="en-US" sz="800"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Grp="1" noChangeArrowheads="1"/>
          </p:cNvSpPr>
          <p:nvPr>
            <p:ph type="title" idx="4294967295"/>
          </p:nvPr>
        </p:nvSpPr>
        <p:spPr/>
        <p:txBody>
          <a:bodyPr/>
          <a:lstStyle/>
          <a:p>
            <a:pPr eaLnBrk="1" hangingPunct="1"/>
            <a:r>
              <a:rPr lang="en-US" smtClean="0"/>
              <a:t>NFPA 1901 REPORT</a:t>
            </a:r>
          </a:p>
        </p:txBody>
      </p:sp>
      <p:sp>
        <p:nvSpPr>
          <p:cNvPr id="98307" name="Rectangle 5"/>
          <p:cNvSpPr>
            <a:spLocks noGrp="1" noChangeArrowheads="1"/>
          </p:cNvSpPr>
          <p:nvPr>
            <p:ph idx="4294967295"/>
          </p:nvPr>
        </p:nvSpPr>
        <p:spPr>
          <a:xfrm>
            <a:off x="1600200" y="1600200"/>
            <a:ext cx="7239000" cy="4800600"/>
          </a:xfrm>
        </p:spPr>
        <p:txBody>
          <a:bodyPr/>
          <a:lstStyle/>
          <a:p>
            <a:pPr marL="514350" indent="-514350" eaLnBrk="1" hangingPunct="1">
              <a:buFontTx/>
              <a:buNone/>
            </a:pPr>
            <a:r>
              <a:rPr lang="en-US" smtClean="0"/>
              <a:t>NFPA1906 Revision Update </a:t>
            </a:r>
            <a:r>
              <a:rPr lang="en-US" sz="2000" smtClean="0">
                <a:solidFill>
                  <a:srgbClr val="FF0000"/>
                </a:solidFill>
              </a:rPr>
              <a:t>(Revised to 2012)</a:t>
            </a:r>
            <a:endParaRPr lang="en-US" sz="2000" smtClean="0"/>
          </a:p>
          <a:p>
            <a:pPr marL="914400" lvl="1" indent="-514350" eaLnBrk="1" hangingPunct="1">
              <a:buFont typeface="Arial" pitchFamily="34" charset="0"/>
              <a:buChar char="•"/>
            </a:pPr>
            <a:r>
              <a:rPr lang="en-US" sz="2000" smtClean="0"/>
              <a:t>“Report on Proposal” Posting December 22, 2010 (available for Comment for 60 Days)</a:t>
            </a:r>
          </a:p>
          <a:p>
            <a:pPr marL="1314450" lvl="2" indent="-514350" eaLnBrk="1" hangingPunct="1"/>
            <a:r>
              <a:rPr lang="en-US" sz="1600" smtClean="0"/>
              <a:t>A copy of the proposal form is available on the NFPA web site at: </a:t>
            </a:r>
            <a:r>
              <a:rPr lang="en-US" sz="1600" smtClean="0">
                <a:hlinkClick r:id="rId2"/>
              </a:rPr>
              <a:t>http://www.nfpa.org/assets/files/PDF/ROP/1906-F2010-ROP.pdf</a:t>
            </a:r>
            <a:endParaRPr lang="en-US" sz="1600" smtClean="0"/>
          </a:p>
          <a:p>
            <a:pPr marL="514350" indent="-514350" eaLnBrk="1" hangingPunct="1">
              <a:buFontTx/>
              <a:buNone/>
            </a:pPr>
            <a:r>
              <a:rPr lang="en-US" smtClean="0"/>
              <a:t>NFPA1911 Revision Update</a:t>
            </a:r>
          </a:p>
          <a:p>
            <a:pPr marL="914400" lvl="1" indent="-514350" eaLnBrk="1" hangingPunct="1">
              <a:buFont typeface="Arial" pitchFamily="34" charset="0"/>
              <a:buChar char="•"/>
            </a:pPr>
            <a:r>
              <a:rPr lang="en-US" sz="2000" smtClean="0"/>
              <a:t>“Report on Proposal” Posting December 22, 2010 (available for Comment for 60 Days)</a:t>
            </a:r>
          </a:p>
          <a:p>
            <a:pPr marL="914400" lvl="1" indent="-514350" eaLnBrk="1" hangingPunct="1">
              <a:buFont typeface="Arial" pitchFamily="34" charset="0"/>
              <a:buChar char="•"/>
            </a:pPr>
            <a:endParaRPr lang="en-US" sz="800" smtClean="0"/>
          </a:p>
          <a:p>
            <a:pPr marL="1314450" lvl="2" indent="-514350" eaLnBrk="1" hangingPunct="1"/>
            <a:r>
              <a:rPr lang="en-US" sz="1600" smtClean="0"/>
              <a:t>A copy of the proposal form is available on the NFPA web site at: </a:t>
            </a:r>
            <a:r>
              <a:rPr lang="en-US" sz="1600" smtClean="0">
                <a:hlinkClick r:id="rId3"/>
              </a:rPr>
              <a:t>http://www.nfpa.org/aboutthecodes/AboutTheCodes.asp?DocNum=1911</a:t>
            </a:r>
            <a:endParaRPr lang="en-US" sz="1600" smtClean="0"/>
          </a:p>
          <a:p>
            <a:pPr marL="514350" indent="-514350" eaLnBrk="1" hangingPunct="1">
              <a:buFontTx/>
              <a:buNone/>
            </a:pPr>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8600" y="1981200"/>
            <a:ext cx="8039100" cy="2590800"/>
          </a:xfrm>
        </p:spPr>
        <p:txBody>
          <a:bodyPr/>
          <a:lstStyle/>
          <a:p>
            <a:pPr eaLnBrk="1" hangingPunct="1">
              <a:spcBef>
                <a:spcPct val="50000"/>
              </a:spcBef>
            </a:pPr>
            <a:r>
              <a:rPr lang="en-US" smtClean="0"/>
              <a:t>NFPA 1500 &amp; 18</a:t>
            </a:r>
            <a:br>
              <a:rPr lang="en-US" smtClean="0"/>
            </a:br>
            <a:r>
              <a:rPr lang="en-US" smtClean="0"/>
              <a:t/>
            </a:r>
            <a:br>
              <a:rPr lang="en-US" smtClean="0"/>
            </a:br>
            <a:r>
              <a:rPr lang="en-US" b="0" i="1" smtClean="0">
                <a:latin typeface="Garamond" pitchFamily="18" charset="0"/>
              </a:rPr>
              <a:t>Dominic Coletti(P); Leroy Coffman and Jerry Halpin (A)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pPr eaLnBrk="1" hangingPunct="1"/>
            <a:r>
              <a:rPr lang="en-US" smtClean="0"/>
              <a:t>NFPA 1500 &amp; 18 Committees</a:t>
            </a:r>
          </a:p>
        </p:txBody>
      </p:sp>
      <p:sp>
        <p:nvSpPr>
          <p:cNvPr id="101379" name="Rectangle 3"/>
          <p:cNvSpPr>
            <a:spLocks noGrp="1" noChangeArrowheads="1"/>
          </p:cNvSpPr>
          <p:nvPr>
            <p:ph type="body" idx="4294967295"/>
          </p:nvPr>
        </p:nvSpPr>
        <p:spPr/>
        <p:txBody>
          <a:bodyPr/>
          <a:lstStyle/>
          <a:p>
            <a:pPr eaLnBrk="1" hangingPunct="1">
              <a:lnSpc>
                <a:spcPct val="90000"/>
              </a:lnSpc>
            </a:pPr>
            <a:r>
              <a:rPr lang="en-US" sz="2000" b="0" smtClean="0"/>
              <a:t>FAMA representatives:</a:t>
            </a:r>
          </a:p>
          <a:p>
            <a:pPr eaLnBrk="1" hangingPunct="1">
              <a:lnSpc>
                <a:spcPct val="90000"/>
              </a:lnSpc>
              <a:buFontTx/>
              <a:buNone/>
            </a:pPr>
            <a:r>
              <a:rPr lang="en-US" sz="2000" b="0" smtClean="0"/>
              <a:t/>
            </a:r>
            <a:br>
              <a:rPr lang="en-US" sz="2000" b="0" smtClean="0"/>
            </a:br>
            <a:r>
              <a:rPr lang="en-US" sz="2000" b="0" u="sng" smtClean="0"/>
              <a:t>NFPA 1500</a:t>
            </a:r>
            <a:r>
              <a:rPr lang="en-US" sz="2000" b="0" smtClean="0"/>
              <a:t> – Leroy Coffman (A) and Dominic Colletti (P) </a:t>
            </a:r>
            <a:br>
              <a:rPr lang="en-US" sz="2000" b="0" smtClean="0"/>
            </a:br>
            <a:r>
              <a:rPr lang="en-US" sz="2000" b="0" u="sng" smtClean="0"/>
              <a:t>NFPA 18</a:t>
            </a:r>
            <a:r>
              <a:rPr lang="en-US" sz="2000" b="0" smtClean="0"/>
              <a:t> – Jerry Halpin (A) and Dominic Colletti (P)</a:t>
            </a:r>
          </a:p>
          <a:p>
            <a:pPr eaLnBrk="1" hangingPunct="1">
              <a:lnSpc>
                <a:spcPct val="90000"/>
              </a:lnSpc>
              <a:buFontTx/>
              <a:buNone/>
            </a:pPr>
            <a:endParaRPr lang="en-US" sz="2000" b="0" smtClean="0"/>
          </a:p>
          <a:p>
            <a:pPr eaLnBrk="1" hangingPunct="1">
              <a:lnSpc>
                <a:spcPct val="90000"/>
              </a:lnSpc>
              <a:buFontTx/>
              <a:buNone/>
            </a:pPr>
            <a:endParaRPr lang="en-US" sz="2000" b="0" smtClean="0"/>
          </a:p>
          <a:p>
            <a:pPr eaLnBrk="1" hangingPunct="1">
              <a:lnSpc>
                <a:spcPct val="90000"/>
              </a:lnSpc>
            </a:pPr>
            <a:r>
              <a:rPr lang="en-US" sz="2000" b="0" smtClean="0"/>
              <a:t>Mission Statement: The mission of both committees is to represent the best interests of the FAMA group regarding providing input into proposed standard changes, with the end result of making conditions safer for firefighters and the public; and to provide feedback and report to the FAMA board and membership on items that may significantly impact the members of the association. Regarding significant issues, the FAMA board will review and direct committee voting activity.</a:t>
            </a:r>
            <a:r>
              <a:rPr lang="en-US" sz="200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Roll Call </a:t>
            </a:r>
            <a:r>
              <a:rPr lang="en-US" sz="6000" dirty="0" smtClean="0"/>
              <a:t/>
            </a:r>
            <a:br>
              <a:rPr lang="en-US" sz="6000" dirty="0" smtClean="0"/>
            </a:br>
            <a:r>
              <a:rPr lang="en-US" sz="6000" dirty="0" smtClean="0"/>
              <a:t>Harold Boer   </a:t>
            </a:r>
            <a:endParaRPr lang="en-US" sz="6000" b="0" i="1" dirty="0" smtClean="0">
              <a:latin typeface="Garamond" pitchFamily="18" charset="0"/>
            </a:endParaRPr>
          </a:p>
        </p:txBody>
      </p:sp>
    </p:spTree>
    <p:extLst>
      <p:ext uri="{BB962C8B-B14F-4D97-AF65-F5344CB8AC3E}">
        <p14:creationId xmlns:p14="http://schemas.microsoft.com/office/powerpoint/2010/main" xmlns="" val="4261682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p:txBody>
          <a:bodyPr/>
          <a:lstStyle/>
          <a:p>
            <a:r>
              <a:rPr lang="en-US" smtClean="0"/>
              <a:t>NFPA 18 Committee</a:t>
            </a:r>
          </a:p>
        </p:txBody>
      </p:sp>
      <p:sp>
        <p:nvSpPr>
          <p:cNvPr id="102403" name="Content Placeholder 2"/>
          <p:cNvSpPr>
            <a:spLocks noGrp="1"/>
          </p:cNvSpPr>
          <p:nvPr>
            <p:ph idx="4294967295"/>
          </p:nvPr>
        </p:nvSpPr>
        <p:spPr/>
        <p:txBody>
          <a:bodyPr/>
          <a:lstStyle/>
          <a:p>
            <a:pPr eaLnBrk="1" hangingPunct="1"/>
            <a:r>
              <a:rPr lang="en-US" altLang="ko-KR" sz="2000" b="0" smtClean="0">
                <a:solidFill>
                  <a:srgbClr val="000000"/>
                </a:solidFill>
                <a:ea typeface="굴림"/>
                <a:cs typeface="굴림"/>
              </a:rPr>
              <a:t>Technical Committee is responsible for two separate documents:</a:t>
            </a:r>
            <a:endParaRPr lang="en-US" altLang="ko-KR" sz="2400" b="0" smtClean="0">
              <a:solidFill>
                <a:srgbClr val="000000"/>
              </a:solidFill>
              <a:ea typeface="굴림"/>
              <a:cs typeface="굴림"/>
            </a:endParaRPr>
          </a:p>
          <a:p>
            <a:pPr lvl="1" eaLnBrk="1" hangingPunct="1"/>
            <a:r>
              <a:rPr lang="en-US" altLang="ko-KR" sz="2000" b="0" smtClean="0">
                <a:solidFill>
                  <a:srgbClr val="000000"/>
                </a:solidFill>
                <a:ea typeface="굴림"/>
                <a:cs typeface="굴림"/>
              </a:rPr>
              <a:t> NFPA 18 </a:t>
            </a:r>
            <a:r>
              <a:rPr lang="en-US" altLang="ko-KR" sz="2000" b="0" smtClean="0">
                <a:solidFill>
                  <a:srgbClr val="000000"/>
                </a:solidFill>
                <a:latin typeface="Tahoma" pitchFamily="34" charset="0"/>
                <a:ea typeface="굴림"/>
                <a:cs typeface="굴림"/>
              </a:rPr>
              <a:t>–</a:t>
            </a:r>
            <a:r>
              <a:rPr lang="en-US" altLang="ko-KR" sz="2000" b="0" smtClean="0">
                <a:solidFill>
                  <a:srgbClr val="000000"/>
                </a:solidFill>
                <a:ea typeface="굴림"/>
                <a:cs typeface="굴림"/>
              </a:rPr>
              <a:t> </a:t>
            </a:r>
            <a:r>
              <a:rPr lang="en-US" altLang="ko-KR" sz="2000" b="0" i="1" smtClean="0">
                <a:solidFill>
                  <a:srgbClr val="000000"/>
                </a:solidFill>
                <a:ea typeface="굴림"/>
                <a:cs typeface="굴림"/>
              </a:rPr>
              <a:t>Standard on Wetting Agents </a:t>
            </a:r>
            <a:endParaRPr lang="en-US" altLang="ko-KR" sz="2000" smtClean="0">
              <a:solidFill>
                <a:srgbClr val="000000"/>
              </a:solidFill>
              <a:ea typeface="굴림"/>
              <a:cs typeface="굴림"/>
            </a:endParaRPr>
          </a:p>
          <a:p>
            <a:pPr lvl="1" eaLnBrk="1" hangingPunct="1"/>
            <a:r>
              <a:rPr lang="en-US" altLang="ko-KR" sz="2000" b="0" smtClean="0">
                <a:solidFill>
                  <a:srgbClr val="000000"/>
                </a:solidFill>
                <a:ea typeface="굴림"/>
                <a:cs typeface="굴림"/>
              </a:rPr>
              <a:t>NFPA 18A</a:t>
            </a:r>
            <a:r>
              <a:rPr lang="en-US" altLang="ko-KR" sz="2000" smtClean="0">
                <a:solidFill>
                  <a:srgbClr val="000000"/>
                </a:solidFill>
                <a:ea typeface="굴림"/>
                <a:cs typeface="굴림"/>
              </a:rPr>
              <a:t> </a:t>
            </a:r>
            <a:r>
              <a:rPr lang="en-US" altLang="ko-KR" sz="2000" smtClean="0">
                <a:solidFill>
                  <a:srgbClr val="000000"/>
                </a:solidFill>
                <a:latin typeface="Tahoma" pitchFamily="34" charset="0"/>
                <a:ea typeface="굴림"/>
                <a:cs typeface="굴림"/>
              </a:rPr>
              <a:t>–</a:t>
            </a:r>
            <a:r>
              <a:rPr lang="en-US" altLang="ko-KR" sz="2000" b="0" i="1" smtClean="0">
                <a:solidFill>
                  <a:srgbClr val="000000"/>
                </a:solidFill>
                <a:ea typeface="굴림"/>
                <a:cs typeface="굴림"/>
              </a:rPr>
              <a:t>Standard on Water Additives For Fire Control and Vapor Mitigation</a:t>
            </a:r>
          </a:p>
          <a:p>
            <a:pPr lvl="1" eaLnBrk="1" hangingPunct="1"/>
            <a:endParaRPr lang="en-US" altLang="ko-KR" sz="800" b="0" i="1" smtClean="0">
              <a:solidFill>
                <a:srgbClr val="000000"/>
              </a:solidFill>
              <a:ea typeface="굴림"/>
              <a:cs typeface="굴림"/>
            </a:endParaRPr>
          </a:p>
          <a:p>
            <a:pPr lvl="1" eaLnBrk="1" hangingPunct="1"/>
            <a:endParaRPr lang="en-US" altLang="ko-KR" sz="800" b="0" i="1" smtClean="0">
              <a:solidFill>
                <a:srgbClr val="000000"/>
              </a:solidFill>
              <a:ea typeface="굴림"/>
              <a:cs typeface="굴림"/>
            </a:endParaRPr>
          </a:p>
          <a:p>
            <a:r>
              <a:rPr lang="en-US" sz="1800" b="0" smtClean="0"/>
              <a:t>NFPA 18 is through cycle and complete.</a:t>
            </a:r>
          </a:p>
          <a:p>
            <a:pPr>
              <a:buFontTx/>
              <a:buNone/>
            </a:pPr>
            <a:endParaRPr lang="en-US" sz="600" b="0" smtClean="0"/>
          </a:p>
          <a:p>
            <a:r>
              <a:rPr lang="en-US" sz="1800" b="0" smtClean="0"/>
              <a:t>NFPA 18A was just completed (Fall 2010 revision cycle) and the document has just been released by NFPA. </a:t>
            </a:r>
          </a:p>
          <a:p>
            <a:r>
              <a:rPr lang="en-US" sz="1800" b="0" smtClean="0"/>
              <a:t>Next meeting for NFPA 18 will be the ROP meeting in the Fall if 2012.</a:t>
            </a:r>
          </a:p>
          <a:p>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p:txBody>
          <a:bodyPr/>
          <a:lstStyle/>
          <a:p>
            <a:r>
              <a:rPr lang="en-US" smtClean="0"/>
              <a:t>NFPA 1500 Committee</a:t>
            </a:r>
          </a:p>
        </p:txBody>
      </p:sp>
      <p:sp>
        <p:nvSpPr>
          <p:cNvPr id="103427" name="Content Placeholder 2"/>
          <p:cNvSpPr>
            <a:spLocks noGrp="1"/>
          </p:cNvSpPr>
          <p:nvPr>
            <p:ph idx="4294967295"/>
          </p:nvPr>
        </p:nvSpPr>
        <p:spPr/>
        <p:txBody>
          <a:bodyPr/>
          <a:lstStyle/>
          <a:p>
            <a:pPr eaLnBrk="1" hangingPunct="1">
              <a:lnSpc>
                <a:spcPct val="80000"/>
              </a:lnSpc>
            </a:pPr>
            <a:r>
              <a:rPr lang="en-US" sz="2000" b="0" smtClean="0">
                <a:solidFill>
                  <a:srgbClr val="000000"/>
                </a:solidFill>
              </a:rPr>
              <a:t>NFPA 1500: </a:t>
            </a:r>
            <a:r>
              <a:rPr lang="en-US" sz="2000" b="0" i="1" smtClean="0">
                <a:solidFill>
                  <a:srgbClr val="000000"/>
                </a:solidFill>
              </a:rPr>
              <a:t>Fire Department Occupational Safety and Health Program</a:t>
            </a:r>
            <a:endParaRPr lang="en-US" sz="2000" b="0" smtClean="0">
              <a:solidFill>
                <a:srgbClr val="000000"/>
              </a:solidFill>
            </a:endParaRPr>
          </a:p>
          <a:p>
            <a:pPr lvl="1" eaLnBrk="1" hangingPunct="1">
              <a:lnSpc>
                <a:spcPct val="80000"/>
              </a:lnSpc>
              <a:buFontTx/>
              <a:buNone/>
            </a:pPr>
            <a:endParaRPr lang="en-US" sz="1800" b="0" smtClean="0">
              <a:solidFill>
                <a:srgbClr val="000000"/>
              </a:solidFill>
            </a:endParaRPr>
          </a:p>
          <a:p>
            <a:pPr lvl="2" eaLnBrk="1" hangingPunct="1">
              <a:lnSpc>
                <a:spcPct val="80000"/>
              </a:lnSpc>
            </a:pPr>
            <a:r>
              <a:rPr lang="en-US" sz="1600" b="0" smtClean="0">
                <a:solidFill>
                  <a:srgbClr val="000000"/>
                </a:solidFill>
              </a:rPr>
              <a:t>FAMA is on two NFPA 1500 document ‘work groups’:</a:t>
            </a:r>
          </a:p>
          <a:p>
            <a:pPr lvl="3" eaLnBrk="1" hangingPunct="1">
              <a:lnSpc>
                <a:spcPct val="80000"/>
              </a:lnSpc>
            </a:pPr>
            <a:endParaRPr lang="en-US" sz="1400" b="0" smtClean="0">
              <a:solidFill>
                <a:srgbClr val="000000"/>
              </a:solidFill>
            </a:endParaRPr>
          </a:p>
          <a:p>
            <a:pPr lvl="4" eaLnBrk="1" hangingPunct="1">
              <a:lnSpc>
                <a:spcPct val="80000"/>
              </a:lnSpc>
            </a:pPr>
            <a:r>
              <a:rPr lang="en-US" sz="1400" b="0" smtClean="0">
                <a:solidFill>
                  <a:srgbClr val="000000"/>
                </a:solidFill>
              </a:rPr>
              <a:t> </a:t>
            </a:r>
            <a:r>
              <a:rPr lang="en-US" sz="1400" b="0" u="sng" smtClean="0">
                <a:solidFill>
                  <a:srgbClr val="000000"/>
                </a:solidFill>
              </a:rPr>
              <a:t>Accountability</a:t>
            </a:r>
            <a:r>
              <a:rPr lang="en-US" sz="1400" b="0" smtClean="0">
                <a:solidFill>
                  <a:srgbClr val="000000"/>
                </a:solidFill>
              </a:rPr>
              <a:t> – including new technology – electronic tracking and locating systems</a:t>
            </a:r>
          </a:p>
          <a:p>
            <a:pPr lvl="4" eaLnBrk="1" hangingPunct="1">
              <a:lnSpc>
                <a:spcPct val="80000"/>
              </a:lnSpc>
            </a:pPr>
            <a:endParaRPr lang="en-US" sz="1400" b="0" smtClean="0">
              <a:solidFill>
                <a:srgbClr val="000000"/>
              </a:solidFill>
            </a:endParaRPr>
          </a:p>
          <a:p>
            <a:pPr lvl="4" eaLnBrk="1" hangingPunct="1">
              <a:lnSpc>
                <a:spcPct val="80000"/>
              </a:lnSpc>
            </a:pPr>
            <a:r>
              <a:rPr lang="en-US" sz="1400" b="0" smtClean="0">
                <a:solidFill>
                  <a:srgbClr val="000000"/>
                </a:solidFill>
              </a:rPr>
              <a:t> </a:t>
            </a:r>
            <a:r>
              <a:rPr lang="en-US" sz="1400" b="0" u="sng" smtClean="0">
                <a:solidFill>
                  <a:srgbClr val="000000"/>
                </a:solidFill>
              </a:rPr>
              <a:t>Vehicle Operations</a:t>
            </a:r>
            <a:r>
              <a:rPr lang="en-US" sz="1400" b="0" smtClean="0">
                <a:solidFill>
                  <a:srgbClr val="000000"/>
                </a:solidFill>
              </a:rPr>
              <a:t> – reducing vehicle crashes and apparatus incidents</a:t>
            </a:r>
          </a:p>
          <a:p>
            <a:pPr lvl="4" eaLnBrk="1" hangingPunct="1">
              <a:lnSpc>
                <a:spcPct val="80000"/>
              </a:lnSpc>
            </a:pPr>
            <a:endParaRPr lang="en-US" sz="1400" b="0" smtClean="0">
              <a:solidFill>
                <a:srgbClr val="000000"/>
              </a:solidFill>
            </a:endParaRPr>
          </a:p>
          <a:p>
            <a:pPr lvl="1" eaLnBrk="1" hangingPunct="1">
              <a:lnSpc>
                <a:spcPct val="80000"/>
              </a:lnSpc>
            </a:pPr>
            <a:r>
              <a:rPr lang="en-US" sz="1800" b="0" smtClean="0">
                <a:solidFill>
                  <a:srgbClr val="000000"/>
                </a:solidFill>
              </a:rPr>
              <a:t>We have begun to position the intent of the “Annex D” language in the main body of the 1500 standard, specifically language to cover technological obsolescence of fire apparatus.  First step toward this goal is to prevent  tankers/tenders without Anti-Lock brakes from using “emergency speed.”</a:t>
            </a:r>
          </a:p>
          <a:p>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p:txBody>
          <a:bodyPr/>
          <a:lstStyle/>
          <a:p>
            <a:r>
              <a:rPr lang="en-US" smtClean="0"/>
              <a:t>NFPA 1500 Committee</a:t>
            </a:r>
          </a:p>
        </p:txBody>
      </p:sp>
      <p:sp>
        <p:nvSpPr>
          <p:cNvPr id="104451" name="Content Placeholder 2"/>
          <p:cNvSpPr>
            <a:spLocks noGrp="1"/>
          </p:cNvSpPr>
          <p:nvPr>
            <p:ph idx="4294967295"/>
          </p:nvPr>
        </p:nvSpPr>
        <p:spPr/>
        <p:txBody>
          <a:bodyPr/>
          <a:lstStyle/>
          <a:p>
            <a:pPr>
              <a:buFontTx/>
              <a:buNone/>
            </a:pPr>
            <a:r>
              <a:rPr lang="en-US" sz="1800" b="0" u="sng" smtClean="0"/>
              <a:t>Fall 2010 Update</a:t>
            </a:r>
            <a:r>
              <a:rPr lang="en-US" sz="1800" b="0" smtClean="0"/>
              <a:t>:</a:t>
            </a:r>
          </a:p>
          <a:p>
            <a:pPr marL="342900" lvl="3" indent="-342900">
              <a:buSzPct val="40000"/>
            </a:pPr>
            <a:r>
              <a:rPr lang="en-US" b="0" smtClean="0"/>
              <a:t>Last full committee meeting was held in </a:t>
            </a:r>
            <a:r>
              <a:rPr lang="en-US" sz="1600" b="0" smtClean="0"/>
              <a:t>May,</a:t>
            </a:r>
            <a:r>
              <a:rPr lang="en-US" b="0" smtClean="0"/>
              <a:t> 2010, in Baltimore, MD</a:t>
            </a:r>
          </a:p>
          <a:p>
            <a:pPr>
              <a:buFontTx/>
              <a:buNone/>
            </a:pPr>
            <a:endParaRPr lang="en-US" sz="1600" b="0" smtClean="0"/>
          </a:p>
          <a:p>
            <a:r>
              <a:rPr lang="en-US" sz="1800" b="0" smtClean="0"/>
              <a:t>NFPA 1500, 1521, 1581, 1582, and 1583 are currently in annual meeting 2012 revision cycle. NFPA 1561 and 1584 in annual meeting 2010 revision cycle. </a:t>
            </a:r>
          </a:p>
          <a:p>
            <a:endParaRPr lang="en-US" sz="1600" b="0" smtClean="0"/>
          </a:p>
          <a:p>
            <a:r>
              <a:rPr lang="en-US" sz="1800" b="0" smtClean="0"/>
              <a:t>NFPA 1500 committee discussion: </a:t>
            </a:r>
          </a:p>
          <a:p>
            <a:pPr>
              <a:buFontTx/>
              <a:buNone/>
            </a:pPr>
            <a:r>
              <a:rPr lang="en-US" sz="1000" b="0" smtClean="0"/>
              <a:t>      </a:t>
            </a:r>
          </a:p>
          <a:p>
            <a:pPr>
              <a:buFontTx/>
              <a:buNone/>
            </a:pPr>
            <a:r>
              <a:rPr lang="en-US" sz="1800" b="0" smtClean="0"/>
              <a:t>     Request from NFPA 1901 committee member to include how and why to utilize information available from VDR</a:t>
            </a:r>
          </a:p>
          <a:p>
            <a:pPr>
              <a:buFontTx/>
              <a:buNone/>
            </a:pPr>
            <a:r>
              <a:rPr lang="en-US" sz="1000" b="0" smtClean="0"/>
              <a:t>     </a:t>
            </a:r>
          </a:p>
          <a:p>
            <a:pPr>
              <a:buFontTx/>
              <a:buNone/>
            </a:pPr>
            <a:r>
              <a:rPr lang="en-US" sz="1800" b="0" smtClean="0"/>
              <a:t>     General discussion on revisions and/or additions included Vehicles/Water Tenders; Highway/Traffic Safety; Firefighter Tracking/Accountability; Quiet Responses; etc.</a:t>
            </a:r>
          </a:p>
          <a:p>
            <a:pPr>
              <a:buFontTx/>
              <a:buNone/>
            </a:pPr>
            <a:endParaRPr lang="en-US" sz="1800" b="0"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981200" y="2133600"/>
            <a:ext cx="6705600" cy="4556125"/>
          </a:xfrm>
          <a:prstGeom prst="rect">
            <a:avLst/>
          </a:prstGeom>
          <a:noFill/>
          <a:ln w="9525">
            <a:noFill/>
            <a:miter lim="800000"/>
            <a:headEnd/>
            <a:tailEnd/>
          </a:ln>
        </p:spPr>
        <p:txBody>
          <a:bodyPr/>
          <a:lstStyle/>
          <a:p>
            <a:pPr marL="342900" indent="-342900" eaLnBrk="0" hangingPunct="0">
              <a:spcBef>
                <a:spcPct val="20000"/>
              </a:spcBef>
              <a:buSzPct val="70000"/>
              <a:defRPr/>
            </a:pPr>
            <a:r>
              <a:rPr lang="en-US" sz="2000" u="sng" kern="0" dirty="0">
                <a:solidFill>
                  <a:srgbClr val="000000"/>
                </a:solidFill>
                <a:latin typeface="Calibri"/>
              </a:rPr>
              <a:t>Fall 2010 Update</a:t>
            </a:r>
            <a:r>
              <a:rPr lang="en-US" sz="2000" kern="0" dirty="0">
                <a:solidFill>
                  <a:srgbClr val="000000"/>
                </a:solidFill>
                <a:latin typeface="Calibri"/>
              </a:rPr>
              <a:t>:</a:t>
            </a:r>
          </a:p>
          <a:p>
            <a:pPr marL="342900" indent="-342900" eaLnBrk="0" hangingPunct="0">
              <a:spcBef>
                <a:spcPct val="20000"/>
              </a:spcBef>
              <a:buSzPct val="70000"/>
              <a:defRPr/>
            </a:pPr>
            <a:endParaRPr lang="en-US" sz="2000" kern="0" dirty="0">
              <a:solidFill>
                <a:srgbClr val="000000"/>
              </a:solidFill>
              <a:latin typeface="Calibri"/>
            </a:endParaRPr>
          </a:p>
          <a:p>
            <a:pPr marL="342900" indent="-342900" eaLnBrk="0" hangingPunct="0">
              <a:spcBef>
                <a:spcPct val="20000"/>
              </a:spcBef>
              <a:buSzPct val="70000"/>
              <a:defRPr/>
            </a:pPr>
            <a:r>
              <a:rPr lang="en-US" sz="2000" kern="0" dirty="0">
                <a:solidFill>
                  <a:srgbClr val="000000"/>
                </a:solidFill>
                <a:latin typeface="Calibri"/>
              </a:rPr>
              <a:t>        Next planned 1500 technical committee meetings:</a:t>
            </a:r>
          </a:p>
          <a:p>
            <a:pPr marL="1714500" lvl="3" indent="-342900" eaLnBrk="0" hangingPunct="0">
              <a:spcBef>
                <a:spcPct val="20000"/>
              </a:spcBef>
              <a:buSzPct val="70000"/>
              <a:defRPr/>
            </a:pPr>
            <a:endParaRPr lang="en-US" sz="2000" kern="0" dirty="0">
              <a:solidFill>
                <a:srgbClr val="000000"/>
              </a:solidFill>
              <a:latin typeface="Calibri"/>
            </a:endParaRPr>
          </a:p>
          <a:p>
            <a:pPr marL="1714500" lvl="3" indent="-342900" eaLnBrk="0" hangingPunct="0">
              <a:spcBef>
                <a:spcPct val="20000"/>
              </a:spcBef>
              <a:buSzPct val="70000"/>
              <a:buFont typeface="Arial" pitchFamily="34" charset="0"/>
              <a:buChar char="•"/>
              <a:defRPr/>
            </a:pPr>
            <a:r>
              <a:rPr lang="en-US" sz="2000" kern="0" dirty="0">
                <a:solidFill>
                  <a:srgbClr val="000000"/>
                </a:solidFill>
                <a:latin typeface="Calibri"/>
              </a:rPr>
              <a:t>October, 7 through 9, 2010, San Diego, Dominic Colletti attending. </a:t>
            </a:r>
          </a:p>
          <a:p>
            <a:pPr marL="1714500" lvl="3" indent="-342900" eaLnBrk="0" hangingPunct="0">
              <a:spcBef>
                <a:spcPct val="20000"/>
              </a:spcBef>
              <a:buSzPct val="70000"/>
              <a:defRPr/>
            </a:pPr>
            <a:endParaRPr lang="en-US" sz="2000" kern="0" dirty="0">
              <a:solidFill>
                <a:srgbClr val="000000"/>
              </a:solidFill>
              <a:latin typeface="Calibri"/>
            </a:endParaRPr>
          </a:p>
          <a:p>
            <a:pPr marL="1714500" lvl="3" indent="-342900" eaLnBrk="0" hangingPunct="0">
              <a:spcBef>
                <a:spcPct val="20000"/>
              </a:spcBef>
              <a:buSzPct val="70000"/>
              <a:buFont typeface="Arial" pitchFamily="34" charset="0"/>
              <a:buChar char="•"/>
              <a:defRPr/>
            </a:pPr>
            <a:r>
              <a:rPr lang="en-US" sz="2000" kern="0" dirty="0">
                <a:solidFill>
                  <a:srgbClr val="000000"/>
                </a:solidFill>
                <a:latin typeface="Calibri"/>
              </a:rPr>
              <a:t>February, 2011, in the Las Vegas Area</a:t>
            </a:r>
          </a:p>
          <a:p>
            <a:pPr marL="342900" indent="-342900" eaLnBrk="0" hangingPunct="0">
              <a:spcBef>
                <a:spcPct val="20000"/>
              </a:spcBef>
              <a:buSzPct val="70000"/>
              <a:defRPr/>
            </a:pPr>
            <a:endParaRPr lang="en-US" sz="1800" kern="0" dirty="0">
              <a:solidFill>
                <a:srgbClr val="000000"/>
              </a:solidFill>
              <a:latin typeface="Calibri"/>
            </a:endParaRPr>
          </a:p>
        </p:txBody>
      </p:sp>
      <p:sp>
        <p:nvSpPr>
          <p:cNvPr id="5" name="Title 1"/>
          <p:cNvSpPr txBox="1">
            <a:spLocks/>
          </p:cNvSpPr>
          <p:nvPr/>
        </p:nvSpPr>
        <p:spPr bwMode="auto">
          <a:xfrm>
            <a:off x="1828800" y="274638"/>
            <a:ext cx="7048500" cy="1143000"/>
          </a:xfrm>
          <a:prstGeom prst="rect">
            <a:avLst/>
          </a:prstGeom>
          <a:gradFill rotWithShape="1">
            <a:gsLst>
              <a:gs pos="0">
                <a:srgbClr val="B2B2B2"/>
              </a:gs>
              <a:gs pos="50000">
                <a:srgbClr val="DDDDDD"/>
              </a:gs>
              <a:gs pos="100000">
                <a:srgbClr val="B2B2B2"/>
              </a:gs>
            </a:gsLst>
            <a:lin ang="2700000" scaled="1"/>
          </a:gradFill>
          <a:ln w="88900">
            <a:solidFill>
              <a:srgbClr val="FFFFCC"/>
            </a:solidFill>
            <a:miter lim="800000"/>
            <a:headEnd/>
            <a:tailEnd/>
          </a:ln>
        </p:spPr>
        <p:txBody>
          <a:bodyPr anchor="ctr"/>
          <a:lstStyle/>
          <a:p>
            <a:pPr algn="ctr" eaLnBrk="0" hangingPunct="0">
              <a:defRPr/>
            </a:pPr>
            <a:r>
              <a:rPr lang="en-US" sz="4000" b="1" kern="0">
                <a:solidFill>
                  <a:srgbClr val="000000"/>
                </a:solidFill>
                <a:latin typeface="Calibri"/>
              </a:rPr>
              <a:t>NFPA 1500 Committee</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idx="4294967295"/>
          </p:nvPr>
        </p:nvSpPr>
        <p:spPr/>
        <p:txBody>
          <a:bodyPr/>
          <a:lstStyle/>
          <a:p>
            <a:r>
              <a:rPr lang="en-US" smtClean="0"/>
              <a:t>2010 Objectives</a:t>
            </a:r>
          </a:p>
        </p:txBody>
      </p:sp>
      <p:sp>
        <p:nvSpPr>
          <p:cNvPr id="106499" name="Content Placeholder 2"/>
          <p:cNvSpPr>
            <a:spLocks noGrp="1"/>
          </p:cNvSpPr>
          <p:nvPr>
            <p:ph idx="4294967295"/>
          </p:nvPr>
        </p:nvSpPr>
        <p:spPr/>
        <p:txBody>
          <a:bodyPr/>
          <a:lstStyle/>
          <a:p>
            <a:pPr eaLnBrk="1" hangingPunct="1">
              <a:lnSpc>
                <a:spcPct val="80000"/>
              </a:lnSpc>
            </a:pPr>
            <a:r>
              <a:rPr lang="en-US" sz="2000" b="0" smtClean="0">
                <a:solidFill>
                  <a:srgbClr val="000000"/>
                </a:solidFill>
              </a:rPr>
              <a:t>Year 2010 and 2011 FAMA Committee NFPA 1500 and 18 Objectives: </a:t>
            </a:r>
          </a:p>
          <a:p>
            <a:pPr eaLnBrk="1" hangingPunct="1">
              <a:lnSpc>
                <a:spcPct val="80000"/>
              </a:lnSpc>
            </a:pPr>
            <a:endParaRPr lang="en-US" sz="2000" b="0" smtClean="0">
              <a:solidFill>
                <a:srgbClr val="000000"/>
              </a:solidFill>
            </a:endParaRPr>
          </a:p>
          <a:p>
            <a:pPr eaLnBrk="1" hangingPunct="1">
              <a:lnSpc>
                <a:spcPct val="80000"/>
              </a:lnSpc>
            </a:pPr>
            <a:r>
              <a:rPr lang="en-US" sz="2000" b="0" smtClean="0">
                <a:solidFill>
                  <a:srgbClr val="000000"/>
                </a:solidFill>
              </a:rPr>
              <a:t>Remain active with both NFPA technical committees and identify any areas of the proposed 1500 and 18 series of standards that could affect FAMA member companies. </a:t>
            </a:r>
          </a:p>
          <a:p>
            <a:pPr eaLnBrk="1" hangingPunct="1">
              <a:lnSpc>
                <a:spcPct val="80000"/>
              </a:lnSpc>
            </a:pPr>
            <a:endParaRPr lang="en-US" sz="2000" b="0" smtClean="0">
              <a:solidFill>
                <a:srgbClr val="000000"/>
              </a:solidFill>
            </a:endParaRPr>
          </a:p>
          <a:p>
            <a:pPr eaLnBrk="1" hangingPunct="1">
              <a:lnSpc>
                <a:spcPct val="80000"/>
              </a:lnSpc>
            </a:pPr>
            <a:r>
              <a:rPr lang="en-US" sz="2000" b="0" smtClean="0">
                <a:solidFill>
                  <a:srgbClr val="000000"/>
                </a:solidFill>
              </a:rPr>
              <a:t>Regarding the 1500 document, stay active with the NFPA technical committee and continually educate members on the safety impacts regarding changes in fire apparatus. </a:t>
            </a:r>
          </a:p>
          <a:p>
            <a:pPr eaLnBrk="1" hangingPunct="1">
              <a:lnSpc>
                <a:spcPct val="80000"/>
              </a:lnSpc>
            </a:pPr>
            <a:endParaRPr lang="en-US" sz="2000" b="0" smtClean="0">
              <a:solidFill>
                <a:srgbClr val="000000"/>
              </a:solidFill>
            </a:endParaRPr>
          </a:p>
          <a:p>
            <a:pPr eaLnBrk="1" hangingPunct="1">
              <a:lnSpc>
                <a:spcPct val="80000"/>
              </a:lnSpc>
            </a:pPr>
            <a:r>
              <a:rPr lang="en-US" sz="2000" b="0" smtClean="0">
                <a:solidFill>
                  <a:srgbClr val="000000"/>
                </a:solidFill>
              </a:rPr>
              <a:t>Further position the intent of existing “Annex D” language, now in the Annex of the existing 1500 document, by drafting new language on technological obsolescence of fire apparatus. </a:t>
            </a:r>
          </a:p>
          <a:p>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609600"/>
            <a:ext cx="7772400" cy="889000"/>
          </a:xfrm>
        </p:spPr>
        <p:txBody>
          <a:bodyPr/>
          <a:lstStyle/>
          <a:p>
            <a:r>
              <a:rPr lang="en-US" smtClean="0"/>
              <a:t>The Media Caucus</a:t>
            </a:r>
          </a:p>
        </p:txBody>
      </p:sp>
      <p:sp>
        <p:nvSpPr>
          <p:cNvPr id="14339" name="Rectangle 3"/>
          <p:cNvSpPr>
            <a:spLocks noGrp="1" noChangeArrowheads="1"/>
          </p:cNvSpPr>
          <p:nvPr>
            <p:ph type="subTitle" idx="1"/>
          </p:nvPr>
        </p:nvSpPr>
        <p:spPr>
          <a:xfrm>
            <a:off x="1066800" y="2057400"/>
            <a:ext cx="7086600" cy="3352800"/>
          </a:xfrm>
        </p:spPr>
        <p:txBody>
          <a:bodyPr/>
          <a:lstStyle/>
          <a:p>
            <a:r>
              <a:rPr lang="en-US" sz="4000" smtClean="0"/>
              <a:t>2010 Survey </a:t>
            </a:r>
          </a:p>
          <a:p>
            <a:r>
              <a:rPr lang="en-US" sz="4000" smtClean="0"/>
              <a:t>on </a:t>
            </a:r>
          </a:p>
          <a:p>
            <a:r>
              <a:rPr lang="en-US" sz="4000" smtClean="0"/>
              <a:t>NFPA Standards</a:t>
            </a:r>
          </a:p>
        </p:txBody>
      </p:sp>
    </p:spTree>
    <p:extLst>
      <p:ext uri="{BB962C8B-B14F-4D97-AF65-F5344CB8AC3E}">
        <p14:creationId xmlns:p14="http://schemas.microsoft.com/office/powerpoint/2010/main" xmlns="" val="41538469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Survey Concept	</a:t>
            </a:r>
          </a:p>
        </p:txBody>
      </p:sp>
      <p:sp>
        <p:nvSpPr>
          <p:cNvPr id="15363" name="Rectangle 3"/>
          <p:cNvSpPr>
            <a:spLocks noGrp="1" noChangeArrowheads="1"/>
          </p:cNvSpPr>
          <p:nvPr>
            <p:ph type="body" idx="1"/>
          </p:nvPr>
        </p:nvSpPr>
        <p:spPr>
          <a:xfrm>
            <a:off x="533400" y="1295400"/>
            <a:ext cx="8610600" cy="4114800"/>
          </a:xfrm>
        </p:spPr>
        <p:txBody>
          <a:bodyPr/>
          <a:lstStyle/>
          <a:p>
            <a:r>
              <a:rPr lang="en-US" smtClean="0"/>
              <a:t>Survey the Fire Service</a:t>
            </a:r>
          </a:p>
          <a:p>
            <a:r>
              <a:rPr lang="en-US" smtClean="0"/>
              <a:t>Non-Scientific, Non-Threatening</a:t>
            </a:r>
          </a:p>
          <a:p>
            <a:r>
              <a:rPr lang="en-US" smtClean="0"/>
              <a:t>First Time for FEMSA/FAMA partnership</a:t>
            </a:r>
          </a:p>
          <a:p>
            <a:r>
              <a:rPr lang="en-US" smtClean="0"/>
              <a:t>Drive Traffic to FAMA and FEMSA websites</a:t>
            </a:r>
          </a:p>
          <a:p>
            <a:r>
              <a:rPr lang="en-US" smtClean="0"/>
              <a:t>Have Results by Annual Meeting</a:t>
            </a:r>
          </a:p>
          <a:p>
            <a:r>
              <a:rPr lang="en-US" smtClean="0"/>
              <a:t>Entice with products from FEMSA and FAMA members ($5000 List, product value)</a:t>
            </a:r>
          </a:p>
        </p:txBody>
      </p:sp>
    </p:spTree>
    <p:extLst>
      <p:ext uri="{BB962C8B-B14F-4D97-AF65-F5344CB8AC3E}">
        <p14:creationId xmlns:p14="http://schemas.microsoft.com/office/powerpoint/2010/main" xmlns="" val="353528831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2009 Winners</a:t>
            </a:r>
          </a:p>
        </p:txBody>
      </p:sp>
      <p:sp>
        <p:nvSpPr>
          <p:cNvPr id="16387" name="Rectangle 3"/>
          <p:cNvSpPr>
            <a:spLocks noGrp="1" noChangeArrowheads="1"/>
          </p:cNvSpPr>
          <p:nvPr>
            <p:ph type="body" sz="half" idx="1"/>
          </p:nvPr>
        </p:nvSpPr>
        <p:spPr>
          <a:xfrm>
            <a:off x="381000" y="1066800"/>
            <a:ext cx="8305800" cy="457200"/>
          </a:xfrm>
        </p:spPr>
        <p:txBody>
          <a:bodyPr/>
          <a:lstStyle/>
          <a:p>
            <a:r>
              <a:rPr lang="en-US" sz="2800" smtClean="0"/>
              <a:t>Marysville Fire Department, Marysville, Michigan</a:t>
            </a:r>
          </a:p>
        </p:txBody>
      </p:sp>
      <p:pic>
        <p:nvPicPr>
          <p:cNvPr id="16388" name="Picture 5" descr="2009WinnerPic.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1600200"/>
            <a:ext cx="5181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821754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2010 Survey</a:t>
            </a:r>
          </a:p>
        </p:txBody>
      </p:sp>
      <p:sp>
        <p:nvSpPr>
          <p:cNvPr id="17411" name="Rectangle 3"/>
          <p:cNvSpPr>
            <a:spLocks noGrp="1" noChangeArrowheads="1"/>
          </p:cNvSpPr>
          <p:nvPr>
            <p:ph type="body" idx="1"/>
          </p:nvPr>
        </p:nvSpPr>
        <p:spPr>
          <a:xfrm>
            <a:off x="457200" y="1295400"/>
            <a:ext cx="8229600" cy="4495800"/>
          </a:xfrm>
        </p:spPr>
        <p:txBody>
          <a:bodyPr/>
          <a:lstStyle/>
          <a:p>
            <a:pPr>
              <a:lnSpc>
                <a:spcPct val="130000"/>
              </a:lnSpc>
            </a:pPr>
            <a:r>
              <a:rPr lang="en-US" smtClean="0"/>
              <a:t>How Departments view NFPA Standards</a:t>
            </a:r>
          </a:p>
          <a:p>
            <a:pPr>
              <a:lnSpc>
                <a:spcPct val="130000"/>
              </a:lnSpc>
            </a:pPr>
            <a:r>
              <a:rPr lang="en-US" smtClean="0"/>
              <a:t>Questions from FAMA and FEMSA</a:t>
            </a:r>
          </a:p>
          <a:p>
            <a:pPr>
              <a:lnSpc>
                <a:spcPct val="130000"/>
              </a:lnSpc>
            </a:pPr>
            <a:r>
              <a:rPr lang="en-US" smtClean="0"/>
              <a:t>Run February</a:t>
            </a:r>
            <a:r>
              <a:rPr lang="en-US" smtClean="0">
                <a:solidFill>
                  <a:srgbClr val="FFCC66"/>
                </a:solidFill>
              </a:rPr>
              <a:t> </a:t>
            </a:r>
            <a:r>
              <a:rPr lang="en-US" smtClean="0"/>
              <a:t>through September</a:t>
            </a:r>
          </a:p>
          <a:p>
            <a:pPr>
              <a:lnSpc>
                <a:spcPct val="130000"/>
              </a:lnSpc>
            </a:pPr>
            <a:r>
              <a:rPr lang="en-US" smtClean="0"/>
              <a:t>Magazine Ads, Web Banners, Equipment Stuffers and Email Blasts to drive firefighters to femsa.org and fama.org</a:t>
            </a:r>
          </a:p>
        </p:txBody>
      </p:sp>
    </p:spTree>
    <p:extLst>
      <p:ext uri="{BB962C8B-B14F-4D97-AF65-F5344CB8AC3E}">
        <p14:creationId xmlns:p14="http://schemas.microsoft.com/office/powerpoint/2010/main" xmlns="" val="14715543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685800" y="533400"/>
            <a:ext cx="7772400" cy="1143000"/>
          </a:xfrm>
        </p:spPr>
        <p:txBody>
          <a:bodyPr/>
          <a:lstStyle/>
          <a:p>
            <a:pPr algn="ctr">
              <a:buFontTx/>
              <a:buNone/>
            </a:pPr>
            <a:r>
              <a:rPr lang="en-US" smtClean="0"/>
              <a:t>The Survey Was Advertised In Trade Publications and Websites</a:t>
            </a:r>
          </a:p>
        </p:txBody>
      </p:sp>
      <p:pic>
        <p:nvPicPr>
          <p:cNvPr id="18435" name="Picture 2" descr="FEMSA-FAMA 2010 Survey Ad 5-20-10.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1600200"/>
            <a:ext cx="5211763" cy="375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6" name="Picture 3" descr="120 x 24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0" y="1828800"/>
            <a:ext cx="1524000"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81720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3200" u="sng" dirty="0"/>
              <a:t>P</a:t>
            </a:r>
            <a:r>
              <a:rPr lang="en-US" sz="3200" u="sng" dirty="0" smtClean="0"/>
              <a:t>roof of Notice  </a:t>
            </a:r>
            <a:r>
              <a:rPr lang="en-US" sz="6000" dirty="0" smtClean="0"/>
              <a:t/>
            </a:r>
            <a:br>
              <a:rPr lang="en-US" sz="6000" dirty="0" smtClean="0"/>
            </a:br>
            <a:r>
              <a:rPr lang="en-US" sz="6000" dirty="0" smtClean="0"/>
              <a:t>Harold Boer  </a:t>
            </a:r>
            <a:endParaRPr lang="en-US" sz="6000" b="0" i="1" dirty="0" smtClean="0">
              <a:latin typeface="Garamond" pitchFamily="18" charset="0"/>
            </a:endParaRPr>
          </a:p>
        </p:txBody>
      </p:sp>
    </p:spTree>
    <p:extLst>
      <p:ext uri="{BB962C8B-B14F-4D97-AF65-F5344CB8AC3E}">
        <p14:creationId xmlns:p14="http://schemas.microsoft.com/office/powerpoint/2010/main" xmlns="" val="52517125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685800" y="533400"/>
            <a:ext cx="7772400" cy="1066800"/>
          </a:xfrm>
        </p:spPr>
        <p:txBody>
          <a:bodyPr/>
          <a:lstStyle/>
          <a:p>
            <a:pPr algn="ctr">
              <a:buFontTx/>
              <a:buNone/>
            </a:pPr>
            <a:r>
              <a:rPr lang="en-US" smtClean="0"/>
              <a:t>The Survey was also Advertised with product inserts</a:t>
            </a:r>
          </a:p>
        </p:txBody>
      </p:sp>
      <p:pic>
        <p:nvPicPr>
          <p:cNvPr id="7171" name="Picture 4" descr="ProductStuffer09Survey"/>
          <p:cNvPicPr>
            <a:picLocks noChangeAspect="1" noChangeArrowheads="1"/>
          </p:cNvPicPr>
          <p:nvPr/>
        </p:nvPicPr>
        <p:blipFill>
          <a:blip r:embed="rId2" cstate="print">
            <a:duotone>
              <a:prstClr val="black"/>
              <a:srgbClr val="D9C3A5">
                <a:tint val="50000"/>
                <a:satMod val="180000"/>
              </a:srgbClr>
            </a:duotone>
          </a:blip>
          <a:stretch>
            <a:fillRect/>
          </a:stretch>
        </p:blipFill>
        <p:spPr bwMode="auto">
          <a:xfrm>
            <a:off x="2590800" y="1676400"/>
            <a:ext cx="4171826" cy="3008669"/>
          </a:xfrm>
          <a:prstGeom prst="rect">
            <a:avLst/>
          </a:prstGeom>
          <a:noFill/>
          <a:ln w="9525">
            <a:noFill/>
            <a:miter lim="800000"/>
            <a:headEnd/>
            <a:tailEnd/>
          </a:ln>
        </p:spPr>
      </p:pic>
      <p:sp>
        <p:nvSpPr>
          <p:cNvPr id="19460" name="TextBox 3"/>
          <p:cNvSpPr txBox="1">
            <a:spLocks noChangeArrowheads="1"/>
          </p:cNvSpPr>
          <p:nvPr/>
        </p:nvSpPr>
        <p:spPr bwMode="auto">
          <a:xfrm>
            <a:off x="304800" y="4953000"/>
            <a:ext cx="85201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2000" b="1">
                <a:solidFill>
                  <a:srgbClr val="FFFFFF"/>
                </a:solidFill>
              </a:rPr>
              <a:t>Special Thanks to Barbara Connolly and Fire News for  2010 Artwork</a:t>
            </a:r>
          </a:p>
        </p:txBody>
      </p:sp>
    </p:spTree>
    <p:extLst>
      <p:ext uri="{BB962C8B-B14F-4D97-AF65-F5344CB8AC3E}">
        <p14:creationId xmlns:p14="http://schemas.microsoft.com/office/powerpoint/2010/main" xmlns="" val="17170766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1143000"/>
          </a:xfrm>
        </p:spPr>
        <p:txBody>
          <a:bodyPr/>
          <a:lstStyle/>
          <a:p>
            <a:r>
              <a:rPr lang="en-US" sz="3600" smtClean="0"/>
              <a:t>Media Caucus Members</a:t>
            </a:r>
          </a:p>
        </p:txBody>
      </p:sp>
      <p:sp>
        <p:nvSpPr>
          <p:cNvPr id="20483" name="Rectangle 3"/>
          <p:cNvSpPr>
            <a:spLocks noGrp="1" noChangeArrowheads="1"/>
          </p:cNvSpPr>
          <p:nvPr>
            <p:ph type="body" sz="half" idx="1"/>
          </p:nvPr>
        </p:nvSpPr>
        <p:spPr>
          <a:xfrm>
            <a:off x="533400" y="457200"/>
            <a:ext cx="4343400" cy="5181600"/>
          </a:xfrm>
        </p:spPr>
        <p:txBody>
          <a:bodyPr/>
          <a:lstStyle/>
          <a:p>
            <a:pPr>
              <a:buFontTx/>
              <a:buNone/>
            </a:pPr>
            <a:endParaRPr lang="en-US" sz="2400" smtClean="0"/>
          </a:p>
          <a:p>
            <a:r>
              <a:rPr lang="en-US" sz="2400" smtClean="0"/>
              <a:t>EMS Today</a:t>
            </a:r>
          </a:p>
          <a:p>
            <a:r>
              <a:rPr lang="en-US" sz="2400" smtClean="0"/>
              <a:t>FDIC</a:t>
            </a:r>
          </a:p>
          <a:p>
            <a:r>
              <a:rPr lang="en-US" sz="2400" smtClean="0"/>
              <a:t>FDSOA</a:t>
            </a:r>
          </a:p>
          <a:p>
            <a:r>
              <a:rPr lang="en-US" sz="2400" smtClean="0"/>
              <a:t>FRI </a:t>
            </a:r>
          </a:p>
          <a:p>
            <a:r>
              <a:rPr lang="en-US" sz="2400" smtClean="0"/>
              <a:t>Fire Apparatus </a:t>
            </a:r>
          </a:p>
          <a:p>
            <a:r>
              <a:rPr lang="en-US" sz="2400" smtClean="0"/>
              <a:t>Fire Chief</a:t>
            </a:r>
          </a:p>
          <a:p>
            <a:r>
              <a:rPr lang="en-US" sz="2400" smtClean="0"/>
              <a:t>Fire Engineering</a:t>
            </a:r>
          </a:p>
          <a:p>
            <a:r>
              <a:rPr lang="en-US" sz="2400" smtClean="0"/>
              <a:t>Firefighting in Canada</a:t>
            </a:r>
          </a:p>
          <a:p>
            <a:r>
              <a:rPr lang="en-US" sz="2400" smtClean="0"/>
              <a:t>Firefighter.com </a:t>
            </a:r>
          </a:p>
          <a:p>
            <a:r>
              <a:rPr lang="en-US" sz="2400" smtClean="0"/>
              <a:t>Firehouse</a:t>
            </a:r>
          </a:p>
        </p:txBody>
      </p:sp>
      <p:sp>
        <p:nvSpPr>
          <p:cNvPr id="20484" name="Rectangle 4"/>
          <p:cNvSpPr>
            <a:spLocks noGrp="1" noChangeArrowheads="1"/>
          </p:cNvSpPr>
          <p:nvPr>
            <p:ph type="body" sz="half" idx="2"/>
          </p:nvPr>
        </p:nvSpPr>
        <p:spPr>
          <a:xfrm>
            <a:off x="4652963" y="838200"/>
            <a:ext cx="4491037" cy="5181600"/>
          </a:xfrm>
        </p:spPr>
        <p:txBody>
          <a:bodyPr/>
          <a:lstStyle/>
          <a:p>
            <a:r>
              <a:rPr lang="en-US" sz="2400" smtClean="0"/>
              <a:t>Fire News</a:t>
            </a:r>
          </a:p>
          <a:p>
            <a:r>
              <a:rPr lang="en-US" sz="2400" smtClean="0"/>
              <a:t>Fire Rescue</a:t>
            </a:r>
          </a:p>
          <a:p>
            <a:r>
              <a:rPr lang="en-US" sz="2400" smtClean="0"/>
              <a:t>FireRescue Magazine</a:t>
            </a:r>
          </a:p>
          <a:p>
            <a:r>
              <a:rPr lang="en-US" sz="2400" smtClean="0"/>
              <a:t>Fire Shows Reno</a:t>
            </a:r>
          </a:p>
          <a:p>
            <a:r>
              <a:rPr lang="en-US" sz="2400" smtClean="0"/>
              <a:t>GoForward Media</a:t>
            </a:r>
          </a:p>
          <a:p>
            <a:r>
              <a:rPr lang="en-US" sz="2400" smtClean="0"/>
              <a:t>IAFC</a:t>
            </a:r>
          </a:p>
          <a:p>
            <a:r>
              <a:rPr lang="en-US" sz="2400" smtClean="0"/>
              <a:t>Industrial Fire World</a:t>
            </a:r>
          </a:p>
          <a:p>
            <a:r>
              <a:rPr lang="en-US" sz="2400" smtClean="0"/>
              <a:t>New York SAFC</a:t>
            </a:r>
          </a:p>
          <a:p>
            <a:r>
              <a:rPr lang="en-US" sz="2400" smtClean="0"/>
              <a:t>Western Fire Chiefs</a:t>
            </a:r>
          </a:p>
          <a:p>
            <a:endParaRPr lang="en-US" sz="2400" smtClean="0"/>
          </a:p>
          <a:p>
            <a:pPr>
              <a:buFontTx/>
              <a:buNone/>
            </a:pPr>
            <a:endParaRPr lang="en-US" sz="2400" smtClean="0"/>
          </a:p>
        </p:txBody>
      </p:sp>
    </p:spTree>
    <p:extLst>
      <p:ext uri="{BB962C8B-B14F-4D97-AF65-F5344CB8AC3E}">
        <p14:creationId xmlns:p14="http://schemas.microsoft.com/office/powerpoint/2010/main" xmlns="" val="35740854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304800"/>
            <a:ext cx="7772400" cy="1143000"/>
          </a:xfrm>
        </p:spPr>
        <p:txBody>
          <a:bodyPr/>
          <a:lstStyle/>
          <a:p>
            <a:r>
              <a:rPr lang="en-US" smtClean="0"/>
              <a:t>Recent Survey’s</a:t>
            </a:r>
          </a:p>
        </p:txBody>
      </p:sp>
      <p:sp>
        <p:nvSpPr>
          <p:cNvPr id="21507" name="Rectangle 3"/>
          <p:cNvSpPr>
            <a:spLocks noGrp="1" noChangeArrowheads="1"/>
          </p:cNvSpPr>
          <p:nvPr>
            <p:ph type="body" idx="1"/>
          </p:nvPr>
        </p:nvSpPr>
        <p:spPr>
          <a:xfrm>
            <a:off x="457200" y="1295400"/>
            <a:ext cx="8382000" cy="4495800"/>
          </a:xfrm>
        </p:spPr>
        <p:txBody>
          <a:bodyPr/>
          <a:lstStyle/>
          <a:p>
            <a:pPr>
              <a:lnSpc>
                <a:spcPct val="115000"/>
              </a:lnSpc>
            </a:pPr>
            <a:r>
              <a:rPr lang="en-US" sz="2800" smtClean="0"/>
              <a:t>2005 “Fire Ground Safety”  			  920</a:t>
            </a:r>
          </a:p>
          <a:p>
            <a:pPr>
              <a:lnSpc>
                <a:spcPct val="115000"/>
              </a:lnSpc>
            </a:pPr>
            <a:r>
              <a:rPr lang="en-US" sz="2800" smtClean="0"/>
              <a:t>2006 “Large Scale Disasters”  			  868 </a:t>
            </a:r>
          </a:p>
          <a:p>
            <a:pPr>
              <a:lnSpc>
                <a:spcPct val="115000"/>
              </a:lnSpc>
            </a:pPr>
            <a:r>
              <a:rPr lang="en-US" sz="2800" smtClean="0"/>
              <a:t>2007 “Assistance to Firefighter Grants”	1822</a:t>
            </a:r>
          </a:p>
          <a:p>
            <a:pPr>
              <a:lnSpc>
                <a:spcPct val="115000"/>
              </a:lnSpc>
            </a:pPr>
            <a:r>
              <a:rPr lang="en-US" sz="2800" smtClean="0"/>
              <a:t>2008 “Equipment and Supply Issues”		1406</a:t>
            </a:r>
          </a:p>
          <a:p>
            <a:pPr>
              <a:lnSpc>
                <a:spcPct val="115000"/>
              </a:lnSpc>
            </a:pPr>
            <a:r>
              <a:rPr lang="en-US" sz="2800" smtClean="0"/>
              <a:t>2009 “The Economy”				2304</a:t>
            </a:r>
          </a:p>
          <a:p>
            <a:pPr>
              <a:lnSpc>
                <a:spcPct val="115000"/>
              </a:lnSpc>
            </a:pPr>
            <a:r>
              <a:rPr lang="en-US" sz="2800" smtClean="0"/>
              <a:t>2010 “NFPA Standards”			         1696	</a:t>
            </a:r>
          </a:p>
          <a:p>
            <a:pPr>
              <a:lnSpc>
                <a:spcPct val="115000"/>
              </a:lnSpc>
              <a:buFontTx/>
              <a:buNone/>
            </a:pPr>
            <a:endParaRPr lang="en-US" sz="2800" smtClean="0"/>
          </a:p>
        </p:txBody>
      </p:sp>
    </p:spTree>
    <p:extLst>
      <p:ext uri="{BB962C8B-B14F-4D97-AF65-F5344CB8AC3E}">
        <p14:creationId xmlns:p14="http://schemas.microsoft.com/office/powerpoint/2010/main" xmlns="" val="415385601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txBox="1">
            <a:spLocks/>
          </p:cNvSpPr>
          <p:nvPr/>
        </p:nvSpPr>
        <p:spPr bwMode="auto">
          <a:xfrm>
            <a:off x="0" y="1676400"/>
            <a:ext cx="9144000" cy="2133600"/>
          </a:xfrm>
          <a:prstGeom prst="rect">
            <a:avLst/>
          </a:prstGeom>
          <a:solidFill>
            <a:srgbClr val="105DB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5400">
                <a:solidFill>
                  <a:srgbClr val="000000"/>
                </a:solidFill>
                <a:latin typeface="Calibri" charset="0"/>
              </a:rPr>
              <a:t>			   Results</a:t>
            </a:r>
          </a:p>
        </p:txBody>
      </p:sp>
    </p:spTree>
    <p:extLst>
      <p:ext uri="{BB962C8B-B14F-4D97-AF65-F5344CB8AC3E}">
        <p14:creationId xmlns:p14="http://schemas.microsoft.com/office/powerpoint/2010/main" xmlns="" val="36740640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4572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87669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457200"/>
            <a:ext cx="7478713" cy="49101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982168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57200"/>
            <a:ext cx="7620000" cy="5002213"/>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128626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6"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483910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7"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629047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8"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7897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3200" u="sng" dirty="0"/>
              <a:t>R</a:t>
            </a:r>
            <a:r>
              <a:rPr lang="en-US" sz="3200" u="sng" dirty="0" smtClean="0"/>
              <a:t>eview and Enter Minutes  </a:t>
            </a:r>
            <a:r>
              <a:rPr lang="en-US" sz="6000" dirty="0" smtClean="0"/>
              <a:t/>
            </a:r>
            <a:br>
              <a:rPr lang="en-US" sz="6000" dirty="0" smtClean="0"/>
            </a:br>
            <a:r>
              <a:rPr lang="en-US" sz="6000" dirty="0" smtClean="0"/>
              <a:t>Harold Boer  </a:t>
            </a:r>
            <a:endParaRPr lang="en-US" sz="6000" b="0" i="1" dirty="0" smtClean="0">
              <a:latin typeface="Garamond" pitchFamily="18" charset="0"/>
            </a:endParaRPr>
          </a:p>
        </p:txBody>
      </p:sp>
    </p:spTree>
    <p:extLst>
      <p:ext uri="{BB962C8B-B14F-4D97-AF65-F5344CB8AC3E}">
        <p14:creationId xmlns:p14="http://schemas.microsoft.com/office/powerpoint/2010/main" xmlns="" val="19005380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9"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41276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10"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02126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1"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5334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496386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2"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4572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362438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13"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447800"/>
            <a:ext cx="6107113" cy="40084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
        <p:nvSpPr>
          <p:cNvPr id="33795" name="TextBox 2"/>
          <p:cNvSpPr txBox="1">
            <a:spLocks noChangeArrowheads="1"/>
          </p:cNvSpPr>
          <p:nvPr/>
        </p:nvSpPr>
        <p:spPr bwMode="auto">
          <a:xfrm>
            <a:off x="1066800" y="457200"/>
            <a:ext cx="7315200" cy="9239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800" b="1">
                <a:solidFill>
                  <a:srgbClr val="000000"/>
                </a:solidFill>
              </a:rPr>
              <a:t>NFPA 1851, Standard on Structural Fire Fighting Protective Ensembles, specifies that all PPE items shall be retired following a maximum of 10 years of service.   </a:t>
            </a:r>
          </a:p>
        </p:txBody>
      </p:sp>
    </p:spTree>
    <p:extLst>
      <p:ext uri="{BB962C8B-B14F-4D97-AF65-F5344CB8AC3E}">
        <p14:creationId xmlns:p14="http://schemas.microsoft.com/office/powerpoint/2010/main" xmlns="" val="103582611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14"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1143000"/>
            <a:ext cx="6415088" cy="42116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882860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15"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4572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369527"/>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6" name="Picture 16"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651954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7"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9447150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18"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5253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3200" u="sng" dirty="0" smtClean="0"/>
              <a:t>Anti-Trust Guidelines/Policy </a:t>
            </a:r>
            <a:r>
              <a:rPr lang="en-US" sz="6000" dirty="0" smtClean="0"/>
              <a:t/>
            </a:r>
            <a:br>
              <a:rPr lang="en-US" sz="6000" dirty="0" smtClean="0"/>
            </a:br>
            <a:r>
              <a:rPr lang="en-US" sz="6000" dirty="0" smtClean="0"/>
              <a:t>Jim Juneau </a:t>
            </a:r>
            <a:endParaRPr lang="en-US" sz="6000" b="0" i="1" dirty="0" smtClean="0">
              <a:latin typeface="Garamond" pitchFamily="18" charset="0"/>
            </a:endParaRPr>
          </a:p>
        </p:txBody>
      </p:sp>
    </p:spTree>
    <p:extLst>
      <p:ext uri="{BB962C8B-B14F-4D97-AF65-F5344CB8AC3E}">
        <p14:creationId xmlns:p14="http://schemas.microsoft.com/office/powerpoint/2010/main" xmlns="" val="1900538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8" name="Picture 19"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554913" cy="4959350"/>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390340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62" name="Picture 20"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457200"/>
            <a:ext cx="7634288" cy="50117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417449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1" descr="QuestionChartP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457200"/>
            <a:ext cx="7518400" cy="4935538"/>
          </a:xfrm>
          <a:prstGeom prst="rect">
            <a:avLst/>
          </a:prstGeom>
          <a:noFill/>
          <a:ln w="127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0620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mtClean="0"/>
              <a:t>Results</a:t>
            </a:r>
          </a:p>
        </p:txBody>
      </p:sp>
      <p:sp>
        <p:nvSpPr>
          <p:cNvPr id="43011" name="Rectangle 3"/>
          <p:cNvSpPr>
            <a:spLocks noGrp="1" noChangeArrowheads="1"/>
          </p:cNvSpPr>
          <p:nvPr>
            <p:ph type="body" idx="1"/>
          </p:nvPr>
        </p:nvSpPr>
        <p:spPr>
          <a:xfrm>
            <a:off x="533400" y="1219200"/>
            <a:ext cx="8229600" cy="4525963"/>
          </a:xfrm>
        </p:spPr>
        <p:txBody>
          <a:bodyPr/>
          <a:lstStyle/>
          <a:p>
            <a:pPr>
              <a:lnSpc>
                <a:spcPct val="125000"/>
              </a:lnSpc>
            </a:pPr>
            <a:r>
              <a:rPr lang="en-US" sz="2800" smtClean="0"/>
              <a:t>There is huge support for NFPA and the Standards</a:t>
            </a:r>
          </a:p>
          <a:p>
            <a:pPr>
              <a:lnSpc>
                <a:spcPct val="125000"/>
              </a:lnSpc>
            </a:pPr>
            <a:r>
              <a:rPr lang="en-US" sz="2800" smtClean="0"/>
              <a:t>There are a variety of means used to help fund apparatus purchases</a:t>
            </a:r>
          </a:p>
          <a:p>
            <a:pPr>
              <a:lnSpc>
                <a:spcPct val="125000"/>
              </a:lnSpc>
            </a:pPr>
            <a:r>
              <a:rPr lang="en-US" sz="2800" smtClean="0"/>
              <a:t>Feel free to use results to benefit your company</a:t>
            </a:r>
          </a:p>
          <a:p>
            <a:endParaRPr lang="en-US" sz="2800" smtClean="0"/>
          </a:p>
        </p:txBody>
      </p:sp>
    </p:spTree>
    <p:extLst>
      <p:ext uri="{BB962C8B-B14F-4D97-AF65-F5344CB8AC3E}">
        <p14:creationId xmlns:p14="http://schemas.microsoft.com/office/powerpoint/2010/main" xmlns="" val="346328647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838200"/>
            <a:ext cx="8229600" cy="2514600"/>
          </a:xfrm>
        </p:spPr>
        <p:txBody>
          <a:bodyPr/>
          <a:lstStyle/>
          <a:p>
            <a:r>
              <a:rPr lang="en-US" smtClean="0"/>
              <a:t>Please Thank the Media Caucus Members for their donation of space.</a:t>
            </a:r>
          </a:p>
        </p:txBody>
      </p:sp>
      <p:sp>
        <p:nvSpPr>
          <p:cNvPr id="44035" name="Rectangle 3"/>
          <p:cNvSpPr>
            <a:spLocks noGrp="1" noChangeArrowheads="1"/>
          </p:cNvSpPr>
          <p:nvPr>
            <p:ph type="body" idx="1"/>
          </p:nvPr>
        </p:nvSpPr>
        <p:spPr>
          <a:xfrm>
            <a:off x="533400" y="3657600"/>
            <a:ext cx="7848600" cy="2697163"/>
          </a:xfrm>
        </p:spPr>
        <p:txBody>
          <a:bodyPr/>
          <a:lstStyle/>
          <a:p>
            <a:endParaRPr lang="en-US" smtClean="0"/>
          </a:p>
        </p:txBody>
      </p:sp>
    </p:spTree>
    <p:extLst>
      <p:ext uri="{BB962C8B-B14F-4D97-AF65-F5344CB8AC3E}">
        <p14:creationId xmlns:p14="http://schemas.microsoft.com/office/powerpoint/2010/main" xmlns="" val="166921566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800" smtClean="0"/>
              <a:t>Focus for 2011</a:t>
            </a:r>
            <a:r>
              <a:rPr lang="en-US" sz="3600" smtClean="0"/>
              <a:t/>
            </a:r>
            <a:br>
              <a:rPr lang="en-US" sz="3600" smtClean="0"/>
            </a:br>
            <a:r>
              <a:rPr lang="en-US" sz="3600" b="0" i="1" smtClean="0"/>
              <a:t>Grady North</a:t>
            </a:r>
            <a:endParaRPr lang="en-US" sz="3600" b="0" smtClean="0"/>
          </a:p>
        </p:txBody>
      </p:sp>
      <p:sp>
        <p:nvSpPr>
          <p:cNvPr id="4099" name="Rectangle 3"/>
          <p:cNvSpPr>
            <a:spLocks noGrp="1" noChangeArrowheads="1"/>
          </p:cNvSpPr>
          <p:nvPr>
            <p:ph type="body" idx="1"/>
          </p:nvPr>
        </p:nvSpPr>
        <p:spPr>
          <a:xfrm>
            <a:off x="1828800" y="1600200"/>
            <a:ext cx="7086600" cy="4800600"/>
          </a:xfrm>
        </p:spPr>
        <p:txBody>
          <a:bodyPr/>
          <a:lstStyle/>
          <a:p>
            <a:pPr eaLnBrk="1" hangingPunct="1">
              <a:lnSpc>
                <a:spcPct val="80000"/>
              </a:lnSpc>
            </a:pPr>
            <a:r>
              <a:rPr lang="en-US" sz="2000" smtClean="0"/>
              <a:t>Continue with the positive momentum that has been created within the FAMA organization under the leadership of Peter Darley and past presidents.</a:t>
            </a:r>
          </a:p>
          <a:p>
            <a:pPr lvl="1" eaLnBrk="1" hangingPunct="1">
              <a:lnSpc>
                <a:spcPct val="80000"/>
              </a:lnSpc>
            </a:pPr>
            <a:r>
              <a:rPr lang="en-US" sz="1800" smtClean="0"/>
              <a:t>Membership is at an all time high</a:t>
            </a:r>
          </a:p>
          <a:p>
            <a:pPr lvl="1" eaLnBrk="1" hangingPunct="1">
              <a:lnSpc>
                <a:spcPct val="80000"/>
              </a:lnSpc>
            </a:pPr>
            <a:r>
              <a:rPr lang="en-US" sz="1800" smtClean="0"/>
              <a:t>Committees are more active and are working initiatives</a:t>
            </a:r>
          </a:p>
          <a:p>
            <a:pPr lvl="1" eaLnBrk="1" hangingPunct="1">
              <a:lnSpc>
                <a:spcPct val="80000"/>
              </a:lnSpc>
            </a:pPr>
            <a:r>
              <a:rPr lang="en-US" sz="1800" smtClean="0"/>
              <a:t>GAC, Hill Day and Home Day activities are having a positive influence on government funding</a:t>
            </a:r>
          </a:p>
          <a:p>
            <a:pPr lvl="1" eaLnBrk="1" hangingPunct="1">
              <a:lnSpc>
                <a:spcPct val="80000"/>
              </a:lnSpc>
            </a:pPr>
            <a:r>
              <a:rPr lang="en-US" sz="1800" smtClean="0"/>
              <a:t>Strong financial base</a:t>
            </a:r>
          </a:p>
          <a:p>
            <a:pPr eaLnBrk="1" hangingPunct="1">
              <a:lnSpc>
                <a:spcPct val="80000"/>
              </a:lnSpc>
            </a:pPr>
            <a:r>
              <a:rPr lang="en-US" sz="2000" smtClean="0"/>
              <a:t>Improve our services to core membership (fire, rescue and command OEM’s and suppliers)</a:t>
            </a:r>
          </a:p>
          <a:p>
            <a:pPr lvl="1" eaLnBrk="1" hangingPunct="1">
              <a:lnSpc>
                <a:spcPct val="80000"/>
              </a:lnSpc>
            </a:pPr>
            <a:r>
              <a:rPr lang="en-US" sz="1800" smtClean="0"/>
              <a:t>Better statistics and surveys</a:t>
            </a:r>
          </a:p>
          <a:p>
            <a:pPr lvl="1" eaLnBrk="1" hangingPunct="1">
              <a:lnSpc>
                <a:spcPct val="80000"/>
              </a:lnSpc>
            </a:pPr>
            <a:r>
              <a:rPr lang="en-US" sz="1800" smtClean="0"/>
              <a:t>Better communication of technical and regulatory issues</a:t>
            </a:r>
          </a:p>
          <a:p>
            <a:pPr lvl="1" eaLnBrk="1" hangingPunct="1">
              <a:lnSpc>
                <a:spcPct val="80000"/>
              </a:lnSpc>
            </a:pPr>
            <a:r>
              <a:rPr lang="en-US" sz="1800" smtClean="0"/>
              <a:t>Create an environment where more companies will want to become active within FAMA</a:t>
            </a:r>
          </a:p>
          <a:p>
            <a:pPr lvl="1" eaLnBrk="1" hangingPunct="1">
              <a:lnSpc>
                <a:spcPct val="80000"/>
              </a:lnSpc>
            </a:pPr>
            <a:r>
              <a:rPr lang="en-US" sz="1800" smtClean="0"/>
              <a:t>Work with Federal, local and independent agencies to stimulate more apparatus purchases</a:t>
            </a:r>
          </a:p>
          <a:p>
            <a:pPr marL="914400" lvl="2" indent="0" eaLnBrk="1" hangingPunct="1">
              <a:lnSpc>
                <a:spcPct val="80000"/>
              </a:lnSpc>
              <a:buFontTx/>
              <a:buNone/>
            </a:pPr>
            <a:endParaRPr lang="en-US" sz="1600" smtClean="0"/>
          </a:p>
        </p:txBody>
      </p:sp>
    </p:spTree>
    <p:extLst>
      <p:ext uri="{BB962C8B-B14F-4D97-AF65-F5344CB8AC3E}">
        <p14:creationId xmlns:p14="http://schemas.microsoft.com/office/powerpoint/2010/main" xmlns="" val="268064985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ln/>
        </p:spPr>
        <p:txBody>
          <a:bodyPr/>
          <a:lstStyle/>
          <a:p>
            <a:r>
              <a:rPr lang="en-US" sz="5400" smtClean="0"/>
              <a:t>Focus for 2011</a:t>
            </a:r>
          </a:p>
        </p:txBody>
      </p:sp>
      <p:sp>
        <p:nvSpPr>
          <p:cNvPr id="8195" name="Rectangle 3"/>
          <p:cNvSpPr>
            <a:spLocks noGrp="1" noChangeArrowheads="1"/>
          </p:cNvSpPr>
          <p:nvPr>
            <p:ph type="body" idx="1"/>
          </p:nvPr>
        </p:nvSpPr>
        <p:spPr/>
        <p:txBody>
          <a:bodyPr/>
          <a:lstStyle/>
          <a:p>
            <a:pPr eaLnBrk="1" hangingPunct="1"/>
            <a:r>
              <a:rPr lang="en-US" smtClean="0"/>
              <a:t>Develop a long range strategy that will provide direction and targets for the future of FAMA</a:t>
            </a:r>
          </a:p>
          <a:p>
            <a:pPr lvl="1" eaLnBrk="1" hangingPunct="1"/>
            <a:r>
              <a:rPr lang="en-US" smtClean="0"/>
              <a:t>Professional analysis of the industry</a:t>
            </a:r>
          </a:p>
          <a:p>
            <a:pPr lvl="1" eaLnBrk="1" hangingPunct="1"/>
            <a:r>
              <a:rPr lang="en-US" smtClean="0"/>
              <a:t>Review of the changing role of first responders and how FAMA should be involved</a:t>
            </a:r>
          </a:p>
          <a:p>
            <a:pPr lvl="1" eaLnBrk="1" hangingPunct="1"/>
            <a:r>
              <a:rPr lang="en-US" smtClean="0"/>
              <a:t>Develop a flexible road map that will allow FAMA to adapt and change as our industry evolves</a:t>
            </a:r>
          </a:p>
          <a:p>
            <a:pPr lvl="1" eaLnBrk="1" hangingPunct="1"/>
            <a:r>
              <a:rPr lang="en-US" smtClean="0"/>
              <a:t>Closer alliances with other organizations that have common goals.</a:t>
            </a:r>
          </a:p>
          <a:p>
            <a:pPr lvl="1">
              <a:buFontTx/>
              <a:buNone/>
            </a:pPr>
            <a:endParaRPr lang="en-US" smtClean="0"/>
          </a:p>
          <a:p>
            <a:pPr lvl="1"/>
            <a:endParaRPr lang="en-US" smtClean="0"/>
          </a:p>
        </p:txBody>
      </p:sp>
    </p:spTree>
    <p:extLst>
      <p:ext uri="{BB962C8B-B14F-4D97-AF65-F5344CB8AC3E}">
        <p14:creationId xmlns:p14="http://schemas.microsoft.com/office/powerpoint/2010/main" xmlns="" val="22181219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Unfinished  Business </a:t>
            </a:r>
            <a:r>
              <a:rPr lang="en-US" sz="6000" dirty="0" smtClean="0"/>
              <a:t/>
            </a:r>
            <a:br>
              <a:rPr lang="en-US" sz="6000" dirty="0" smtClean="0"/>
            </a:br>
            <a:r>
              <a:rPr lang="en-US" sz="6000" dirty="0" smtClean="0"/>
              <a:t>Peter Darley    </a:t>
            </a:r>
            <a:endParaRPr lang="en-US" sz="6000" b="0" i="1" dirty="0" smtClean="0">
              <a:latin typeface="Garamond" pitchFamily="18" charset="0"/>
            </a:endParaRPr>
          </a:p>
        </p:txBody>
      </p:sp>
    </p:spTree>
    <p:extLst>
      <p:ext uri="{BB962C8B-B14F-4D97-AF65-F5344CB8AC3E}">
        <p14:creationId xmlns:p14="http://schemas.microsoft.com/office/powerpoint/2010/main" xmlns="" val="245608588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New Business </a:t>
            </a:r>
            <a:r>
              <a:rPr lang="en-US" sz="6000" dirty="0" smtClean="0"/>
              <a:t/>
            </a:r>
            <a:br>
              <a:rPr lang="en-US" sz="6000" dirty="0" smtClean="0"/>
            </a:br>
            <a:r>
              <a:rPr lang="en-US" sz="6000" dirty="0" smtClean="0"/>
              <a:t>Peter Darley    </a:t>
            </a:r>
            <a:endParaRPr lang="en-US" sz="6000" b="0" i="1" dirty="0" smtClean="0">
              <a:latin typeface="Garamond" pitchFamily="18" charset="0"/>
            </a:endParaRPr>
          </a:p>
        </p:txBody>
      </p:sp>
    </p:spTree>
    <p:extLst>
      <p:ext uri="{BB962C8B-B14F-4D97-AF65-F5344CB8AC3E}">
        <p14:creationId xmlns:p14="http://schemas.microsoft.com/office/powerpoint/2010/main" xmlns="" val="24560858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Closing Remarks  </a:t>
            </a:r>
            <a:r>
              <a:rPr lang="en-US" sz="6000" dirty="0" smtClean="0"/>
              <a:t/>
            </a:r>
            <a:br>
              <a:rPr lang="en-US" sz="6000" dirty="0" smtClean="0"/>
            </a:br>
            <a:r>
              <a:rPr lang="en-US" sz="6000" dirty="0" smtClean="0"/>
              <a:t>Peter Darley    </a:t>
            </a:r>
            <a:endParaRPr lang="en-US" sz="6000" b="0" i="1" dirty="0" smtClean="0">
              <a:latin typeface="Garamond" pitchFamily="18" charset="0"/>
            </a:endParaRPr>
          </a:p>
        </p:txBody>
      </p:sp>
    </p:spTree>
    <p:extLst>
      <p:ext uri="{BB962C8B-B14F-4D97-AF65-F5344CB8AC3E}">
        <p14:creationId xmlns:p14="http://schemas.microsoft.com/office/powerpoint/2010/main" xmlns="" val="1527562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u="sng" dirty="0" smtClean="0"/>
              <a:t>Treasurer’s Report</a:t>
            </a:r>
            <a:r>
              <a:rPr lang="en-US" dirty="0" smtClean="0"/>
              <a:t/>
            </a:r>
            <a:br>
              <a:rPr lang="en-US" dirty="0" smtClean="0"/>
            </a:br>
            <a:r>
              <a:rPr lang="en-US" dirty="0" smtClean="0"/>
              <a:t>Gregory Kozey</a:t>
            </a:r>
            <a:endParaRPr lang="en-US" b="0" i="1" dirty="0" smtClean="0">
              <a:latin typeface="Garamond" pitchFamily="18" charset="0"/>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Next Meeting Notice  </a:t>
            </a:r>
            <a:r>
              <a:rPr lang="en-US" sz="6000" dirty="0" smtClean="0"/>
              <a:t/>
            </a:r>
            <a:br>
              <a:rPr lang="en-US" sz="6000" dirty="0" smtClean="0"/>
            </a:br>
            <a:r>
              <a:rPr lang="en-US" sz="6000" dirty="0" smtClean="0"/>
              <a:t>Harold Boer   </a:t>
            </a:r>
            <a:endParaRPr lang="en-US" sz="6000" b="0" i="1" dirty="0" smtClean="0">
              <a:latin typeface="Garamond" pitchFamily="18" charset="0"/>
            </a:endParaRPr>
          </a:p>
        </p:txBody>
      </p:sp>
    </p:spTree>
    <p:extLst>
      <p:ext uri="{BB962C8B-B14F-4D97-AF65-F5344CB8AC3E}">
        <p14:creationId xmlns:p14="http://schemas.microsoft.com/office/powerpoint/2010/main" xmlns="" val="398700705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Adjournment  </a:t>
            </a:r>
            <a:r>
              <a:rPr lang="en-US" sz="6000" dirty="0" smtClean="0"/>
              <a:t/>
            </a:r>
            <a:br>
              <a:rPr lang="en-US" sz="6000" dirty="0" smtClean="0"/>
            </a:br>
            <a:r>
              <a:rPr lang="en-US" sz="6000" dirty="0" smtClean="0"/>
              <a:t>Peter Darley    </a:t>
            </a:r>
            <a:endParaRPr lang="en-US" sz="6000" b="0" i="1" dirty="0" smtClean="0">
              <a:latin typeface="Garamond" pitchFamily="18" charset="0"/>
            </a:endParaRPr>
          </a:p>
        </p:txBody>
      </p:sp>
    </p:spTree>
    <p:extLst>
      <p:ext uri="{BB962C8B-B14F-4D97-AF65-F5344CB8AC3E}">
        <p14:creationId xmlns:p14="http://schemas.microsoft.com/office/powerpoint/2010/main" xmlns="" val="285938495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p:spPr>
        <p:txBody>
          <a:bodyPr/>
          <a:lstStyle/>
          <a:p>
            <a:r>
              <a:rPr lang="en-US" dirty="0" smtClean="0"/>
              <a:t>Question 1 </a:t>
            </a:r>
          </a:p>
        </p:txBody>
      </p:sp>
      <p:sp>
        <p:nvSpPr>
          <p:cNvPr id="137219" name="Rectangle 3"/>
          <p:cNvSpPr>
            <a:spLocks noGrp="1" noChangeArrowheads="1"/>
          </p:cNvSpPr>
          <p:nvPr>
            <p:ph type="body" idx="1"/>
          </p:nvPr>
        </p:nvSpPr>
        <p:spPr/>
        <p:txBody>
          <a:bodyPr/>
          <a:lstStyle/>
          <a:p>
            <a:pPr marL="0" indent="0">
              <a:buNone/>
            </a:pPr>
            <a:r>
              <a:rPr lang="en-US" dirty="0" smtClean="0"/>
              <a:t>Based </a:t>
            </a:r>
            <a:r>
              <a:rPr lang="en-US" dirty="0"/>
              <a:t>on the vulnerability assessment project </a:t>
            </a:r>
            <a:r>
              <a:rPr lang="en-US" dirty="0" smtClean="0"/>
              <a:t>report as </a:t>
            </a:r>
            <a:r>
              <a:rPr lang="en-US" dirty="0"/>
              <a:t>presented by Ron Siarnicki, how do you feel that FAMA and/or FEMSA should support this project (for example, special financial contributions / allocate funds to outsource research for this project / new committees, etc.)? </a:t>
            </a:r>
            <a:endParaRPr lang="en-US" dirty="0" smtClean="0"/>
          </a:p>
        </p:txBody>
      </p:sp>
    </p:spTree>
    <p:extLst>
      <p:ext uri="{BB962C8B-B14F-4D97-AF65-F5344CB8AC3E}">
        <p14:creationId xmlns:p14="http://schemas.microsoft.com/office/powerpoint/2010/main" xmlns="" val="35674871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p:spPr>
        <p:txBody>
          <a:bodyPr/>
          <a:lstStyle/>
          <a:p>
            <a:r>
              <a:rPr lang="en-US" dirty="0" smtClean="0"/>
              <a:t>Question 2 </a:t>
            </a:r>
          </a:p>
        </p:txBody>
      </p:sp>
      <p:sp>
        <p:nvSpPr>
          <p:cNvPr id="137219" name="Rectangle 3"/>
          <p:cNvSpPr>
            <a:spLocks noGrp="1" noChangeArrowheads="1"/>
          </p:cNvSpPr>
          <p:nvPr>
            <p:ph type="body" idx="1"/>
          </p:nvPr>
        </p:nvSpPr>
        <p:spPr/>
        <p:txBody>
          <a:bodyPr/>
          <a:lstStyle/>
          <a:p>
            <a:pPr marL="0" indent="0">
              <a:buNone/>
            </a:pPr>
            <a:r>
              <a:rPr lang="en-US" dirty="0" smtClean="0"/>
              <a:t>The </a:t>
            </a:r>
            <a:r>
              <a:rPr lang="en-US" dirty="0"/>
              <a:t>US Fire Administration is considering preparing a report on the overall</a:t>
            </a:r>
          </a:p>
          <a:p>
            <a:pPr marL="0" indent="0">
              <a:buNone/>
            </a:pPr>
            <a:r>
              <a:rPr lang="en-US" dirty="0"/>
              <a:t>effectiveness of the AFG Program. Do you feel FAMA and FEMSA should</a:t>
            </a:r>
          </a:p>
          <a:p>
            <a:pPr marL="0" indent="0">
              <a:buNone/>
            </a:pPr>
            <a:r>
              <a:rPr lang="en-US" dirty="0"/>
              <a:t>try to support and provide input for this effort and if so, how? </a:t>
            </a:r>
          </a:p>
          <a:p>
            <a:pPr marL="0" indent="0">
              <a:buNone/>
            </a:pPr>
            <a:endParaRPr lang="en-US" dirty="0" smtClean="0"/>
          </a:p>
        </p:txBody>
      </p:sp>
    </p:spTree>
    <p:extLst>
      <p:ext uri="{BB962C8B-B14F-4D97-AF65-F5344CB8AC3E}">
        <p14:creationId xmlns:p14="http://schemas.microsoft.com/office/powerpoint/2010/main" xmlns="" val="47003951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p:spPr>
        <p:txBody>
          <a:bodyPr/>
          <a:lstStyle/>
          <a:p>
            <a:r>
              <a:rPr lang="en-US" dirty="0" smtClean="0"/>
              <a:t>Question 3 </a:t>
            </a:r>
          </a:p>
        </p:txBody>
      </p:sp>
      <p:sp>
        <p:nvSpPr>
          <p:cNvPr id="137219" name="Rectangle 3"/>
          <p:cNvSpPr>
            <a:spLocks noGrp="1" noChangeArrowheads="1"/>
          </p:cNvSpPr>
          <p:nvPr>
            <p:ph type="body" idx="1"/>
          </p:nvPr>
        </p:nvSpPr>
        <p:spPr/>
        <p:txBody>
          <a:bodyPr/>
          <a:lstStyle/>
          <a:p>
            <a:pPr marL="0" indent="0">
              <a:buNone/>
            </a:pPr>
            <a:r>
              <a:rPr lang="en-US" dirty="0" smtClean="0"/>
              <a:t>Are </a:t>
            </a:r>
            <a:r>
              <a:rPr lang="en-US" dirty="0"/>
              <a:t>you happy with the current joint efforts, structure and overall relationship between the FAMA and FEMSA organizations? </a:t>
            </a:r>
            <a:endParaRPr lang="en-US" dirty="0" smtClean="0"/>
          </a:p>
        </p:txBody>
      </p:sp>
    </p:spTree>
    <p:extLst>
      <p:ext uri="{BB962C8B-B14F-4D97-AF65-F5344CB8AC3E}">
        <p14:creationId xmlns:p14="http://schemas.microsoft.com/office/powerpoint/2010/main" xmlns="" val="2503380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p:spPr>
        <p:txBody>
          <a:bodyPr/>
          <a:lstStyle/>
          <a:p>
            <a:r>
              <a:rPr lang="en-US" dirty="0" smtClean="0"/>
              <a:t>Question 4 </a:t>
            </a:r>
          </a:p>
        </p:txBody>
      </p:sp>
      <p:sp>
        <p:nvSpPr>
          <p:cNvPr id="137219" name="Rectangle 3"/>
          <p:cNvSpPr>
            <a:spLocks noGrp="1" noChangeArrowheads="1"/>
          </p:cNvSpPr>
          <p:nvPr>
            <p:ph type="body" idx="1"/>
          </p:nvPr>
        </p:nvSpPr>
        <p:spPr/>
        <p:txBody>
          <a:bodyPr/>
          <a:lstStyle/>
          <a:p>
            <a:pPr marL="0" indent="0">
              <a:buNone/>
            </a:pPr>
            <a:r>
              <a:rPr lang="en-US" dirty="0" smtClean="0"/>
              <a:t>Are </a:t>
            </a:r>
            <a:r>
              <a:rPr lang="en-US" dirty="0"/>
              <a:t>you satisfied with the size and overall structure of the FAMA and/or FEMSA</a:t>
            </a:r>
          </a:p>
          <a:p>
            <a:pPr marL="0" indent="0">
              <a:buNone/>
            </a:pPr>
            <a:r>
              <a:rPr lang="en-US" dirty="0"/>
              <a:t>organization?  Are you satisfied with the organizations’ involvement in the standards making process?  Would you like to see more technical support for our members and/or member customers? </a:t>
            </a:r>
          </a:p>
          <a:p>
            <a:pPr marL="0" indent="0">
              <a:buNone/>
            </a:pPr>
            <a:endParaRPr lang="en-US" dirty="0" smtClean="0"/>
          </a:p>
        </p:txBody>
      </p:sp>
    </p:spTree>
    <p:extLst>
      <p:ext uri="{BB962C8B-B14F-4D97-AF65-F5344CB8AC3E}">
        <p14:creationId xmlns:p14="http://schemas.microsoft.com/office/powerpoint/2010/main" xmlns="" val="156669272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p:spPr>
        <p:txBody>
          <a:bodyPr/>
          <a:lstStyle/>
          <a:p>
            <a:r>
              <a:rPr lang="en-US" dirty="0" smtClean="0"/>
              <a:t>Question 5 </a:t>
            </a:r>
          </a:p>
        </p:txBody>
      </p:sp>
      <p:sp>
        <p:nvSpPr>
          <p:cNvPr id="137219" name="Rectangle 3"/>
          <p:cNvSpPr>
            <a:spLocks noGrp="1" noChangeArrowheads="1"/>
          </p:cNvSpPr>
          <p:nvPr>
            <p:ph type="body" idx="1"/>
          </p:nvPr>
        </p:nvSpPr>
        <p:spPr/>
        <p:txBody>
          <a:bodyPr/>
          <a:lstStyle/>
          <a:p>
            <a:pPr marL="0" indent="0">
              <a:buNone/>
            </a:pPr>
            <a:r>
              <a:rPr lang="en-US" sz="2400" dirty="0" smtClean="0"/>
              <a:t>Should </a:t>
            </a:r>
            <a:r>
              <a:rPr lang="en-US" sz="2400" dirty="0"/>
              <a:t>FAMA and FEMSA try to provide more value to member companies? Should our organizations look to grow revenue to provide:</a:t>
            </a:r>
          </a:p>
          <a:p>
            <a:pPr marL="0" indent="0">
              <a:buNone/>
            </a:pPr>
            <a:r>
              <a:rPr lang="en-US" sz="2400" dirty="0"/>
              <a:t>a.	More joint and professional surveys or research projects to better understand our markets, and to better serve our customers (for example, the vulnerability assessment project).</a:t>
            </a:r>
          </a:p>
          <a:p>
            <a:pPr marL="0" indent="0">
              <a:buNone/>
            </a:pPr>
            <a:r>
              <a:rPr lang="en-US" sz="2400" dirty="0"/>
              <a:t>b.	More or different GAC support effort and involvement – the next level of lobbying support could add $150,000-$200,000 in additional annual costs. </a:t>
            </a:r>
            <a:endParaRPr lang="en-US" sz="2400" dirty="0" smtClean="0"/>
          </a:p>
        </p:txBody>
      </p:sp>
    </p:spTree>
    <p:extLst>
      <p:ext uri="{BB962C8B-B14F-4D97-AF65-F5344CB8AC3E}">
        <p14:creationId xmlns:p14="http://schemas.microsoft.com/office/powerpoint/2010/main" xmlns="" val="22075601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ln/>
        </p:spPr>
        <p:txBody>
          <a:bodyPr/>
          <a:lstStyle/>
          <a:p>
            <a:r>
              <a:rPr lang="en-US" dirty="0" smtClean="0"/>
              <a:t>Question 6 </a:t>
            </a:r>
          </a:p>
        </p:txBody>
      </p:sp>
      <p:sp>
        <p:nvSpPr>
          <p:cNvPr id="137219" name="Rectangle 3"/>
          <p:cNvSpPr>
            <a:spLocks noGrp="1" noChangeArrowheads="1"/>
          </p:cNvSpPr>
          <p:nvPr>
            <p:ph type="body" idx="1"/>
          </p:nvPr>
        </p:nvSpPr>
        <p:spPr>
          <a:xfrm>
            <a:off x="1828800" y="1600200"/>
            <a:ext cx="7086600" cy="4800600"/>
          </a:xfrm>
        </p:spPr>
        <p:txBody>
          <a:bodyPr/>
          <a:lstStyle/>
          <a:p>
            <a:pPr marL="0" indent="0">
              <a:buNone/>
            </a:pPr>
            <a:r>
              <a:rPr lang="en-US" dirty="0" smtClean="0"/>
              <a:t>Does </a:t>
            </a:r>
            <a:r>
              <a:rPr lang="en-US" dirty="0"/>
              <a:t>anyone have another topic to address for the good of both organizations at this time? </a:t>
            </a:r>
            <a:endParaRPr lang="en-US" dirty="0" smtClean="0"/>
          </a:p>
        </p:txBody>
      </p:sp>
    </p:spTree>
    <p:extLst>
      <p:ext uri="{BB962C8B-B14F-4D97-AF65-F5344CB8AC3E}">
        <p14:creationId xmlns:p14="http://schemas.microsoft.com/office/powerpoint/2010/main" xmlns="" val="353193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2010 year to Date</a:t>
            </a:r>
          </a:p>
        </p:txBody>
      </p:sp>
      <p:sp>
        <p:nvSpPr>
          <p:cNvPr id="16387" name="Rectangle 3"/>
          <p:cNvSpPr>
            <a:spLocks noGrp="1" noChangeArrowheads="1"/>
          </p:cNvSpPr>
          <p:nvPr>
            <p:ph type="body" idx="4294967295"/>
          </p:nvPr>
        </p:nvSpPr>
        <p:spPr>
          <a:xfrm>
            <a:off x="1828800" y="1600200"/>
            <a:ext cx="7086600" cy="4800600"/>
          </a:xfrm>
        </p:spPr>
        <p:txBody>
          <a:bodyPr/>
          <a:lstStyle/>
          <a:p>
            <a:pPr eaLnBrk="1" hangingPunct="1"/>
            <a:r>
              <a:rPr lang="en-US" smtClean="0"/>
              <a:t>                        Budget  	        YTD Actual</a:t>
            </a:r>
          </a:p>
          <a:p>
            <a:pPr eaLnBrk="1" hangingPunct="1">
              <a:buFontTx/>
              <a:buNone/>
            </a:pPr>
            <a:r>
              <a:rPr lang="en-US" smtClean="0"/>
              <a:t>	Revenues     $ 328,425	         $ 302,121</a:t>
            </a:r>
          </a:p>
          <a:p>
            <a:pPr eaLnBrk="1" hangingPunct="1">
              <a:buFontTx/>
              <a:buNone/>
            </a:pPr>
            <a:r>
              <a:rPr lang="en-US" smtClean="0"/>
              <a:t>	Expenses	    $ 328,425	         $ 198,939</a:t>
            </a:r>
          </a:p>
          <a:p>
            <a:pPr eaLnBrk="1" hangingPunct="1">
              <a:buFontTx/>
              <a:buNone/>
            </a:pPr>
            <a:r>
              <a:rPr lang="en-US" smtClean="0"/>
              <a:t>	</a:t>
            </a:r>
            <a:r>
              <a:rPr lang="en-US" sz="2000" smtClean="0"/>
              <a:t>Year to Date Change in Net Worth        $   103,182</a:t>
            </a:r>
          </a:p>
          <a:p>
            <a:pPr eaLnBrk="1" hangingPunct="1">
              <a:buFontTx/>
              <a:buNone/>
            </a:pPr>
            <a:endParaRPr lang="en-US" smtClean="0"/>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Revenue and Expense Notes</a:t>
            </a:r>
          </a:p>
        </p:txBody>
      </p:sp>
      <p:sp>
        <p:nvSpPr>
          <p:cNvPr id="17411" name="Rectangle 3"/>
          <p:cNvSpPr>
            <a:spLocks noGrp="1" noChangeArrowheads="1"/>
          </p:cNvSpPr>
          <p:nvPr>
            <p:ph type="body" idx="4294967295"/>
          </p:nvPr>
        </p:nvSpPr>
        <p:spPr>
          <a:xfrm>
            <a:off x="1828800" y="1600200"/>
            <a:ext cx="7086600" cy="4800600"/>
          </a:xfrm>
        </p:spPr>
        <p:txBody>
          <a:bodyPr/>
          <a:lstStyle/>
          <a:p>
            <a:pPr eaLnBrk="1" hangingPunct="1"/>
            <a:r>
              <a:rPr lang="en-US" smtClean="0"/>
              <a:t>Revenue:</a:t>
            </a:r>
          </a:p>
          <a:p>
            <a:pPr eaLnBrk="1" hangingPunct="1">
              <a:buFontTx/>
              <a:buNone/>
            </a:pPr>
            <a:r>
              <a:rPr lang="en-US" smtClean="0"/>
              <a:t>	We are currently $26,714 under budgeted revenues. However, $15,425 of this amount was slated to come from a “Contingency Fund” IE: Our Net Worth Fund Balance. We are currently $11,289 under budget in other </a:t>
            </a:r>
          </a:p>
          <a:p>
            <a:pPr eaLnBrk="1" hangingPunct="1">
              <a:buFontTx/>
              <a:buNone/>
            </a:pPr>
            <a:r>
              <a:rPr lang="en-US" smtClean="0"/>
              <a:t>	areas.                          </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Revenue and Expense Notes</a:t>
            </a:r>
          </a:p>
        </p:txBody>
      </p:sp>
      <p:sp>
        <p:nvSpPr>
          <p:cNvPr id="18435" name="Rectangle 3"/>
          <p:cNvSpPr>
            <a:spLocks noGrp="1" noChangeArrowheads="1"/>
          </p:cNvSpPr>
          <p:nvPr>
            <p:ph type="body" idx="4294967295"/>
          </p:nvPr>
        </p:nvSpPr>
        <p:spPr>
          <a:xfrm>
            <a:off x="1828800" y="1600200"/>
            <a:ext cx="7086600" cy="4800600"/>
          </a:xfrm>
        </p:spPr>
        <p:txBody>
          <a:bodyPr/>
          <a:lstStyle/>
          <a:p>
            <a:pPr eaLnBrk="1" hangingPunct="1"/>
            <a:r>
              <a:rPr lang="en-US" smtClean="0"/>
              <a:t>Revenue:</a:t>
            </a:r>
          </a:p>
          <a:p>
            <a:pPr eaLnBrk="1" hangingPunct="1">
              <a:buFontTx/>
              <a:buNone/>
            </a:pPr>
            <a:r>
              <a:rPr lang="en-US" smtClean="0"/>
              <a:t>	We expect to collect $5,000 of the expected revenue shortfall, leaving us with a net expected shortfall of approximately $  6,200 at year end.                         </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t>Revenue and Expense Notes</a:t>
            </a:r>
          </a:p>
        </p:txBody>
      </p:sp>
      <p:sp>
        <p:nvSpPr>
          <p:cNvPr id="19459" name="Rectangle 3"/>
          <p:cNvSpPr>
            <a:spLocks noGrp="1" noChangeArrowheads="1"/>
          </p:cNvSpPr>
          <p:nvPr>
            <p:ph type="body" idx="4294967295"/>
          </p:nvPr>
        </p:nvSpPr>
        <p:spPr>
          <a:xfrm>
            <a:off x="1828800" y="1600200"/>
            <a:ext cx="7086600" cy="4800600"/>
          </a:xfrm>
        </p:spPr>
        <p:txBody>
          <a:bodyPr/>
          <a:lstStyle/>
          <a:p>
            <a:pPr eaLnBrk="1" hangingPunct="1"/>
            <a:r>
              <a:rPr lang="en-US" smtClean="0"/>
              <a:t>Expenses:</a:t>
            </a:r>
          </a:p>
          <a:p>
            <a:pPr eaLnBrk="1" hangingPunct="1">
              <a:buFontTx/>
              <a:buNone/>
            </a:pPr>
            <a:r>
              <a:rPr lang="en-US" smtClean="0"/>
              <a:t>	We are currently $135,603 under budgeted expenses.</a:t>
            </a:r>
          </a:p>
          <a:p>
            <a:pPr eaLnBrk="1" hangingPunct="1">
              <a:buFontTx/>
              <a:buNone/>
            </a:pPr>
            <a:r>
              <a:rPr lang="en-US" smtClean="0"/>
              <a:t>	$42,375 of fall membership meeting expenses still to be incurred along with normal monthly expenditures.                           </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1447799" y="2667000"/>
            <a:ext cx="7172325" cy="2057400"/>
          </a:xfrm>
        </p:spPr>
        <p:txBody>
          <a:bodyPr/>
          <a:lstStyle/>
          <a:p>
            <a:pPr eaLnBrk="1" hangingPunct="1">
              <a:spcBef>
                <a:spcPct val="50000"/>
              </a:spcBef>
            </a:pPr>
            <a:r>
              <a:rPr lang="en-US" sz="6000" u="sng" dirty="0" smtClean="0"/>
              <a:t>Call to Order</a:t>
            </a:r>
            <a:r>
              <a:rPr lang="en-US" sz="6000" dirty="0" smtClean="0"/>
              <a:t/>
            </a:r>
            <a:br>
              <a:rPr lang="en-US" sz="6000" dirty="0" smtClean="0"/>
            </a:br>
            <a:r>
              <a:rPr lang="en-US" sz="6000" dirty="0" smtClean="0"/>
              <a:t>Peter Darley  </a:t>
            </a:r>
            <a:endParaRPr lang="en-US" sz="6000" b="0" i="1" dirty="0" smtClean="0">
              <a:latin typeface="Garamond" pitchFamily="18" charset="0"/>
            </a:endParaRPr>
          </a:p>
        </p:txBody>
      </p:sp>
    </p:spTree>
    <p:extLst>
      <p:ext uri="{BB962C8B-B14F-4D97-AF65-F5344CB8AC3E}">
        <p14:creationId xmlns:p14="http://schemas.microsoft.com/office/powerpoint/2010/main" xmlns="" val="1251434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Revenue and Expense Notes</a:t>
            </a:r>
          </a:p>
        </p:txBody>
      </p:sp>
      <p:sp>
        <p:nvSpPr>
          <p:cNvPr id="20483" name="Rectangle 3"/>
          <p:cNvSpPr>
            <a:spLocks noGrp="1" noChangeArrowheads="1"/>
          </p:cNvSpPr>
          <p:nvPr>
            <p:ph type="body" idx="4294967295"/>
          </p:nvPr>
        </p:nvSpPr>
        <p:spPr>
          <a:xfrm>
            <a:off x="1828800" y="1600200"/>
            <a:ext cx="7086600" cy="4800600"/>
          </a:xfrm>
        </p:spPr>
        <p:txBody>
          <a:bodyPr/>
          <a:lstStyle/>
          <a:p>
            <a:pPr eaLnBrk="1" hangingPunct="1">
              <a:lnSpc>
                <a:spcPct val="80000"/>
              </a:lnSpc>
            </a:pPr>
            <a:r>
              <a:rPr lang="en-US" sz="1800" smtClean="0"/>
              <a:t>Conclusion:</a:t>
            </a:r>
          </a:p>
          <a:p>
            <a:pPr eaLnBrk="1" hangingPunct="1">
              <a:lnSpc>
                <a:spcPct val="80000"/>
              </a:lnSpc>
              <a:buFontTx/>
              <a:buNone/>
            </a:pPr>
            <a:r>
              <a:rPr lang="en-US" sz="1800" smtClean="0"/>
              <a:t>	In order to “ZERO BUDGET” we need to plan on the following for year end:</a:t>
            </a:r>
          </a:p>
          <a:p>
            <a:pPr eaLnBrk="1" hangingPunct="1">
              <a:lnSpc>
                <a:spcPct val="80000"/>
              </a:lnSpc>
              <a:buFontTx/>
              <a:buNone/>
            </a:pPr>
            <a:endParaRPr lang="en-US" sz="1800" smtClean="0"/>
          </a:p>
          <a:p>
            <a:pPr eaLnBrk="1" hangingPunct="1">
              <a:lnSpc>
                <a:spcPct val="80000"/>
              </a:lnSpc>
              <a:buFontTx/>
              <a:buNone/>
            </a:pPr>
            <a:r>
              <a:rPr lang="en-US" sz="1800" smtClean="0"/>
              <a:t>	Remaining Budgeted Expenses  	     	    $ 135,603</a:t>
            </a:r>
          </a:p>
          <a:p>
            <a:pPr eaLnBrk="1" hangingPunct="1">
              <a:lnSpc>
                <a:spcPct val="80000"/>
              </a:lnSpc>
              <a:buFontTx/>
              <a:buNone/>
            </a:pPr>
            <a:r>
              <a:rPr lang="en-US" sz="1800" smtClean="0"/>
              <a:t>	Est. Fall Meeting Expenses 	                         (42,375)</a:t>
            </a:r>
          </a:p>
          <a:p>
            <a:pPr eaLnBrk="1" hangingPunct="1">
              <a:lnSpc>
                <a:spcPct val="80000"/>
              </a:lnSpc>
              <a:buFontTx/>
              <a:buNone/>
            </a:pPr>
            <a:r>
              <a:rPr lang="en-US" sz="1800" smtClean="0"/>
              <a:t>	Est. Revenue Shortfall		         	         ( 6,200)</a:t>
            </a:r>
          </a:p>
          <a:p>
            <a:pPr eaLnBrk="1" hangingPunct="1">
              <a:lnSpc>
                <a:spcPct val="80000"/>
              </a:lnSpc>
              <a:buFontTx/>
              <a:buNone/>
            </a:pPr>
            <a:r>
              <a:rPr lang="en-US" sz="1800" smtClean="0"/>
              <a:t>	Contingency Fund (Not Yet Funded)	        (15,425)</a:t>
            </a:r>
          </a:p>
          <a:p>
            <a:pPr eaLnBrk="1" hangingPunct="1">
              <a:lnSpc>
                <a:spcPct val="80000"/>
              </a:lnSpc>
              <a:buFontTx/>
              <a:buNone/>
            </a:pPr>
            <a:endParaRPr lang="en-US" sz="1800" smtClean="0"/>
          </a:p>
          <a:p>
            <a:pPr eaLnBrk="1" hangingPunct="1">
              <a:lnSpc>
                <a:spcPct val="80000"/>
              </a:lnSpc>
              <a:buFontTx/>
              <a:buNone/>
            </a:pPr>
            <a:r>
              <a:rPr lang="en-US" sz="1800" smtClean="0"/>
              <a:t>	Final 3 month Budgeted Expenses                        $   71,603</a:t>
            </a:r>
          </a:p>
          <a:p>
            <a:pPr eaLnBrk="1" hangingPunct="1">
              <a:lnSpc>
                <a:spcPct val="80000"/>
              </a:lnSpc>
              <a:buFontTx/>
              <a:buNone/>
            </a:pPr>
            <a:endParaRPr lang="en-US" sz="1800" smtClean="0"/>
          </a:p>
          <a:p>
            <a:pPr eaLnBrk="1" hangingPunct="1">
              <a:lnSpc>
                <a:spcPct val="80000"/>
              </a:lnSpc>
              <a:buFontTx/>
              <a:buNone/>
            </a:pPr>
            <a:r>
              <a:rPr lang="en-US" sz="1800" smtClean="0"/>
              <a:t>      If we limit expenses to this amount, we will avoid having to deplete our net worth. Amounts in excess of this number will have to be funded from our net worth.</a:t>
            </a:r>
          </a:p>
          <a:p>
            <a:pPr eaLnBrk="1" hangingPunct="1">
              <a:lnSpc>
                <a:spcPct val="80000"/>
              </a:lnSpc>
              <a:buFontTx/>
              <a:buNone/>
            </a:pPr>
            <a:endParaRPr lang="en-US" sz="1800" smtClean="0"/>
          </a:p>
          <a:p>
            <a:pPr eaLnBrk="1" hangingPunct="1">
              <a:lnSpc>
                <a:spcPct val="80000"/>
              </a:lnSpc>
              <a:buFontTx/>
              <a:buNone/>
            </a:pPr>
            <a:r>
              <a:rPr lang="en-US" sz="1800" smtClean="0"/>
              <a:t>                         </a:t>
            </a:r>
          </a:p>
          <a:p>
            <a:pPr marL="914400" lvl="2" indent="0" eaLnBrk="1" hangingPunct="1">
              <a:lnSpc>
                <a:spcPct val="80000"/>
              </a:lnSpc>
              <a:buFontTx/>
              <a:buNone/>
            </a:pPr>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u="sng" dirty="0" smtClean="0"/>
              <a:t>President’s Report</a:t>
            </a:r>
            <a:r>
              <a:rPr lang="en-US" dirty="0" smtClean="0"/>
              <a:t/>
            </a:r>
            <a:br>
              <a:rPr lang="en-US" dirty="0" smtClean="0"/>
            </a:br>
            <a:r>
              <a:rPr lang="en-US" dirty="0" smtClean="0"/>
              <a:t>Peter Darley</a:t>
            </a:r>
            <a:endParaRPr lang="en-US" b="0" i="1" dirty="0" smtClean="0">
              <a:latin typeface="Garamond" pitchFamily="18" charset="0"/>
            </a:endParaRPr>
          </a:p>
        </p:txBody>
      </p:sp>
    </p:spTree>
    <p:extLst>
      <p:ext uri="{BB962C8B-B14F-4D97-AF65-F5344CB8AC3E}">
        <p14:creationId xmlns:p14="http://schemas.microsoft.com/office/powerpoint/2010/main" xmlns="" val="3427081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Board Report  </a:t>
            </a:r>
          </a:p>
        </p:txBody>
      </p:sp>
      <p:sp>
        <p:nvSpPr>
          <p:cNvPr id="23555" name="Rectangle 3"/>
          <p:cNvSpPr>
            <a:spLocks noGrp="1" noChangeArrowheads="1"/>
          </p:cNvSpPr>
          <p:nvPr>
            <p:ph type="body" idx="1"/>
          </p:nvPr>
        </p:nvSpPr>
        <p:spPr/>
        <p:txBody>
          <a:bodyPr/>
          <a:lstStyle/>
          <a:p>
            <a:r>
              <a:rPr lang="en-US" dirty="0"/>
              <a:t>Tough year but FAMA is healthy </a:t>
            </a:r>
          </a:p>
          <a:p>
            <a:r>
              <a:rPr lang="en-US" dirty="0" smtClean="0"/>
              <a:t>Good board that works hard </a:t>
            </a:r>
          </a:p>
          <a:p>
            <a:r>
              <a:rPr lang="en-US" dirty="0" smtClean="0"/>
              <a:t>Meeting goals and initiatives – on target</a:t>
            </a:r>
          </a:p>
          <a:p>
            <a:r>
              <a:rPr lang="en-US" dirty="0" smtClean="0"/>
              <a:t>Scorecards, policy, bylaws, budgets, priorities </a:t>
            </a:r>
          </a:p>
          <a:p>
            <a:r>
              <a:rPr lang="en-US" dirty="0" smtClean="0"/>
              <a:t>Also attention to big </a:t>
            </a:r>
            <a:r>
              <a:rPr lang="en-US" dirty="0"/>
              <a:t>i</a:t>
            </a:r>
            <a:r>
              <a:rPr lang="en-US" dirty="0" smtClean="0"/>
              <a:t>ssues – strategic</a:t>
            </a:r>
          </a:p>
          <a:p>
            <a:r>
              <a:rPr lang="en-US" dirty="0" smtClean="0"/>
              <a:t>Communication is key  </a:t>
            </a:r>
          </a:p>
          <a:p>
            <a:pPr marL="0" indent="0">
              <a:buNone/>
            </a:pPr>
            <a:endParaRPr lang="en-US" dirty="0" smtClean="0"/>
          </a:p>
        </p:txBody>
      </p:sp>
    </p:spTree>
    <p:extLst>
      <p:ext uri="{BB962C8B-B14F-4D97-AF65-F5344CB8AC3E}">
        <p14:creationId xmlns:p14="http://schemas.microsoft.com/office/powerpoint/2010/main" xmlns="" val="2563585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304800"/>
            <a:ext cx="8343900" cy="1143000"/>
          </a:xfrm>
        </p:spPr>
        <p:txBody>
          <a:bodyPr/>
          <a:lstStyle/>
          <a:p>
            <a:r>
              <a:rPr lang="en-US" dirty="0" smtClean="0"/>
              <a:t>2010 Key Initiatives </a:t>
            </a:r>
          </a:p>
        </p:txBody>
      </p:sp>
      <p:sp>
        <p:nvSpPr>
          <p:cNvPr id="23555" name="Rectangle 3"/>
          <p:cNvSpPr>
            <a:spLocks noGrp="1" noChangeArrowheads="1"/>
          </p:cNvSpPr>
          <p:nvPr>
            <p:ph type="body" idx="1"/>
          </p:nvPr>
        </p:nvSpPr>
        <p:spPr/>
        <p:txBody>
          <a:bodyPr/>
          <a:lstStyle/>
          <a:p>
            <a:r>
              <a:rPr lang="en-US" sz="2400" dirty="0"/>
              <a:t>Improve value to member companies: Attention to breakout notes, improved meetings, technical support, timely statistics, education, trade show benefit</a:t>
            </a:r>
          </a:p>
          <a:p>
            <a:r>
              <a:rPr lang="en-US" sz="2400" dirty="0"/>
              <a:t>Increase FAMA visibility: Provide more value to end-users (website information, magazine / tradeshow support, marketing initiatives)</a:t>
            </a:r>
          </a:p>
          <a:p>
            <a:r>
              <a:rPr lang="en-US" sz="2400" dirty="0"/>
              <a:t>Increase research and education to support need for increased funding for apparatus: Development of FAMA specific message for fire act grants. Improve knowledge of customers and marketplace.  </a:t>
            </a:r>
          </a:p>
          <a:p>
            <a:r>
              <a:rPr lang="en-US" sz="2400" dirty="0"/>
              <a:t>Alignment of initiatives with other committees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xmlns="" val="256358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Board Big Issues  </a:t>
            </a:r>
          </a:p>
        </p:txBody>
      </p:sp>
      <p:sp>
        <p:nvSpPr>
          <p:cNvPr id="23555" name="Rectangle 3"/>
          <p:cNvSpPr>
            <a:spLocks noGrp="1" noChangeArrowheads="1"/>
          </p:cNvSpPr>
          <p:nvPr>
            <p:ph type="body" idx="1"/>
          </p:nvPr>
        </p:nvSpPr>
        <p:spPr/>
        <p:txBody>
          <a:bodyPr/>
          <a:lstStyle/>
          <a:p>
            <a:r>
              <a:rPr lang="en-US" dirty="0" smtClean="0"/>
              <a:t>Knowing and meeting member expectations – now and future  </a:t>
            </a:r>
          </a:p>
          <a:p>
            <a:r>
              <a:rPr lang="en-US" dirty="0" smtClean="0"/>
              <a:t>Meet our key initiatives - Answering the call</a:t>
            </a:r>
          </a:p>
          <a:p>
            <a:r>
              <a:rPr lang="en-US" dirty="0" smtClean="0"/>
              <a:t>Right People in Right Places </a:t>
            </a:r>
          </a:p>
          <a:p>
            <a:r>
              <a:rPr lang="en-US" dirty="0" smtClean="0"/>
              <a:t>Operate Effective and Efficient as possible </a:t>
            </a:r>
          </a:p>
          <a:p>
            <a:r>
              <a:rPr lang="en-US" dirty="0" smtClean="0"/>
              <a:t>Are we who we want to be? Size, Scope, qualifications, etc. For now leaving qualifications as currently written. </a:t>
            </a:r>
          </a:p>
          <a:p>
            <a:r>
              <a:rPr lang="en-US" dirty="0" smtClean="0"/>
              <a:t>Open Mike Topics  </a:t>
            </a:r>
          </a:p>
          <a:p>
            <a:endParaRPr lang="en-US" dirty="0" smtClean="0"/>
          </a:p>
        </p:txBody>
      </p:sp>
    </p:spTree>
    <p:extLst>
      <p:ext uri="{BB962C8B-B14F-4D97-AF65-F5344CB8AC3E}">
        <p14:creationId xmlns:p14="http://schemas.microsoft.com/office/powerpoint/2010/main" xmlns="" val="669882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343900" cy="1143000"/>
          </a:xfrm>
        </p:spPr>
        <p:txBody>
          <a:bodyPr/>
          <a:lstStyle/>
          <a:p>
            <a:r>
              <a:rPr lang="en-US" dirty="0" smtClean="0"/>
              <a:t>GAC Alliance Luncheon </a:t>
            </a:r>
          </a:p>
        </p:txBody>
      </p:sp>
      <p:sp>
        <p:nvSpPr>
          <p:cNvPr id="23555" name="Rectangle 3"/>
          <p:cNvSpPr>
            <a:spLocks noGrp="1" noChangeArrowheads="1"/>
          </p:cNvSpPr>
          <p:nvPr>
            <p:ph type="body" idx="1"/>
          </p:nvPr>
        </p:nvSpPr>
        <p:spPr/>
        <p:txBody>
          <a:bodyPr/>
          <a:lstStyle/>
          <a:p>
            <a:r>
              <a:rPr lang="en-US" dirty="0" smtClean="0"/>
              <a:t>FAMA / FEMSA / GAC </a:t>
            </a:r>
          </a:p>
          <a:p>
            <a:r>
              <a:rPr lang="en-US" dirty="0" smtClean="0"/>
              <a:t>IAFC</a:t>
            </a:r>
          </a:p>
          <a:p>
            <a:r>
              <a:rPr lang="en-US" dirty="0" smtClean="0"/>
              <a:t>CFSI</a:t>
            </a:r>
          </a:p>
          <a:p>
            <a:r>
              <a:rPr lang="en-US" dirty="0" smtClean="0"/>
              <a:t>IAFF</a:t>
            </a:r>
          </a:p>
          <a:p>
            <a:r>
              <a:rPr lang="en-US" dirty="0" smtClean="0"/>
              <a:t>IAAI</a:t>
            </a:r>
          </a:p>
          <a:p>
            <a:r>
              <a:rPr lang="en-US" dirty="0" smtClean="0"/>
              <a:t>NFVC </a:t>
            </a:r>
          </a:p>
        </p:txBody>
      </p:sp>
    </p:spTree>
    <p:extLst>
      <p:ext uri="{BB962C8B-B14F-4D97-AF65-F5344CB8AC3E}">
        <p14:creationId xmlns:p14="http://schemas.microsoft.com/office/powerpoint/2010/main" xmlns="" val="2563585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343900" cy="1143000"/>
          </a:xfrm>
        </p:spPr>
        <p:txBody>
          <a:bodyPr/>
          <a:lstStyle/>
          <a:p>
            <a:r>
              <a:rPr lang="en-US" dirty="0" smtClean="0"/>
              <a:t>GAC Alliance Luncheon Topic </a:t>
            </a:r>
          </a:p>
        </p:txBody>
      </p:sp>
      <p:sp>
        <p:nvSpPr>
          <p:cNvPr id="23555" name="Rectangle 3"/>
          <p:cNvSpPr>
            <a:spLocks noGrp="1" noChangeArrowheads="1"/>
          </p:cNvSpPr>
          <p:nvPr>
            <p:ph type="body" idx="1"/>
          </p:nvPr>
        </p:nvSpPr>
        <p:spPr/>
        <p:txBody>
          <a:bodyPr/>
          <a:lstStyle/>
          <a:p>
            <a:pPr marL="0" indent="0">
              <a:buNone/>
            </a:pPr>
            <a:r>
              <a:rPr lang="en-US" dirty="0" smtClean="0"/>
              <a:t>We hear that DHS is asking US Fire Administration for help to justify the SAFER and Fire Equipment Grant Programs. </a:t>
            </a:r>
          </a:p>
          <a:p>
            <a:pPr marL="0" indent="0">
              <a:buNone/>
            </a:pPr>
            <a:endParaRPr lang="en-US" dirty="0"/>
          </a:p>
          <a:p>
            <a:pPr marL="0" indent="0">
              <a:buNone/>
            </a:pPr>
            <a:r>
              <a:rPr lang="en-US" dirty="0" smtClean="0"/>
              <a:t>What does this mean?</a:t>
            </a:r>
          </a:p>
          <a:p>
            <a:endParaRPr lang="en-US" dirty="0" smtClean="0"/>
          </a:p>
          <a:p>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xmlns="" val="4118750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THE Message </a:t>
            </a:r>
          </a:p>
        </p:txBody>
      </p:sp>
      <p:sp>
        <p:nvSpPr>
          <p:cNvPr id="23555" name="Rectangle 3"/>
          <p:cNvSpPr>
            <a:spLocks noGrp="1" noChangeArrowheads="1"/>
          </p:cNvSpPr>
          <p:nvPr>
            <p:ph type="body" idx="1"/>
          </p:nvPr>
        </p:nvSpPr>
        <p:spPr/>
        <p:txBody>
          <a:bodyPr/>
          <a:lstStyle/>
          <a:p>
            <a:endParaRPr lang="en-US" dirty="0" smtClean="0"/>
          </a:p>
          <a:p>
            <a:r>
              <a:rPr lang="en-US" dirty="0" smtClean="0"/>
              <a:t>Fire Departments – who, what, when, how often seems forgotten </a:t>
            </a:r>
          </a:p>
          <a:p>
            <a:r>
              <a:rPr lang="en-US" dirty="0" smtClean="0"/>
              <a:t>Single message as well as 10 FACTS </a:t>
            </a:r>
          </a:p>
          <a:p>
            <a:r>
              <a:rPr lang="en-US" dirty="0" smtClean="0"/>
              <a:t>Fire Departments are the – “Who they are gonna call” </a:t>
            </a:r>
          </a:p>
          <a:p>
            <a:r>
              <a:rPr lang="en-US" dirty="0" smtClean="0"/>
              <a:t>All Hazards</a:t>
            </a:r>
          </a:p>
          <a:p>
            <a:endParaRPr lang="en-US" dirty="0" smtClean="0"/>
          </a:p>
        </p:txBody>
      </p:sp>
    </p:spTree>
    <p:extLst>
      <p:ext uri="{BB962C8B-B14F-4D97-AF65-F5344CB8AC3E}">
        <p14:creationId xmlns:p14="http://schemas.microsoft.com/office/powerpoint/2010/main" xmlns="" val="25635852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ln/>
        </p:spPr>
        <p:txBody>
          <a:bodyPr/>
          <a:lstStyle/>
          <a:p>
            <a:r>
              <a:rPr lang="en-US" dirty="0" smtClean="0"/>
              <a:t>Who they gonna call? </a:t>
            </a:r>
          </a:p>
        </p:txBody>
      </p:sp>
      <p:sp>
        <p:nvSpPr>
          <p:cNvPr id="138243" name="Rectangle 3"/>
          <p:cNvSpPr>
            <a:spLocks noGrp="1" noChangeArrowheads="1"/>
          </p:cNvSpPr>
          <p:nvPr>
            <p:ph type="body" idx="1"/>
          </p:nvPr>
        </p:nvSpPr>
        <p:spPr>
          <a:xfrm>
            <a:off x="1752600" y="1600200"/>
            <a:ext cx="5562600" cy="3505200"/>
          </a:xfrm>
        </p:spPr>
        <p:txBody>
          <a:bodyPr/>
          <a:lstStyle/>
          <a:p>
            <a:pPr marL="0" indent="0">
              <a:buNone/>
            </a:pPr>
            <a:r>
              <a:rPr lang="en-US" dirty="0" smtClean="0"/>
              <a:t>FAMA FEMSA Patch  </a:t>
            </a:r>
          </a:p>
        </p:txBody>
      </p:sp>
      <p:pic>
        <p:nvPicPr>
          <p:cNvPr id="4" name="Picture 3" descr="patch.pdf"/>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9880" y="2199322"/>
            <a:ext cx="4312920" cy="3591878"/>
          </a:xfrm>
          <a:prstGeom prst="rect">
            <a:avLst/>
          </a:prstGeom>
          <a:noFill/>
          <a:ln>
            <a:noFill/>
          </a:ln>
        </p:spPr>
      </p:pic>
    </p:spTree>
    <p:extLst>
      <p:ext uri="{BB962C8B-B14F-4D97-AF65-F5344CB8AC3E}">
        <p14:creationId xmlns:p14="http://schemas.microsoft.com/office/powerpoint/2010/main" xmlns="" val="1966709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FAMA FEMSA Joint Meetings </a:t>
            </a:r>
          </a:p>
        </p:txBody>
      </p:sp>
      <p:sp>
        <p:nvSpPr>
          <p:cNvPr id="23555" name="Rectangle 3"/>
          <p:cNvSpPr>
            <a:spLocks noGrp="1" noChangeArrowheads="1"/>
          </p:cNvSpPr>
          <p:nvPr>
            <p:ph type="body" idx="1"/>
          </p:nvPr>
        </p:nvSpPr>
        <p:spPr/>
        <p:txBody>
          <a:bodyPr/>
          <a:lstStyle/>
          <a:p>
            <a:r>
              <a:rPr lang="en-US" dirty="0"/>
              <a:t>Joint Meetings </a:t>
            </a:r>
            <a:r>
              <a:rPr lang="en-US" dirty="0" smtClean="0"/>
              <a:t>– Responsibilities </a:t>
            </a:r>
          </a:p>
          <a:p>
            <a:r>
              <a:rPr lang="en-US" dirty="0" smtClean="0"/>
              <a:t>Joint Surveys –Industry Knowledge – “know thy market”</a:t>
            </a:r>
          </a:p>
          <a:p>
            <a:r>
              <a:rPr lang="en-US" dirty="0" smtClean="0"/>
              <a:t>Alliance Luncheon Topic (funding) </a:t>
            </a:r>
          </a:p>
          <a:p>
            <a:r>
              <a:rPr lang="en-US" dirty="0" smtClean="0"/>
              <a:t>Synergy and Efficiency (Websites, Newsletters, other committee interaction) </a:t>
            </a:r>
          </a:p>
          <a:p>
            <a:r>
              <a:rPr lang="en-US" dirty="0" smtClean="0"/>
              <a:t>Look at this meeting agenda </a:t>
            </a:r>
          </a:p>
          <a:p>
            <a:r>
              <a:rPr lang="en-US" dirty="0" smtClean="0"/>
              <a:t>Promotion for the good of our organizations </a:t>
            </a:r>
          </a:p>
          <a:p>
            <a:r>
              <a:rPr lang="en-US" dirty="0" smtClean="0"/>
              <a:t>Advance cause for our First Responders </a:t>
            </a:r>
          </a:p>
        </p:txBody>
      </p:sp>
    </p:spTree>
    <p:extLst>
      <p:ext uri="{BB962C8B-B14F-4D97-AF65-F5344CB8AC3E}">
        <p14:creationId xmlns:p14="http://schemas.microsoft.com/office/powerpoint/2010/main" xmlns="" val="2563585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ln/>
        </p:spPr>
        <p:txBody>
          <a:bodyPr/>
          <a:lstStyle/>
          <a:p>
            <a:r>
              <a:rPr lang="en-US" dirty="0" smtClean="0"/>
              <a:t>Call to Order </a:t>
            </a:r>
          </a:p>
        </p:txBody>
      </p:sp>
      <p:sp>
        <p:nvSpPr>
          <p:cNvPr id="139267" name="Rectangle 3"/>
          <p:cNvSpPr>
            <a:spLocks noGrp="1" noChangeArrowheads="1"/>
          </p:cNvSpPr>
          <p:nvPr>
            <p:ph type="body" idx="1"/>
          </p:nvPr>
        </p:nvSpPr>
        <p:spPr/>
        <p:txBody>
          <a:bodyPr/>
          <a:lstStyle/>
          <a:p>
            <a:r>
              <a:rPr lang="en-US" dirty="0"/>
              <a:t>S</a:t>
            </a:r>
            <a:r>
              <a:rPr lang="en-US" dirty="0" smtClean="0"/>
              <a:t>alute to USA and Canada </a:t>
            </a:r>
          </a:p>
          <a:p>
            <a:r>
              <a:rPr lang="en-US" dirty="0" smtClean="0"/>
              <a:t>Opening Remarks </a:t>
            </a:r>
          </a:p>
          <a:p>
            <a:r>
              <a:rPr lang="en-US" dirty="0" smtClean="0"/>
              <a:t>Invocation </a:t>
            </a:r>
          </a:p>
          <a:p>
            <a:r>
              <a:rPr lang="en-US" dirty="0" smtClean="0"/>
              <a:t>Introduction of Board, guests, honorary and new members, first time attendees</a:t>
            </a:r>
          </a:p>
          <a:p>
            <a:r>
              <a:rPr lang="en-US" dirty="0" smtClean="0"/>
              <a:t> </a:t>
            </a:r>
            <a:r>
              <a:rPr lang="en-US" dirty="0"/>
              <a:t>Sponsor Recognition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Where we are looking for help </a:t>
            </a:r>
            <a:br>
              <a:rPr lang="en-US" dirty="0" smtClean="0"/>
            </a:br>
            <a:endParaRPr lang="en-US" dirty="0" smtClean="0"/>
          </a:p>
        </p:txBody>
      </p:sp>
      <p:sp>
        <p:nvSpPr>
          <p:cNvPr id="23555" name="Rectangle 3"/>
          <p:cNvSpPr>
            <a:spLocks noGrp="1" noChangeArrowheads="1"/>
          </p:cNvSpPr>
          <p:nvPr>
            <p:ph type="body" idx="1"/>
          </p:nvPr>
        </p:nvSpPr>
        <p:spPr/>
        <p:txBody>
          <a:bodyPr/>
          <a:lstStyle/>
          <a:p>
            <a:r>
              <a:rPr lang="en-US" dirty="0" smtClean="0"/>
              <a:t>Tech Committee – co-chair </a:t>
            </a:r>
          </a:p>
          <a:p>
            <a:r>
              <a:rPr lang="en-US" dirty="0" smtClean="0"/>
              <a:t>NFPA 1901 alternate </a:t>
            </a:r>
          </a:p>
          <a:p>
            <a:r>
              <a:rPr lang="en-US" dirty="0" smtClean="0"/>
              <a:t>GAC Chair (Ken </a:t>
            </a:r>
            <a:r>
              <a:rPr lang="en-US" dirty="0" err="1" smtClean="0"/>
              <a:t>Creese</a:t>
            </a:r>
            <a:r>
              <a:rPr lang="en-US" dirty="0" smtClean="0"/>
              <a:t>)</a:t>
            </a:r>
          </a:p>
          <a:p>
            <a:r>
              <a:rPr lang="en-US" dirty="0" smtClean="0"/>
              <a:t>Membership (Gonzalez)</a:t>
            </a:r>
          </a:p>
          <a:p>
            <a:r>
              <a:rPr lang="en-US" dirty="0" smtClean="0"/>
              <a:t>Internet (</a:t>
            </a:r>
            <a:r>
              <a:rPr lang="en-US" dirty="0" err="1" smtClean="0"/>
              <a:t>Toren</a:t>
            </a:r>
            <a:r>
              <a:rPr lang="en-US" dirty="0" smtClean="0"/>
              <a:t>)</a:t>
            </a:r>
          </a:p>
          <a:p>
            <a:endParaRPr lang="en-US" dirty="0" smtClean="0"/>
          </a:p>
        </p:txBody>
      </p:sp>
    </p:spTree>
    <p:extLst>
      <p:ext uri="{BB962C8B-B14F-4D97-AF65-F5344CB8AC3E}">
        <p14:creationId xmlns:p14="http://schemas.microsoft.com/office/powerpoint/2010/main" xmlns="" val="53667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u="sng" dirty="0" smtClean="0"/>
              <a:t>Thanks</a:t>
            </a:r>
            <a:r>
              <a:rPr lang="en-US" dirty="0" smtClean="0"/>
              <a:t> </a:t>
            </a:r>
            <a:br>
              <a:rPr lang="en-US" dirty="0" smtClean="0"/>
            </a:br>
            <a:r>
              <a:rPr lang="en-US" dirty="0" smtClean="0"/>
              <a:t>Involvement is Good </a:t>
            </a:r>
          </a:p>
        </p:txBody>
      </p:sp>
      <p:sp>
        <p:nvSpPr>
          <p:cNvPr id="23555" name="Rectangle 3"/>
          <p:cNvSpPr>
            <a:spLocks noGrp="1" noChangeArrowheads="1"/>
          </p:cNvSpPr>
          <p:nvPr>
            <p:ph type="body" idx="1"/>
          </p:nvPr>
        </p:nvSpPr>
        <p:spPr/>
        <p:txBody>
          <a:bodyPr/>
          <a:lstStyle/>
          <a:p>
            <a:r>
              <a:rPr lang="en-US" dirty="0" smtClean="0"/>
              <a:t>Board</a:t>
            </a:r>
          </a:p>
          <a:p>
            <a:r>
              <a:rPr lang="en-US" dirty="0" smtClean="0"/>
              <a:t>Karen </a:t>
            </a:r>
          </a:p>
          <a:p>
            <a:r>
              <a:rPr lang="en-US" dirty="0" smtClean="0"/>
              <a:t>Committee Chairs</a:t>
            </a:r>
          </a:p>
          <a:p>
            <a:r>
              <a:rPr lang="en-US" dirty="0" smtClean="0"/>
              <a:t>Committee Members </a:t>
            </a:r>
          </a:p>
          <a:p>
            <a:r>
              <a:rPr lang="en-US" dirty="0" smtClean="0"/>
              <a:t>Sponsors </a:t>
            </a:r>
          </a:p>
          <a:p>
            <a:r>
              <a:rPr lang="en-US" dirty="0" smtClean="0"/>
              <a:t>Meeting Planning </a:t>
            </a:r>
          </a:p>
        </p:txBody>
      </p:sp>
    </p:spTree>
    <p:extLst>
      <p:ext uri="{BB962C8B-B14F-4D97-AF65-F5344CB8AC3E}">
        <p14:creationId xmlns:p14="http://schemas.microsoft.com/office/powerpoint/2010/main" xmlns="" val="2563585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sz="3600" smtClean="0"/>
              <a:t>Nominating Committee</a:t>
            </a:r>
            <a:br>
              <a:rPr lang="en-US" sz="3600" smtClean="0"/>
            </a:br>
            <a:r>
              <a:rPr lang="en-US" sz="3600" b="0" i="1" smtClean="0">
                <a:latin typeface="Garamond" pitchFamily="18" charset="0"/>
              </a:rPr>
              <a:t>Tim Dean</a:t>
            </a:r>
            <a:br>
              <a:rPr lang="en-US" sz="3600" b="0" i="1" smtClean="0">
                <a:latin typeface="Garamond" pitchFamily="18" charset="0"/>
              </a:rPr>
            </a:br>
            <a:r>
              <a:rPr lang="en-US" sz="3600" b="0" i="1" smtClean="0">
                <a:latin typeface="Garamond" pitchFamily="18" charset="0"/>
              </a:rPr>
              <a:t>John Stykiel</a:t>
            </a:r>
            <a:br>
              <a:rPr lang="en-US" sz="3600" b="0" i="1" smtClean="0">
                <a:latin typeface="Garamond" pitchFamily="18" charset="0"/>
              </a:rPr>
            </a:br>
            <a:r>
              <a:rPr lang="en-US" sz="3600" b="0" i="1" smtClean="0">
                <a:latin typeface="Garamond" pitchFamily="18" charset="0"/>
              </a:rPr>
              <a:t>Jerry Haplin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z="3600" smtClean="0"/>
              <a:t>Nominees for 2011</a:t>
            </a:r>
            <a:br>
              <a:rPr lang="en-US" sz="3600" smtClean="0"/>
            </a:br>
            <a:r>
              <a:rPr lang="en-US" sz="3600" smtClean="0"/>
              <a:t>Board of Directors</a:t>
            </a:r>
          </a:p>
        </p:txBody>
      </p:sp>
      <p:sp>
        <p:nvSpPr>
          <p:cNvPr id="22531" name="Rectangle 3"/>
          <p:cNvSpPr>
            <a:spLocks noGrp="1" noChangeArrowheads="1"/>
          </p:cNvSpPr>
          <p:nvPr>
            <p:ph type="body" idx="4294967295"/>
          </p:nvPr>
        </p:nvSpPr>
        <p:spPr>
          <a:xfrm>
            <a:off x="1828800" y="1600200"/>
            <a:ext cx="7086600" cy="4800600"/>
          </a:xfrm>
        </p:spPr>
        <p:txBody>
          <a:bodyPr/>
          <a:lstStyle/>
          <a:p>
            <a:pPr eaLnBrk="1" hangingPunct="1"/>
            <a:r>
              <a:rPr lang="en-US" sz="2400" dirty="0" smtClean="0"/>
              <a:t>On behalf of the FAMA Nominating Committee and the Board of Directors, the following is the proposed, recommended slate of nominees for the 2011 Board of Directors:</a:t>
            </a:r>
          </a:p>
          <a:p>
            <a:pPr eaLnBrk="1" hangingPunct="1"/>
            <a:r>
              <a:rPr lang="en-US" sz="2400" dirty="0" smtClean="0"/>
              <a:t>President - Grady North</a:t>
            </a:r>
          </a:p>
          <a:p>
            <a:pPr eaLnBrk="1" hangingPunct="1"/>
            <a:r>
              <a:rPr lang="en-US" sz="2400" dirty="0" smtClean="0"/>
              <a:t>Vice President – Greg Kozey</a:t>
            </a:r>
          </a:p>
          <a:p>
            <a:pPr eaLnBrk="1" hangingPunct="1"/>
            <a:r>
              <a:rPr lang="en-US" sz="2400" dirty="0" smtClean="0"/>
              <a:t>Treasurer – Harold Boer</a:t>
            </a:r>
          </a:p>
          <a:p>
            <a:pPr eaLnBrk="1" hangingPunct="1"/>
            <a:r>
              <a:rPr lang="en-US" sz="2400" dirty="0" smtClean="0"/>
              <a:t>Secretary – Bruce Whitehouse</a:t>
            </a:r>
          </a:p>
          <a:p>
            <a:pPr eaLnBrk="1" hangingPunct="1"/>
            <a:r>
              <a:rPr lang="en-US" sz="2400" dirty="0" smtClean="0"/>
              <a:t>Past President – Peter Darley</a:t>
            </a:r>
          </a:p>
          <a:p>
            <a:pPr eaLnBrk="1" hangingPunct="1"/>
            <a:r>
              <a:rPr lang="en-US" sz="2400" dirty="0" smtClean="0"/>
              <a:t>Sr. Director-at-Large – Jan Polka</a:t>
            </a:r>
          </a:p>
          <a:p>
            <a:pPr eaLnBrk="1" hangingPunct="1"/>
            <a:r>
              <a:rPr lang="en-US" sz="2400" dirty="0" smtClean="0"/>
              <a:t>Jr. Director-at-Large – Mike Power</a:t>
            </a:r>
          </a:p>
          <a:p>
            <a:pPr eaLnBrk="1" hangingPunct="1"/>
            <a:endParaRPr lang="en-US" sz="2400" dirty="0" smtClean="0"/>
          </a:p>
          <a:p>
            <a:pPr marL="914400" lvl="2" indent="0" eaLnBrk="1" hangingPunct="1">
              <a:buFontTx/>
              <a:buNone/>
            </a:pPr>
            <a:endParaRPr lang="en-US"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Nominating Committee</a:t>
            </a:r>
          </a:p>
        </p:txBody>
      </p:sp>
      <p:sp>
        <p:nvSpPr>
          <p:cNvPr id="23555" name="Rectangle 3"/>
          <p:cNvSpPr>
            <a:spLocks noGrp="1" noChangeArrowheads="1"/>
          </p:cNvSpPr>
          <p:nvPr>
            <p:ph type="body" idx="1"/>
          </p:nvPr>
        </p:nvSpPr>
        <p:spPr/>
        <p:txBody>
          <a:bodyPr/>
          <a:lstStyle/>
          <a:p>
            <a:r>
              <a:rPr lang="en-US" smtClean="0"/>
              <a:t>Nominations from the floor ?</a:t>
            </a:r>
          </a:p>
          <a:p>
            <a:r>
              <a:rPr lang="en-US" smtClean="0"/>
              <a:t>Vote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smtClean="0"/>
              <a:t>	Bylaws Committee Fall 2010</a:t>
            </a:r>
            <a:br>
              <a:rPr lang="en-US" smtClean="0"/>
            </a:br>
            <a:r>
              <a:rPr lang="en-US" b="0" i="1" smtClean="0">
                <a:latin typeface="Garamond" pitchFamily="18" charset="0"/>
              </a:rPr>
              <a:t>George Goros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t>COMMITTEE MEMBERSHIP	</a:t>
            </a:r>
          </a:p>
        </p:txBody>
      </p:sp>
      <p:sp>
        <p:nvSpPr>
          <p:cNvPr id="25603" name="Rectangle 3"/>
          <p:cNvSpPr>
            <a:spLocks noGrp="1" noChangeArrowheads="1"/>
          </p:cNvSpPr>
          <p:nvPr>
            <p:ph type="body" idx="4294967295"/>
          </p:nvPr>
        </p:nvSpPr>
        <p:spPr>
          <a:xfrm>
            <a:off x="1828800" y="1600200"/>
            <a:ext cx="7086600" cy="4800600"/>
          </a:xfrm>
        </p:spPr>
        <p:txBody>
          <a:bodyPr/>
          <a:lstStyle/>
          <a:p>
            <a:pPr eaLnBrk="1" hangingPunct="1"/>
            <a:r>
              <a:rPr lang="en-US" smtClean="0"/>
              <a:t>William Bruns – Chair</a:t>
            </a:r>
          </a:p>
          <a:p>
            <a:pPr eaLnBrk="1" hangingPunct="1"/>
            <a:r>
              <a:rPr lang="en-US" smtClean="0"/>
              <a:t>George Goros – Vice Chair</a:t>
            </a:r>
          </a:p>
          <a:p>
            <a:pPr eaLnBrk="1" hangingPunct="1"/>
            <a:r>
              <a:rPr lang="en-US" smtClean="0"/>
              <a:t>Jim Currin</a:t>
            </a:r>
          </a:p>
          <a:p>
            <a:pPr eaLnBrk="1" hangingPunct="1"/>
            <a:r>
              <a:rPr lang="en-US" smtClean="0"/>
              <a:t>Tom Garrity</a:t>
            </a:r>
          </a:p>
          <a:p>
            <a:pPr eaLnBrk="1" hangingPunct="1"/>
            <a:r>
              <a:rPr lang="en-US" smtClean="0"/>
              <a:t>Jeff Hunke</a:t>
            </a:r>
          </a:p>
          <a:p>
            <a:pPr eaLnBrk="1" hangingPunct="1"/>
            <a:r>
              <a:rPr lang="en-US" smtClean="0"/>
              <a:t>Tim Thuemling</a:t>
            </a:r>
          </a:p>
          <a:p>
            <a:pPr eaLnBrk="1" hangingPunct="1"/>
            <a:r>
              <a:rPr lang="en-US" smtClean="0"/>
              <a:t>Rob Wertz</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    </a:t>
            </a:r>
            <a:br>
              <a:rPr lang="en-US" smtClean="0"/>
            </a:br>
            <a:r>
              <a:rPr lang="en-US" smtClean="0"/>
              <a:t>	FOCUS POINTS &amp; INITIATIVES		</a:t>
            </a:r>
          </a:p>
        </p:txBody>
      </p:sp>
      <p:sp>
        <p:nvSpPr>
          <p:cNvPr id="26627" name="Content Placeholder 2"/>
          <p:cNvSpPr>
            <a:spLocks noGrp="1"/>
          </p:cNvSpPr>
          <p:nvPr>
            <p:ph idx="4294967295"/>
          </p:nvPr>
        </p:nvSpPr>
        <p:spPr/>
        <p:txBody>
          <a:bodyPr/>
          <a:lstStyle/>
          <a:p>
            <a:r>
              <a:rPr lang="en-US" smtClean="0"/>
              <a:t>No amendments proposed</a:t>
            </a:r>
          </a:p>
          <a:p>
            <a:r>
              <a:rPr lang="en-US" smtClean="0"/>
              <a:t>Submitted first draft of reduction in size of Bylaws to President</a:t>
            </a:r>
          </a:p>
          <a:p>
            <a:r>
              <a:rPr lang="en-US" smtClean="0"/>
              <a:t>No other Bylaw changes in process</a:t>
            </a:r>
          </a:p>
          <a:p>
            <a:r>
              <a:rPr lang="en-US" smtClean="0"/>
              <a:t>Supporting Board of Directors as requested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r>
              <a:rPr lang="en-US" smtClean="0"/>
              <a:t>UPDATE OF ACTIVITIES</a:t>
            </a:r>
          </a:p>
        </p:txBody>
      </p:sp>
      <p:sp>
        <p:nvSpPr>
          <p:cNvPr id="27651" name="Content Placeholder 2"/>
          <p:cNvSpPr>
            <a:spLocks noGrp="1"/>
          </p:cNvSpPr>
          <p:nvPr>
            <p:ph idx="4294967295"/>
          </p:nvPr>
        </p:nvSpPr>
        <p:spPr/>
        <p:txBody>
          <a:bodyPr/>
          <a:lstStyle/>
          <a:p>
            <a:r>
              <a:rPr lang="en-US" smtClean="0"/>
              <a:t>Monthly Scorecards submitted each month</a:t>
            </a:r>
          </a:p>
          <a:p>
            <a:r>
              <a:rPr lang="en-US" smtClean="0"/>
              <a:t>Chair attended Board meeting in January</a:t>
            </a:r>
          </a:p>
          <a:p>
            <a:r>
              <a:rPr lang="en-US" smtClean="0"/>
              <a:t>Vice Chair attended Spring Meeting	</a:t>
            </a:r>
          </a:p>
          <a:p>
            <a:r>
              <a:rPr lang="en-US" smtClean="0"/>
              <a:t>Drafted amendment to Section 3.2 - Membership Qualifications</a:t>
            </a:r>
          </a:p>
          <a:p>
            <a:r>
              <a:rPr lang="en-US" smtClean="0"/>
              <a:t>Draft of Reduced Bylaws submitted to President without Committee Review to determine if project is on track and will continue with full committee involvement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		THANK YOU			</a:t>
            </a:r>
          </a:p>
        </p:txBody>
      </p:sp>
      <p:sp>
        <p:nvSpPr>
          <p:cNvPr id="28675" name="Content Placeholder 2"/>
          <p:cNvSpPr>
            <a:spLocks noGrp="1"/>
          </p:cNvSpPr>
          <p:nvPr>
            <p:ph idx="4294967295"/>
          </p:nvPr>
        </p:nvSpPr>
        <p:spPr/>
        <p:txBody>
          <a:bodyPr/>
          <a:lstStyle/>
          <a:p>
            <a:r>
              <a:rPr lang="en-US" smtClean="0"/>
              <a:t>Any 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idx="4294967295"/>
          </p:nvPr>
        </p:nvSpPr>
        <p:spPr>
          <a:xfrm>
            <a:off x="838200" y="381000"/>
            <a:ext cx="7772400" cy="1676400"/>
          </a:xfrm>
          <a:ln/>
        </p:spPr>
        <p:txBody>
          <a:bodyPr anchor="t"/>
          <a:lstStyle/>
          <a:p>
            <a:pPr eaLnBrk="1" hangingPunct="1"/>
            <a:r>
              <a:rPr lang="en-US" smtClean="0"/>
              <a:t>FAMA Would Like To Thank</a:t>
            </a:r>
            <a:br>
              <a:rPr lang="en-US" smtClean="0"/>
            </a:br>
            <a:r>
              <a:rPr lang="en-US" smtClean="0"/>
              <a:t>Our Sponsors</a:t>
            </a:r>
          </a:p>
        </p:txBody>
      </p:sp>
      <p:sp>
        <p:nvSpPr>
          <p:cNvPr id="19459" name="Subtitle 2"/>
          <p:cNvSpPr>
            <a:spLocks noGrp="1"/>
          </p:cNvSpPr>
          <p:nvPr>
            <p:ph type="subTitle" idx="4294967295"/>
          </p:nvPr>
        </p:nvSpPr>
        <p:spPr>
          <a:xfrm>
            <a:off x="1752600" y="4767263"/>
            <a:ext cx="7086600" cy="1039812"/>
          </a:xfrm>
        </p:spPr>
        <p:txBody>
          <a:bodyPr lIns="100584" anchor="b"/>
          <a:lstStyle/>
          <a:p>
            <a:pPr marL="0" indent="0" algn="ctr" eaLnBrk="1" hangingPunct="1">
              <a:spcBef>
                <a:spcPct val="0"/>
              </a:spcBef>
              <a:buFontTx/>
              <a:buNone/>
            </a:pPr>
            <a:r>
              <a:rPr lang="en-US" sz="3400" smtClean="0">
                <a:solidFill>
                  <a:schemeClr val="accent2"/>
                </a:solidFill>
              </a:rPr>
              <a:t>FAMA Breakfast Sponsor</a:t>
            </a:r>
          </a:p>
        </p:txBody>
      </p:sp>
      <p:pic>
        <p:nvPicPr>
          <p:cNvPr id="19460" name="Picture 4" descr="Sparta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l="20947" r="19684" b="39323"/>
          <a:stretch>
            <a:fillRect/>
          </a:stretch>
        </p:blipFill>
        <p:spPr bwMode="auto">
          <a:xfrm>
            <a:off x="3048000" y="2667000"/>
            <a:ext cx="4419600" cy="267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5248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idx="4294967295"/>
          </p:nvPr>
        </p:nvSpPr>
        <p:spPr>
          <a:xfrm>
            <a:off x="685800" y="838200"/>
            <a:ext cx="7772400" cy="1676400"/>
          </a:xfrm>
        </p:spPr>
        <p:txBody>
          <a:bodyPr/>
          <a:lstStyle/>
          <a:p>
            <a:r>
              <a:rPr lang="en-US" sz="3600" smtClean="0"/>
              <a:t>FAMA/FEMSA </a:t>
            </a:r>
            <a:br>
              <a:rPr lang="en-US" sz="3600" smtClean="0"/>
            </a:br>
            <a:r>
              <a:rPr lang="en-US" sz="3600" smtClean="0"/>
              <a:t>GOVERNMENTAL AFFAIRS COMMITTEE</a:t>
            </a:r>
          </a:p>
        </p:txBody>
      </p:sp>
      <p:sp>
        <p:nvSpPr>
          <p:cNvPr id="29699" name="Subtitle 2"/>
          <p:cNvSpPr>
            <a:spLocks noGrp="1"/>
          </p:cNvSpPr>
          <p:nvPr>
            <p:ph type="subTitle" idx="4294967295"/>
          </p:nvPr>
        </p:nvSpPr>
        <p:spPr>
          <a:xfrm>
            <a:off x="2408238" y="3135313"/>
            <a:ext cx="5511800" cy="1939925"/>
          </a:xfrm>
        </p:spPr>
        <p:txBody>
          <a:bodyPr/>
          <a:lstStyle/>
          <a:p>
            <a:pPr marL="0" indent="0" algn="ctr">
              <a:buFontTx/>
              <a:buNone/>
            </a:pPr>
            <a:r>
              <a:rPr lang="en-US" smtClean="0"/>
              <a:t>FAMA Annual Meeting</a:t>
            </a:r>
          </a:p>
          <a:p>
            <a:pPr marL="0" indent="0" algn="ctr">
              <a:buFontTx/>
              <a:buNone/>
            </a:pPr>
            <a:r>
              <a:rPr lang="en-US" smtClean="0"/>
              <a:t>San Antonio, TX</a:t>
            </a:r>
          </a:p>
          <a:p>
            <a:pPr marL="0" indent="0" algn="ctr">
              <a:buFontTx/>
              <a:buNone/>
            </a:pPr>
            <a:r>
              <a:rPr lang="en-US" smtClean="0"/>
              <a:t>October 2010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r>
              <a:rPr lang="en-US" smtClean="0"/>
              <a:t>GAC Members</a:t>
            </a:r>
          </a:p>
        </p:txBody>
      </p:sp>
      <p:sp>
        <p:nvSpPr>
          <p:cNvPr id="30723" name="Rectangle 3"/>
          <p:cNvSpPr>
            <a:spLocks noGrp="1" noChangeArrowheads="1"/>
          </p:cNvSpPr>
          <p:nvPr>
            <p:ph type="body" sz="half" idx="4294967295"/>
          </p:nvPr>
        </p:nvSpPr>
        <p:spPr>
          <a:xfrm>
            <a:off x="1676400" y="1752600"/>
            <a:ext cx="4495800" cy="4525963"/>
          </a:xfrm>
        </p:spPr>
        <p:txBody>
          <a:bodyPr/>
          <a:lstStyle/>
          <a:p>
            <a:r>
              <a:rPr lang="en-US" sz="2400" smtClean="0"/>
              <a:t>John Granby, Co–Chair</a:t>
            </a:r>
          </a:p>
          <a:p>
            <a:r>
              <a:rPr lang="en-US" sz="2400" smtClean="0"/>
              <a:t>Bill Lawson</a:t>
            </a:r>
          </a:p>
          <a:p>
            <a:r>
              <a:rPr lang="en-US" sz="2400" smtClean="0"/>
              <a:t>Bill Latta</a:t>
            </a:r>
          </a:p>
          <a:p>
            <a:r>
              <a:rPr lang="en-US" sz="2400" smtClean="0"/>
              <a:t>Steve Lawerance</a:t>
            </a:r>
          </a:p>
          <a:p>
            <a:r>
              <a:rPr lang="en-US" sz="2400" smtClean="0"/>
              <a:t>John W. McNulty,lll</a:t>
            </a:r>
          </a:p>
          <a:p>
            <a:r>
              <a:rPr lang="en-US" sz="2400" smtClean="0"/>
              <a:t>Mike Natchpolsky</a:t>
            </a:r>
          </a:p>
          <a:p>
            <a:r>
              <a:rPr lang="en-US" sz="2400" smtClean="0"/>
              <a:t>Craig Sharman</a:t>
            </a:r>
          </a:p>
        </p:txBody>
      </p:sp>
      <p:sp>
        <p:nvSpPr>
          <p:cNvPr id="30724" name="Rectangle 4"/>
          <p:cNvSpPr>
            <a:spLocks noGrp="1" noChangeArrowheads="1"/>
          </p:cNvSpPr>
          <p:nvPr>
            <p:ph type="body" sz="half" idx="4294967295"/>
          </p:nvPr>
        </p:nvSpPr>
        <p:spPr>
          <a:xfrm>
            <a:off x="5257800" y="1676400"/>
            <a:ext cx="4191000" cy="4525963"/>
          </a:xfrm>
        </p:spPr>
        <p:txBody>
          <a:bodyPr/>
          <a:lstStyle/>
          <a:p>
            <a:r>
              <a:rPr lang="en-US" sz="2400" smtClean="0"/>
              <a:t>Mike Power,  Co–Chair</a:t>
            </a:r>
          </a:p>
          <a:p>
            <a:r>
              <a:rPr lang="en-US" sz="2400" smtClean="0"/>
              <a:t>Ken Creese</a:t>
            </a:r>
          </a:p>
          <a:p>
            <a:r>
              <a:rPr lang="en-US" sz="2400" smtClean="0"/>
              <a:t>George Goros</a:t>
            </a:r>
          </a:p>
          <a:p>
            <a:r>
              <a:rPr lang="en-US" sz="2400" smtClean="0"/>
              <a:t>Scott Hinterleiter</a:t>
            </a:r>
          </a:p>
          <a:p>
            <a:r>
              <a:rPr lang="en-US" sz="2400" smtClean="0"/>
              <a:t>Stewart McMillan</a:t>
            </a:r>
          </a:p>
          <a:p>
            <a:r>
              <a:rPr lang="en-US" sz="2400" smtClean="0"/>
              <a:t>Rick Morgan</a:t>
            </a:r>
          </a:p>
          <a:p>
            <a:r>
              <a:rPr lang="en-US" sz="2400" smtClean="0"/>
              <a:t>Steve Stein</a:t>
            </a:r>
          </a:p>
          <a:p>
            <a:endParaRPr lang="en-US" sz="2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r>
              <a:rPr lang="en-US" smtClean="0"/>
              <a:t>GAC Support </a:t>
            </a:r>
          </a:p>
        </p:txBody>
      </p:sp>
      <p:sp>
        <p:nvSpPr>
          <p:cNvPr id="31747" name="Rectangle 3"/>
          <p:cNvSpPr>
            <a:spLocks noGrp="1" noChangeArrowheads="1"/>
          </p:cNvSpPr>
          <p:nvPr>
            <p:ph type="body" idx="4294967295"/>
          </p:nvPr>
        </p:nvSpPr>
        <p:spPr/>
        <p:txBody>
          <a:bodyPr/>
          <a:lstStyle/>
          <a:p>
            <a:r>
              <a:rPr lang="en-US" dirty="0" smtClean="0"/>
              <a:t>Dave </a:t>
            </a:r>
            <a:r>
              <a:rPr lang="en-US" dirty="0" err="1" smtClean="0"/>
              <a:t>Gatton</a:t>
            </a:r>
            <a:r>
              <a:rPr lang="en-US" dirty="0" smtClean="0"/>
              <a:t> – Washington Consultant</a:t>
            </a:r>
          </a:p>
          <a:p>
            <a:r>
              <a:rPr lang="en-US" dirty="0" smtClean="0"/>
              <a:t>Gabriel Steinbach – Communications</a:t>
            </a:r>
          </a:p>
          <a:p>
            <a:r>
              <a:rPr lang="en-US" dirty="0" smtClean="0"/>
              <a:t>Brian Nash  - CGC Liaison</a:t>
            </a:r>
          </a:p>
          <a:p>
            <a:r>
              <a:rPr lang="en-US" dirty="0" smtClean="0"/>
              <a:t>Greg Kozey -  FAMA Board Liaison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33400" y="274638"/>
            <a:ext cx="8343900" cy="914400"/>
          </a:xfrm>
        </p:spPr>
        <p:txBody>
          <a:bodyPr/>
          <a:lstStyle/>
          <a:p>
            <a:r>
              <a:rPr lang="en-US" smtClean="0"/>
              <a:t>2010 Activity</a:t>
            </a:r>
          </a:p>
        </p:txBody>
      </p:sp>
      <p:sp>
        <p:nvSpPr>
          <p:cNvPr id="32771" name="Rectangle 3"/>
          <p:cNvSpPr>
            <a:spLocks noGrp="1" noChangeArrowheads="1"/>
          </p:cNvSpPr>
          <p:nvPr>
            <p:ph type="body" idx="4294967295"/>
          </p:nvPr>
        </p:nvSpPr>
        <p:spPr>
          <a:xfrm>
            <a:off x="1676400" y="1219200"/>
            <a:ext cx="7086600" cy="5135563"/>
          </a:xfrm>
        </p:spPr>
        <p:txBody>
          <a:bodyPr/>
          <a:lstStyle/>
          <a:p>
            <a:r>
              <a:rPr lang="en-US" smtClean="0"/>
              <a:t>Hill Day – CFSI combination</a:t>
            </a:r>
          </a:p>
          <a:p>
            <a:pPr lvl="1"/>
            <a:r>
              <a:rPr lang="en-US" smtClean="0"/>
              <a:t>65 meetings, 29 companies participated</a:t>
            </a:r>
          </a:p>
          <a:p>
            <a:r>
              <a:rPr lang="en-US" smtClean="0"/>
              <a:t>Home days – 5 major events (Ill, Ohio, New Hampshire, Michigan)</a:t>
            </a:r>
          </a:p>
          <a:p>
            <a:r>
              <a:rPr lang="en-US" smtClean="0"/>
              <a:t>Alliance Lunch – Sept 30</a:t>
            </a:r>
          </a:p>
          <a:p>
            <a:r>
              <a:rPr lang="en-US" smtClean="0"/>
              <a:t>Ongoing meetings with members, staff and committee members</a:t>
            </a:r>
          </a:p>
          <a:p>
            <a:r>
              <a:rPr lang="en-US" smtClean="0"/>
              <a:t>GAC alerts and newsletter to all members</a:t>
            </a:r>
          </a:p>
          <a:p>
            <a:pPr lvl="1"/>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smtClean="0"/>
              <a:t>Hill Day Successes</a:t>
            </a:r>
          </a:p>
        </p:txBody>
      </p:sp>
      <p:sp>
        <p:nvSpPr>
          <p:cNvPr id="33795" name="Rectangle 3"/>
          <p:cNvSpPr>
            <a:spLocks noGrp="1" noChangeArrowheads="1"/>
          </p:cNvSpPr>
          <p:nvPr>
            <p:ph type="body" idx="4294967295"/>
          </p:nvPr>
        </p:nvSpPr>
        <p:spPr>
          <a:xfrm>
            <a:off x="1676400" y="1798638"/>
            <a:ext cx="7086600" cy="5059362"/>
          </a:xfrm>
        </p:spPr>
        <p:txBody>
          <a:bodyPr/>
          <a:lstStyle/>
          <a:p>
            <a:r>
              <a:rPr lang="en-US" smtClean="0"/>
              <a:t>Hill day, well organized and staged</a:t>
            </a:r>
          </a:p>
          <a:p>
            <a:r>
              <a:rPr lang="en-US" smtClean="0"/>
              <a:t>High energy among attendees</a:t>
            </a:r>
          </a:p>
          <a:p>
            <a:r>
              <a:rPr lang="en-US" smtClean="0"/>
              <a:t>65 meetings with Congressional offices</a:t>
            </a:r>
          </a:p>
          <a:p>
            <a:r>
              <a:rPr lang="en-US" smtClean="0"/>
              <a:t>Well received by legislators &amp; Alliance partners</a:t>
            </a:r>
          </a:p>
          <a:p>
            <a:r>
              <a:rPr lang="en-US" smtClean="0"/>
              <a:t>Potential 30 million dollar “plus up” to the Fire Act program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r>
              <a:rPr lang="en-US" sz="3600" smtClean="0"/>
              <a:t>Hill Day – Improvements Needed</a:t>
            </a:r>
          </a:p>
        </p:txBody>
      </p:sp>
      <p:sp>
        <p:nvSpPr>
          <p:cNvPr id="34819" name="Rectangle 3"/>
          <p:cNvSpPr>
            <a:spLocks noGrp="1" noChangeArrowheads="1"/>
          </p:cNvSpPr>
          <p:nvPr>
            <p:ph type="body" idx="4294967295"/>
          </p:nvPr>
        </p:nvSpPr>
        <p:spPr/>
        <p:txBody>
          <a:bodyPr/>
          <a:lstStyle/>
          <a:p>
            <a:r>
              <a:rPr lang="en-US" smtClean="0"/>
              <a:t>Low attendance (under 30 companies)</a:t>
            </a:r>
          </a:p>
          <a:p>
            <a:r>
              <a:rPr lang="en-US" smtClean="0"/>
              <a:t>Not yet connected to CFSI week</a:t>
            </a:r>
          </a:p>
          <a:p>
            <a:r>
              <a:rPr lang="en-US" smtClean="0"/>
              <a:t>Conflict with 2010 spring FAMA meeting</a:t>
            </a:r>
          </a:p>
          <a:p>
            <a:r>
              <a:rPr lang="en-US" smtClean="0"/>
              <a:t>General conflict with busy spring calendar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r>
              <a:rPr lang="en-US" smtClean="0"/>
              <a:t>2010 Legislative Agenda</a:t>
            </a:r>
          </a:p>
        </p:txBody>
      </p:sp>
      <p:sp>
        <p:nvSpPr>
          <p:cNvPr id="35843" name="Rectangle 3"/>
          <p:cNvSpPr>
            <a:spLocks noGrp="1" noChangeArrowheads="1"/>
          </p:cNvSpPr>
          <p:nvPr>
            <p:ph type="body" idx="4294967295"/>
          </p:nvPr>
        </p:nvSpPr>
        <p:spPr/>
        <p:txBody>
          <a:bodyPr/>
          <a:lstStyle/>
          <a:p>
            <a:r>
              <a:rPr lang="en-US" smtClean="0"/>
              <a:t>Reauthorization of Fire Act Grant program</a:t>
            </a:r>
          </a:p>
          <a:p>
            <a:r>
              <a:rPr lang="en-US" smtClean="0"/>
              <a:t>2011 Fire Act Grant appropriations</a:t>
            </a:r>
          </a:p>
          <a:p>
            <a:r>
              <a:rPr lang="en-US" smtClean="0"/>
              <a:t>Continued funding and support for the US Fire Administration</a:t>
            </a:r>
          </a:p>
          <a:p>
            <a:endParaRPr lang="en-US" smtClean="0"/>
          </a:p>
          <a:p>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r>
              <a:rPr lang="en-US" sz="3600" smtClean="0"/>
              <a:t>2010 Targeted Legislative Activity</a:t>
            </a:r>
          </a:p>
        </p:txBody>
      </p:sp>
      <p:sp>
        <p:nvSpPr>
          <p:cNvPr id="36867" name="Rectangle 3"/>
          <p:cNvSpPr>
            <a:spLocks noGrp="1" noChangeArrowheads="1"/>
          </p:cNvSpPr>
          <p:nvPr>
            <p:ph type="body" idx="4294967295"/>
          </p:nvPr>
        </p:nvSpPr>
        <p:spPr/>
        <p:txBody>
          <a:bodyPr/>
          <a:lstStyle/>
          <a:p>
            <a:r>
              <a:rPr lang="en-US" smtClean="0"/>
              <a:t>EPA 2010 Engine emissions (FAMA)</a:t>
            </a:r>
          </a:p>
          <a:p>
            <a:r>
              <a:rPr lang="en-US" smtClean="0"/>
              <a:t>State/Federal fire truck weight laws (FAMA)</a:t>
            </a:r>
          </a:p>
          <a:p>
            <a:r>
              <a:rPr lang="en-US" smtClean="0"/>
              <a:t>Buy America</a:t>
            </a:r>
          </a:p>
          <a:p>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smtClean="0"/>
              <a:t>2011 Goals</a:t>
            </a:r>
          </a:p>
        </p:txBody>
      </p:sp>
      <p:sp>
        <p:nvSpPr>
          <p:cNvPr id="37891" name="Rectangle 3"/>
          <p:cNvSpPr>
            <a:spLocks noGrp="1" noChangeArrowheads="1"/>
          </p:cNvSpPr>
          <p:nvPr>
            <p:ph type="body" idx="4294967295"/>
          </p:nvPr>
        </p:nvSpPr>
        <p:spPr/>
        <p:txBody>
          <a:bodyPr/>
          <a:lstStyle/>
          <a:p>
            <a:r>
              <a:rPr lang="en-US" smtClean="0"/>
              <a:t>Continue to promote our core initiatives</a:t>
            </a:r>
          </a:p>
          <a:p>
            <a:pPr lvl="1"/>
            <a:r>
              <a:rPr lang="en-US" smtClean="0"/>
              <a:t>Full Funding for the Fire Act</a:t>
            </a:r>
          </a:p>
          <a:p>
            <a:pPr lvl="1"/>
            <a:r>
              <a:rPr lang="en-US" smtClean="0"/>
              <a:t>Reauthorization and continued support for the program</a:t>
            </a:r>
          </a:p>
          <a:p>
            <a:pPr lvl="1"/>
            <a:r>
              <a:rPr lang="en-US" smtClean="0"/>
              <a:t>Full funding for the U.S. Fire Administration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sz="3600" smtClean="0"/>
              <a:t>2011 Goals </a:t>
            </a:r>
            <a:br>
              <a:rPr lang="en-US" sz="3600" smtClean="0"/>
            </a:br>
            <a:r>
              <a:rPr lang="en-US" sz="3600" smtClean="0"/>
              <a:t>(continued)</a:t>
            </a:r>
          </a:p>
        </p:txBody>
      </p:sp>
      <p:sp>
        <p:nvSpPr>
          <p:cNvPr id="38915" name="Rectangle 3"/>
          <p:cNvSpPr>
            <a:spLocks noGrp="1" noChangeArrowheads="1"/>
          </p:cNvSpPr>
          <p:nvPr>
            <p:ph type="body" idx="4294967295"/>
          </p:nvPr>
        </p:nvSpPr>
        <p:spPr>
          <a:xfrm>
            <a:off x="1752600" y="1676400"/>
            <a:ext cx="7162800" cy="4525963"/>
          </a:xfrm>
        </p:spPr>
        <p:txBody>
          <a:bodyPr/>
          <a:lstStyle/>
          <a:p>
            <a:r>
              <a:rPr lang="en-US" smtClean="0"/>
              <a:t>Increase portfolio of issues that our members can speak on </a:t>
            </a:r>
          </a:p>
          <a:p>
            <a:pPr lvl="1"/>
            <a:r>
              <a:rPr lang="en-US" smtClean="0"/>
              <a:t>EPA engine emissions</a:t>
            </a:r>
          </a:p>
          <a:p>
            <a:pPr lvl="1"/>
            <a:r>
              <a:rPr lang="en-US" smtClean="0"/>
              <a:t>Apparatus safety and weight restrictions</a:t>
            </a:r>
          </a:p>
          <a:p>
            <a:pPr lvl="1"/>
            <a:r>
              <a:rPr lang="en-US" smtClean="0"/>
              <a:t>Buy America</a:t>
            </a:r>
          </a:p>
          <a:p>
            <a:pPr lvl="1"/>
            <a:r>
              <a:rPr lang="en-US" smtClean="0"/>
              <a:t>Fire Grant guidance details</a:t>
            </a:r>
          </a:p>
          <a:p>
            <a:pPr lvl="1"/>
            <a:r>
              <a:rPr lang="en-US" smtClean="0"/>
              <a:t>Other federal funding programs</a:t>
            </a:r>
          </a:p>
          <a:p>
            <a:pPr lvl="1"/>
            <a:r>
              <a:rPr lang="en-US" smtClean="0"/>
              <a:t>General industry issues</a:t>
            </a:r>
          </a:p>
          <a:p>
            <a:pPr>
              <a:buFontTx/>
              <a:buNone/>
            </a:pPr>
            <a:endParaRPr lang="en-US" smtClean="0"/>
          </a:p>
          <a:p>
            <a:pPr lvl="1"/>
            <a:endParaRPr lang="en-US" smtClean="0"/>
          </a:p>
          <a:p>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nchor="t">
            <a:noAutofit/>
          </a:bodyPr>
          <a:lstStyle/>
          <a:p>
            <a:pPr eaLnBrk="1" hangingPunct="1"/>
            <a:r>
              <a:rPr lang="en-US" smtClean="0"/>
              <a:t>FAMA/FEMSA Would Like To Thank our Sponsors</a:t>
            </a:r>
            <a:br>
              <a:rPr lang="en-US" smtClean="0"/>
            </a:br>
            <a:endParaRPr lang="en-US" smtClean="0"/>
          </a:p>
        </p:txBody>
      </p:sp>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0" y="2209800"/>
            <a:ext cx="4191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0400" y="3962400"/>
            <a:ext cx="396240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Rectangle 5"/>
          <p:cNvSpPr>
            <a:spLocks noChangeArrowheads="1"/>
          </p:cNvSpPr>
          <p:nvPr/>
        </p:nvSpPr>
        <p:spPr bwMode="auto">
          <a:xfrm>
            <a:off x="1828800" y="5715000"/>
            <a:ext cx="66770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pPr>
            <a:r>
              <a:rPr lang="en-US" sz="3600" b="1">
                <a:solidFill>
                  <a:srgbClr val="333399"/>
                </a:solidFill>
                <a:latin typeface="Corbel" pitchFamily="34" charset="0"/>
              </a:rPr>
              <a:t>Banquet Open Bar Sponsor</a:t>
            </a:r>
          </a:p>
        </p:txBody>
      </p:sp>
    </p:spTree>
    <p:extLst>
      <p:ext uri="{BB962C8B-B14F-4D97-AF65-F5344CB8AC3E}">
        <p14:creationId xmlns:p14="http://schemas.microsoft.com/office/powerpoint/2010/main" xmlns="" val="1947242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US" sz="3600" smtClean="0"/>
              <a:t>2011 Goals </a:t>
            </a:r>
            <a:br>
              <a:rPr lang="en-US" sz="3600" smtClean="0"/>
            </a:br>
            <a:r>
              <a:rPr lang="en-US" sz="3600" smtClean="0"/>
              <a:t>(continued)</a:t>
            </a:r>
          </a:p>
        </p:txBody>
      </p:sp>
      <p:sp>
        <p:nvSpPr>
          <p:cNvPr id="39939" name="Rectangle 3"/>
          <p:cNvSpPr>
            <a:spLocks noGrp="1" noChangeArrowheads="1"/>
          </p:cNvSpPr>
          <p:nvPr>
            <p:ph type="body" idx="4294967295"/>
          </p:nvPr>
        </p:nvSpPr>
        <p:spPr/>
        <p:txBody>
          <a:bodyPr/>
          <a:lstStyle/>
          <a:p>
            <a:r>
              <a:rPr lang="en-US" smtClean="0"/>
              <a:t>Greater member participation</a:t>
            </a:r>
          </a:p>
          <a:p>
            <a:pPr lvl="1"/>
            <a:r>
              <a:rPr lang="en-US" smtClean="0"/>
              <a:t>Hill Day/CFSI</a:t>
            </a:r>
          </a:p>
          <a:p>
            <a:pPr lvl="1"/>
            <a:r>
              <a:rPr lang="en-US" smtClean="0"/>
              <a:t>Home day</a:t>
            </a:r>
          </a:p>
          <a:p>
            <a:r>
              <a:rPr lang="en-US" smtClean="0"/>
              <a:t>More targeted communications and timely information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r>
              <a:rPr lang="en-US" smtClean="0"/>
              <a:t>Our “Ask”</a:t>
            </a:r>
          </a:p>
        </p:txBody>
      </p:sp>
      <p:sp>
        <p:nvSpPr>
          <p:cNvPr id="40963" name="Rectangle 3"/>
          <p:cNvSpPr>
            <a:spLocks noGrp="1" noChangeArrowheads="1"/>
          </p:cNvSpPr>
          <p:nvPr>
            <p:ph type="body" idx="4294967295"/>
          </p:nvPr>
        </p:nvSpPr>
        <p:spPr>
          <a:xfrm>
            <a:off x="1676400" y="1524000"/>
            <a:ext cx="6934200" cy="4525963"/>
          </a:xfrm>
        </p:spPr>
        <p:txBody>
          <a:bodyPr/>
          <a:lstStyle/>
          <a:p>
            <a:r>
              <a:rPr lang="en-US" smtClean="0"/>
              <a:t>This is a </a:t>
            </a:r>
            <a:r>
              <a:rPr lang="en-US" u="sng" smtClean="0"/>
              <a:t>Relationship Business</a:t>
            </a:r>
            <a:r>
              <a:rPr lang="en-US" smtClean="0"/>
              <a:t>!!</a:t>
            </a:r>
          </a:p>
          <a:p>
            <a:r>
              <a:rPr lang="en-US" smtClean="0"/>
              <a:t>Call your Congressional Offices before November</a:t>
            </a:r>
          </a:p>
          <a:p>
            <a:pPr lvl="1"/>
            <a:r>
              <a:rPr lang="en-US" smtClean="0"/>
              <a:t>Fire Act Funding Update</a:t>
            </a:r>
          </a:p>
          <a:p>
            <a:pPr lvl="1"/>
            <a:r>
              <a:rPr lang="en-US" smtClean="0"/>
              <a:t>Election Outlook</a:t>
            </a:r>
          </a:p>
          <a:p>
            <a:r>
              <a:rPr lang="en-US" smtClean="0"/>
              <a:t>Call After Election Day</a:t>
            </a:r>
          </a:p>
          <a:p>
            <a:pPr lvl="1"/>
            <a:r>
              <a:rPr lang="en-US" smtClean="0"/>
              <a:t>Lame Duck Session Certain</a:t>
            </a:r>
          </a:p>
          <a:p>
            <a:r>
              <a:rPr lang="en-US" smtClean="0"/>
              <a:t>Report Back to GAC</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647700" y="457200"/>
            <a:ext cx="8039100" cy="2286000"/>
          </a:xfrm>
          <a:prstGeom prst="rect">
            <a:avLst/>
          </a:prstGeom>
          <a:gradFill rotWithShape="0">
            <a:gsLst>
              <a:gs pos="0">
                <a:srgbClr val="DDDDDD"/>
              </a:gs>
              <a:gs pos="50000">
                <a:srgbClr val="B2B2B2"/>
              </a:gs>
              <a:gs pos="100000">
                <a:srgbClr val="DDDDDD"/>
              </a:gs>
            </a:gsLst>
            <a:lin ang="2700000" scaled="1"/>
          </a:gradFill>
          <a:ln w="88920">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spcBef>
                <a:spcPts val="2500"/>
              </a:spcBef>
              <a:buSzPct val="100000"/>
            </a:pPr>
            <a:r>
              <a:rPr lang="en-US" sz="4000" b="1">
                <a:solidFill>
                  <a:srgbClr val="000000"/>
                </a:solidFill>
                <a:latin typeface="Calibri" pitchFamily="34" charset="0"/>
              </a:rPr>
              <a:t>   STATISTICS COMMITTEE</a:t>
            </a:r>
            <a:br>
              <a:rPr lang="en-US" sz="4000" b="1">
                <a:solidFill>
                  <a:srgbClr val="000000"/>
                </a:solidFill>
                <a:latin typeface="Calibri" pitchFamily="34" charset="0"/>
              </a:rPr>
            </a:br>
            <a:r>
              <a:rPr lang="en-US" sz="4000" b="1">
                <a:solidFill>
                  <a:srgbClr val="000000"/>
                </a:solidFill>
                <a:latin typeface="Calibri" pitchFamily="34" charset="0"/>
              </a:rPr>
              <a:t>FALL 2010 REPORT</a:t>
            </a:r>
          </a:p>
          <a:p>
            <a:pPr algn="ctr" eaLnBrk="1" hangingPunct="1">
              <a:spcBef>
                <a:spcPts val="2500"/>
              </a:spcBef>
              <a:buSzPct val="100000"/>
            </a:pPr>
            <a:endParaRPr lang="en-US" sz="4000" b="1">
              <a:solidFill>
                <a:srgbClr val="000000"/>
              </a:solidFill>
              <a:latin typeface="Calibri" pitchFamily="34" charset="0"/>
            </a:endParaRPr>
          </a:p>
        </p:txBody>
      </p:sp>
      <p:sp>
        <p:nvSpPr>
          <p:cNvPr id="41987" name="Text Box 2"/>
          <p:cNvSpPr txBox="1">
            <a:spLocks noChangeArrowheads="1"/>
          </p:cNvSpPr>
          <p:nvPr/>
        </p:nvSpPr>
        <p:spPr bwMode="auto">
          <a:xfrm>
            <a:off x="1752600" y="1828800"/>
            <a:ext cx="6102350" cy="769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spcBef>
                <a:spcPts val="875"/>
              </a:spcBef>
              <a:buSzPct val="100000"/>
            </a:pPr>
            <a:r>
              <a:rPr lang="en-US" sz="2800" b="1">
                <a:solidFill>
                  <a:srgbClr val="000000"/>
                </a:solidFill>
                <a:latin typeface="Calibri" pitchFamily="34" charset="0"/>
              </a:rPr>
              <a:t>Grady North – Board Member</a:t>
            </a:r>
          </a:p>
        </p:txBody>
      </p:sp>
      <p:sp>
        <p:nvSpPr>
          <p:cNvPr id="41988" name="Rectangle 4"/>
          <p:cNvSpPr>
            <a:spLocks noChangeArrowheads="1"/>
          </p:cNvSpPr>
          <p:nvPr/>
        </p:nvSpPr>
        <p:spPr bwMode="auto">
          <a:xfrm>
            <a:off x="2667000" y="3962400"/>
            <a:ext cx="4572000" cy="118745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457200">
              <a:buClr>
                <a:srgbClr val="000000"/>
              </a:buClr>
              <a:buSzPct val="100000"/>
              <a:buFont typeface="Times New Roman" pitchFamily="18" charset="0"/>
              <a:buNone/>
            </a:pPr>
            <a:r>
              <a:rPr lang="en-US" sz="2400" b="1">
                <a:solidFill>
                  <a:srgbClr val="000000"/>
                </a:solidFill>
              </a:rPr>
              <a:t>Jack McLoughlin – Chair</a:t>
            </a:r>
          </a:p>
          <a:p>
            <a:pPr algn="ctr" defTabSz="457200">
              <a:buClr>
                <a:srgbClr val="000000"/>
              </a:buClr>
              <a:buSzPct val="100000"/>
              <a:buFont typeface="Times New Roman" pitchFamily="18" charset="0"/>
              <a:buNone/>
            </a:pPr>
            <a:endParaRPr lang="en-US" sz="2400" b="1">
              <a:solidFill>
                <a:srgbClr val="000000"/>
              </a:solidFill>
            </a:endParaRPr>
          </a:p>
          <a:p>
            <a:pPr algn="ctr" defTabSz="457200">
              <a:buClr>
                <a:srgbClr val="000000"/>
              </a:buClr>
              <a:buSzPct val="100000"/>
              <a:buFont typeface="Times New Roman" pitchFamily="18" charset="0"/>
              <a:buNone/>
            </a:pPr>
            <a:r>
              <a:rPr lang="en-US" sz="2400" b="1">
                <a:solidFill>
                  <a:srgbClr val="000000"/>
                </a:solidFill>
              </a:rPr>
              <a:t>Dave Drehobl – Vice Chair</a:t>
            </a:r>
          </a:p>
        </p:txBody>
      </p:sp>
      <p:sp>
        <p:nvSpPr>
          <p:cNvPr id="41989" name="Rectangle 5"/>
          <p:cNvSpPr>
            <a:spLocks noChangeArrowheads="1"/>
          </p:cNvSpPr>
          <p:nvPr/>
        </p:nvSpPr>
        <p:spPr bwMode="auto">
          <a:xfrm>
            <a:off x="3048000" y="3048000"/>
            <a:ext cx="3733800" cy="519113"/>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457200">
              <a:buClr>
                <a:srgbClr val="000000"/>
              </a:buClr>
              <a:buSzPct val="100000"/>
              <a:buFont typeface="Times New Roman" pitchFamily="18" charset="0"/>
              <a:buNone/>
            </a:pPr>
            <a:r>
              <a:rPr lang="en-US" sz="2800" b="1">
                <a:solidFill>
                  <a:srgbClr val="000000"/>
                </a:solidFill>
              </a:rPr>
              <a:t>Committee Members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idx="4294967295"/>
          </p:nvPr>
        </p:nvSpPr>
        <p:spPr>
          <a:xfrm>
            <a:off x="533400" y="228600"/>
            <a:ext cx="8342313" cy="1233488"/>
          </a:xfrm>
          <a:gradFill rotWithShape="0">
            <a:gsLst>
              <a:gs pos="0">
                <a:srgbClr val="DDDDDD"/>
              </a:gs>
              <a:gs pos="50000">
                <a:srgbClr val="B2B2B2"/>
              </a:gs>
              <a:gs pos="100000">
                <a:srgbClr val="DDDDDD"/>
              </a:gs>
            </a:gsLst>
            <a:lin ang="2700000" scaled="1"/>
          </a:gradFill>
          <a:ln w="88920">
            <a:solidFill>
              <a:srgbClr val="FFFFCC"/>
            </a:solidFill>
            <a:miter lim="800000"/>
            <a:headEnd/>
            <a:tailEnd/>
          </a:ln>
        </p:spPr>
        <p:txBody>
          <a:bodyPr lIns="91440" tIns="45720" rIns="91440" bIns="45720"/>
          <a:lstStyle/>
          <a:p>
            <a:pP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2ND QUARTER</a:t>
            </a:r>
          </a:p>
        </p:txBody>
      </p:sp>
      <p:sp>
        <p:nvSpPr>
          <p:cNvPr id="43011" name="Rectangle 2"/>
          <p:cNvSpPr>
            <a:spLocks noGrp="1" noChangeArrowheads="1"/>
          </p:cNvSpPr>
          <p:nvPr>
            <p:ph type="subTitle" idx="4294967295"/>
          </p:nvPr>
        </p:nvSpPr>
        <p:spPr>
          <a:xfrm>
            <a:off x="1752600" y="1981200"/>
            <a:ext cx="7085013" cy="990600"/>
          </a:xfrm>
        </p:spPr>
        <p:txBody>
          <a:bodyPr lIns="0" tIns="0" rIns="0" bIns="0" anchor="ctr"/>
          <a:lstStyle/>
          <a:p>
            <a:pPr marL="0" indent="0" eaLnBrk="1" hangingPunct="1">
              <a:buClrTx/>
              <a:buSzPct val="40000"/>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mtClean="0"/>
              <a:t>2</a:t>
            </a:r>
            <a:r>
              <a:rPr lang="en-US" baseline="33000" smtClean="0"/>
              <a:t>nd</a:t>
            </a:r>
            <a:r>
              <a:rPr lang="en-US" smtClean="0"/>
              <a:t> Quarter Statistics have been completed and published.  </a:t>
            </a:r>
          </a:p>
          <a:p>
            <a:pPr marL="0" indent="0" eaLnBrk="1" hangingPunct="1">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mtClean="0"/>
          </a:p>
        </p:txBody>
      </p:sp>
      <p:sp>
        <p:nvSpPr>
          <p:cNvPr id="43012" name="Rectangle 4"/>
          <p:cNvSpPr>
            <a:spLocks noChangeArrowheads="1"/>
          </p:cNvSpPr>
          <p:nvPr/>
        </p:nvSpPr>
        <p:spPr bwMode="auto">
          <a:xfrm>
            <a:off x="2743200" y="2819400"/>
            <a:ext cx="4038600" cy="579438"/>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defTabSz="457200">
              <a:buClr>
                <a:srgbClr val="000000"/>
              </a:buClr>
              <a:buSzPct val="100000"/>
              <a:buFont typeface="Times New Roman" pitchFamily="18" charset="0"/>
              <a:buNone/>
            </a:pPr>
            <a:r>
              <a:rPr lang="en-US" sz="3200" b="1">
                <a:solidFill>
                  <a:srgbClr val="000000"/>
                </a:solidFill>
              </a:rPr>
              <a:t>Booked &amp; Shipped</a:t>
            </a:r>
          </a:p>
        </p:txBody>
      </p:sp>
      <p:sp>
        <p:nvSpPr>
          <p:cNvPr id="43013" name="Rectangle 5"/>
          <p:cNvSpPr>
            <a:spLocks noChangeArrowheads="1"/>
          </p:cNvSpPr>
          <p:nvPr/>
        </p:nvSpPr>
        <p:spPr bwMode="auto">
          <a:xfrm>
            <a:off x="1828800" y="3581400"/>
            <a:ext cx="6629400" cy="2654300"/>
          </a:xfrm>
          <a:prstGeom prst="rect">
            <a:avLst/>
          </a:prstGeom>
          <a:noFill/>
          <a:ln>
            <a:noFill/>
          </a:ln>
          <a:effectLst/>
          <a:extLst>
            <a:ext uri="{909E8E84-426E-40DD-AFC4-6F175D3DCCD1}">
              <a14:hiddenFill xmlns:a14="http://schemas.microsoft.com/office/drawing/2010/main" xmlns="">
                <a:solidFill>
                  <a:srgbClr val="00B8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defTabSz="457200">
              <a:buClr>
                <a:srgbClr val="000000"/>
              </a:buClr>
              <a:buSzPct val="100000"/>
              <a:buFont typeface="Times New Roman" pitchFamily="18" charset="0"/>
              <a:buNone/>
            </a:pPr>
            <a:r>
              <a:rPr lang="en-US" sz="2800" b="1">
                <a:solidFill>
                  <a:srgbClr val="000000"/>
                </a:solidFill>
              </a:rPr>
              <a:t>4 year average booked and shipped approximately 1,350 trucks per quarter.</a:t>
            </a:r>
          </a:p>
          <a:p>
            <a:pPr defTabSz="457200">
              <a:buClr>
                <a:srgbClr val="000000"/>
              </a:buClr>
              <a:buSzPct val="100000"/>
              <a:buFont typeface="Times New Roman" pitchFamily="18" charset="0"/>
              <a:buNone/>
            </a:pPr>
            <a:endParaRPr lang="en-US" sz="2800" b="1">
              <a:solidFill>
                <a:srgbClr val="000000"/>
              </a:solidFill>
            </a:endParaRPr>
          </a:p>
          <a:p>
            <a:pPr defTabSz="457200">
              <a:buClr>
                <a:srgbClr val="000000"/>
              </a:buClr>
              <a:buSzPct val="100000"/>
              <a:buFont typeface="Times New Roman" pitchFamily="18" charset="0"/>
              <a:buNone/>
            </a:pPr>
            <a:r>
              <a:rPr lang="en-US" sz="2800" b="1">
                <a:solidFill>
                  <a:srgbClr val="000000"/>
                </a:solidFill>
              </a:rPr>
              <a:t> 2nd quarter was 1,130 trucks shipped and 874 booked.</a:t>
            </a:r>
            <a:r>
              <a:rPr lang="en-US" sz="2800">
                <a:solidFill>
                  <a:srgbClr val="FFFFFF"/>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5848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4035" name="Text Box 2"/>
          <p:cNvSpPr txBox="1">
            <a:spLocks noChangeArrowheads="1"/>
          </p:cNvSpPr>
          <p:nvPr/>
        </p:nvSpPr>
        <p:spPr bwMode="auto">
          <a:xfrm>
            <a:off x="2743200" y="228600"/>
            <a:ext cx="4114800" cy="76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US" sz="2200" b="1">
                <a:solidFill>
                  <a:srgbClr val="000000"/>
                </a:solidFill>
              </a:rPr>
              <a:t>Book to Build Ratio</a:t>
            </a:r>
          </a:p>
          <a:p>
            <a:pPr algn="ctr" eaLnBrk="1" hangingPunct="1">
              <a:buClr>
                <a:srgbClr val="000000"/>
              </a:buClr>
              <a:buSzPct val="100000"/>
              <a:buFont typeface="Times New Roman" pitchFamily="18" charset="0"/>
              <a:buNone/>
            </a:pPr>
            <a:r>
              <a:rPr lang="en-US" sz="2200" b="1">
                <a:solidFill>
                  <a:srgbClr val="000000"/>
                </a:solidFill>
              </a:rPr>
              <a:t>1998 – 2010</a:t>
            </a:r>
          </a:p>
        </p:txBody>
      </p:sp>
      <p:sp>
        <p:nvSpPr>
          <p:cNvPr id="44036" name="Text Box 3"/>
          <p:cNvSpPr txBox="1">
            <a:spLocks noChangeArrowheads="1"/>
          </p:cNvSpPr>
          <p:nvPr/>
        </p:nvSpPr>
        <p:spPr bwMode="auto">
          <a:xfrm>
            <a:off x="2057400" y="5257800"/>
            <a:ext cx="6629400" cy="1371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eaLnBrk="1" hangingPunct="1">
              <a:buClr>
                <a:srgbClr val="000000"/>
              </a:buClr>
              <a:buSzPct val="100000"/>
              <a:buFont typeface="Times New Roman" pitchFamily="18" charset="0"/>
              <a:buNone/>
            </a:pPr>
            <a:r>
              <a:rPr lang="en-US" sz="1600">
                <a:solidFill>
                  <a:srgbClr val="000000"/>
                </a:solidFill>
              </a:rPr>
              <a:t>Book to Build = Sales / Shipped</a:t>
            </a:r>
          </a:p>
          <a:p>
            <a:pPr eaLnBrk="1" hangingPunct="1">
              <a:buClr>
                <a:srgbClr val="000000"/>
              </a:buClr>
              <a:buSzPct val="100000"/>
              <a:buFont typeface="Times New Roman" pitchFamily="18" charset="0"/>
              <a:buNone/>
            </a:pPr>
            <a:r>
              <a:rPr lang="en-US" sz="1600">
                <a:solidFill>
                  <a:srgbClr val="000000"/>
                </a:solidFill>
              </a:rPr>
              <a:t>Selling faster than we ship &gt; 1</a:t>
            </a:r>
          </a:p>
          <a:p>
            <a:pPr eaLnBrk="1" hangingPunct="1">
              <a:buClr>
                <a:srgbClr val="000000"/>
              </a:buClr>
              <a:buSzPct val="100000"/>
              <a:buFont typeface="Times New Roman" pitchFamily="18" charset="0"/>
              <a:buNone/>
            </a:pPr>
            <a:r>
              <a:rPr lang="en-US" sz="1600">
                <a:solidFill>
                  <a:srgbClr val="000000"/>
                </a:solidFill>
              </a:rPr>
              <a:t>Shipping faster than we sell &lt; 1</a:t>
            </a:r>
          </a:p>
          <a:p>
            <a:pPr eaLnBrk="1" hangingPunct="1">
              <a:buClr>
                <a:srgbClr val="000000"/>
              </a:buClr>
              <a:buSzPct val="100000"/>
              <a:buFont typeface="Times New Roman" pitchFamily="18" charset="0"/>
              <a:buNone/>
            </a:pPr>
            <a:r>
              <a:rPr lang="en-US" sz="1600">
                <a:solidFill>
                  <a:srgbClr val="000000"/>
                </a:solidFill>
              </a:rPr>
              <a:t>Generally, a business wants to maintain a figure slightly above 1.00</a:t>
            </a:r>
          </a:p>
          <a:p>
            <a:pPr eaLnBrk="1" hangingPunct="1">
              <a:buClr>
                <a:srgbClr val="000000"/>
              </a:buClr>
              <a:buSzPct val="100000"/>
              <a:buFont typeface="Times New Roman" pitchFamily="18" charset="0"/>
              <a:buNone/>
            </a:pPr>
            <a:r>
              <a:rPr lang="en-US" sz="1600">
                <a:solidFill>
                  <a:srgbClr val="000000"/>
                </a:solidFill>
              </a:rPr>
              <a:t>Trend line is a 2</a:t>
            </a:r>
            <a:r>
              <a:rPr lang="en-US" sz="1600" baseline="33000">
                <a:solidFill>
                  <a:srgbClr val="000000"/>
                </a:solidFill>
              </a:rPr>
              <a:t>nd</a:t>
            </a:r>
            <a:r>
              <a:rPr lang="en-US" sz="1600">
                <a:solidFill>
                  <a:srgbClr val="000000"/>
                </a:solidFill>
              </a:rPr>
              <a:t> order polynomial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5059" name="Text Box 2"/>
          <p:cNvSpPr txBox="1">
            <a:spLocks noChangeArrowheads="1"/>
          </p:cNvSpPr>
          <p:nvPr/>
        </p:nvSpPr>
        <p:spPr bwMode="auto">
          <a:xfrm>
            <a:off x="2514600" y="228600"/>
            <a:ext cx="4114800" cy="76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US" sz="2200" b="1">
                <a:solidFill>
                  <a:srgbClr val="000000"/>
                </a:solidFill>
              </a:rPr>
              <a:t>Sales vs. Shipped</a:t>
            </a:r>
          </a:p>
          <a:p>
            <a:pPr algn="ctr" eaLnBrk="1" hangingPunct="1">
              <a:buClr>
                <a:srgbClr val="000000"/>
              </a:buClr>
              <a:buSzPct val="100000"/>
              <a:buFont typeface="Times New Roman" pitchFamily="18" charset="0"/>
              <a:buNone/>
            </a:pPr>
            <a:r>
              <a:rPr lang="en-US" sz="2200" b="1">
                <a:solidFill>
                  <a:srgbClr val="000000"/>
                </a:solidFill>
              </a:rPr>
              <a:t>1998 - 2010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7525" y="0"/>
            <a:ext cx="7356475" cy="6172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6083" name="Text Box 2"/>
          <p:cNvSpPr txBox="1">
            <a:spLocks noChangeArrowheads="1"/>
          </p:cNvSpPr>
          <p:nvPr/>
        </p:nvSpPr>
        <p:spPr bwMode="auto">
          <a:xfrm>
            <a:off x="3200400" y="228600"/>
            <a:ext cx="4114800" cy="76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US" sz="2200" b="1">
                <a:solidFill>
                  <a:srgbClr val="000000"/>
                </a:solidFill>
              </a:rPr>
              <a:t>Historical Totals</a:t>
            </a:r>
          </a:p>
          <a:p>
            <a:pPr algn="ctr" eaLnBrk="1" hangingPunct="1">
              <a:buClr>
                <a:srgbClr val="000000"/>
              </a:buClr>
              <a:buSzPct val="100000"/>
              <a:buFont typeface="Times New Roman" pitchFamily="18" charset="0"/>
              <a:buNone/>
            </a:pPr>
            <a:r>
              <a:rPr lang="en-US" sz="2200" b="1">
                <a:solidFill>
                  <a:srgbClr val="000000"/>
                </a:solidFill>
              </a:rPr>
              <a:t>1998 - 2010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54911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7107" name="Text Box 2"/>
          <p:cNvSpPr txBox="1">
            <a:spLocks noChangeArrowheads="1"/>
          </p:cNvSpPr>
          <p:nvPr/>
        </p:nvSpPr>
        <p:spPr bwMode="auto">
          <a:xfrm>
            <a:off x="2286000" y="296863"/>
            <a:ext cx="4627563" cy="760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US" sz="2200" b="1">
                <a:solidFill>
                  <a:srgbClr val="000000"/>
                </a:solidFill>
              </a:rPr>
              <a:t>Minis, Brush, Crash, Refurb Totals, 2003 - 2010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8575"/>
            <a:ext cx="9144000" cy="56864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8131" name="Text Box 2"/>
          <p:cNvSpPr txBox="1">
            <a:spLocks noChangeArrowheads="1"/>
          </p:cNvSpPr>
          <p:nvPr/>
        </p:nvSpPr>
        <p:spPr bwMode="auto">
          <a:xfrm>
            <a:off x="2286000" y="296863"/>
            <a:ext cx="4627563" cy="7604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US" sz="2200" b="1">
                <a:solidFill>
                  <a:srgbClr val="000000"/>
                </a:solidFill>
              </a:rPr>
              <a:t>Tankers, SSFA, Aerials</a:t>
            </a:r>
          </a:p>
          <a:p>
            <a:pPr algn="ctr" eaLnBrk="1" hangingPunct="1">
              <a:buClr>
                <a:srgbClr val="000000"/>
              </a:buClr>
              <a:buSzPct val="100000"/>
              <a:buFont typeface="Times New Roman" pitchFamily="18" charset="0"/>
              <a:buNone/>
            </a:pPr>
            <a:r>
              <a:rPr lang="en-US" sz="2200" b="1">
                <a:solidFill>
                  <a:srgbClr val="000000"/>
                </a:solidFill>
              </a:rPr>
              <a:t>Totals, 2003 - 2010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66900" y="0"/>
            <a:ext cx="6637338" cy="6400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9155" name="Text Box 2"/>
          <p:cNvSpPr txBox="1">
            <a:spLocks noChangeArrowheads="1"/>
          </p:cNvSpPr>
          <p:nvPr/>
        </p:nvSpPr>
        <p:spPr bwMode="auto">
          <a:xfrm>
            <a:off x="4287838" y="228600"/>
            <a:ext cx="4627562" cy="76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Clr>
                <a:srgbClr val="000000"/>
              </a:buClr>
              <a:buSzPct val="100000"/>
              <a:buFont typeface="Times New Roman" pitchFamily="18" charset="0"/>
              <a:buNone/>
            </a:pPr>
            <a:r>
              <a:rPr lang="en-US" sz="2200" b="1">
                <a:solidFill>
                  <a:srgbClr val="000000"/>
                </a:solidFill>
              </a:rPr>
              <a:t>1</a:t>
            </a:r>
            <a:r>
              <a:rPr lang="en-US" sz="2200" b="1" baseline="33000">
                <a:solidFill>
                  <a:srgbClr val="000000"/>
                </a:solidFill>
              </a:rPr>
              <a:t>st</a:t>
            </a:r>
            <a:r>
              <a:rPr lang="en-US" sz="2200" b="1">
                <a:solidFill>
                  <a:srgbClr val="000000"/>
                </a:solidFill>
              </a:rPr>
              <a:t> and 2</a:t>
            </a:r>
            <a:r>
              <a:rPr lang="en-US" sz="2200" b="1" baseline="33000">
                <a:solidFill>
                  <a:srgbClr val="000000"/>
                </a:solidFill>
              </a:rPr>
              <a:t>nd</a:t>
            </a:r>
            <a:r>
              <a:rPr lang="en-US" sz="2200" b="1">
                <a:solidFill>
                  <a:srgbClr val="000000"/>
                </a:solidFill>
              </a:rPr>
              <a:t> Quarter Bookings</a:t>
            </a:r>
          </a:p>
          <a:p>
            <a:pPr algn="ctr" eaLnBrk="1" hangingPunct="1">
              <a:buClr>
                <a:srgbClr val="000000"/>
              </a:buClr>
              <a:buSzPct val="100000"/>
              <a:buFont typeface="Times New Roman" pitchFamily="18" charset="0"/>
              <a:buNone/>
            </a:pPr>
            <a:r>
              <a:rPr lang="en-US" sz="2200" b="1">
                <a:solidFill>
                  <a:srgbClr val="000000"/>
                </a:solidFill>
              </a:rPr>
              <a:t>2005 - 2010</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idx="4294967295"/>
          </p:nvPr>
        </p:nvSpPr>
        <p:spPr/>
        <p:txBody>
          <a:bodyPr anchor="t">
            <a:normAutofit fontScale="90000"/>
          </a:bodyPr>
          <a:lstStyle/>
          <a:p>
            <a:pPr eaLnBrk="1" hangingPunct="1"/>
            <a:r>
              <a:rPr lang="en-US" sz="3600" smtClean="0"/>
              <a:t>FAMA/FEMSA Would Like To Thank</a:t>
            </a:r>
            <a:br>
              <a:rPr lang="en-US" sz="3600" smtClean="0"/>
            </a:br>
            <a:r>
              <a:rPr lang="en-US" sz="3600" smtClean="0"/>
              <a:t>Our Sponsors</a:t>
            </a:r>
          </a:p>
        </p:txBody>
      </p:sp>
      <p:sp>
        <p:nvSpPr>
          <p:cNvPr id="23555" name="Text Box 9"/>
          <p:cNvSpPr txBox="1">
            <a:spLocks noChangeArrowheads="1"/>
          </p:cNvSpPr>
          <p:nvPr/>
        </p:nvSpPr>
        <p:spPr bwMode="auto">
          <a:xfrm>
            <a:off x="2438400" y="5791200"/>
            <a:ext cx="5638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333399"/>
                </a:solidFill>
                <a:latin typeface="Corbel" pitchFamily="34" charset="0"/>
              </a:rPr>
              <a:t>Hospitality Room Sponsor</a:t>
            </a:r>
          </a:p>
        </p:txBody>
      </p:sp>
      <p:grpSp>
        <p:nvGrpSpPr>
          <p:cNvPr id="2" name="Group 6"/>
          <p:cNvGrpSpPr>
            <a:grpSpLocks/>
          </p:cNvGrpSpPr>
          <p:nvPr/>
        </p:nvGrpSpPr>
        <p:grpSpPr bwMode="auto">
          <a:xfrm>
            <a:off x="762000" y="1905000"/>
            <a:ext cx="7620000" cy="3505200"/>
            <a:chOff x="228600" y="1600200"/>
            <a:chExt cx="8534400" cy="4309222"/>
          </a:xfrm>
        </p:grpSpPr>
        <p:pic>
          <p:nvPicPr>
            <p:cNvPr id="23557" name="Picture 7" descr="FELogocolorp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3124200"/>
              <a:ext cx="6019800" cy="156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8" descr="FDIC-4c"/>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4724400"/>
              <a:ext cx="3429000" cy="118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5" descr="4-col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28600" y="1600200"/>
              <a:ext cx="3886200" cy="17124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821486465"/>
      </p:ext>
    </p:extLst>
  </p:cSld>
  <p:clrMapOvr>
    <a:masterClrMapping/>
  </p:clrMapOvr>
  <p:transition advTm="600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533400" y="274638"/>
            <a:ext cx="8343900" cy="1143000"/>
          </a:xfrm>
          <a:prstGeom prst="rect">
            <a:avLst/>
          </a:prstGeom>
          <a:gradFill rotWithShape="0">
            <a:gsLst>
              <a:gs pos="0">
                <a:srgbClr val="B2B2B2"/>
              </a:gs>
              <a:gs pos="50000">
                <a:srgbClr val="DDDDDD"/>
              </a:gs>
              <a:gs pos="100000">
                <a:srgbClr val="B2B2B2"/>
              </a:gs>
            </a:gsLst>
            <a:lin ang="2700000" scaled="1"/>
          </a:gradFill>
          <a:ln w="88920">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SzPct val="100000"/>
            </a:pPr>
            <a:r>
              <a:rPr lang="en-US" sz="4000" b="1">
                <a:solidFill>
                  <a:srgbClr val="000000"/>
                </a:solidFill>
                <a:latin typeface="Calibri" pitchFamily="34" charset="0"/>
              </a:rPr>
              <a:t>Dollar Amount Reporting</a:t>
            </a:r>
          </a:p>
        </p:txBody>
      </p:sp>
      <p:sp>
        <p:nvSpPr>
          <p:cNvPr id="50179" name="Text Box 2"/>
          <p:cNvSpPr txBox="1">
            <a:spLocks noChangeArrowheads="1"/>
          </p:cNvSpPr>
          <p:nvPr/>
        </p:nvSpPr>
        <p:spPr bwMode="auto">
          <a:xfrm>
            <a:off x="1828800" y="1600200"/>
            <a:ext cx="7086600" cy="4800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eaLnBrk="1" hangingPunct="1">
              <a:spcBef>
                <a:spcPts val="750"/>
              </a:spcBef>
              <a:buSzPct val="100000"/>
            </a:pPr>
            <a:r>
              <a:rPr lang="en-US" sz="2600" b="1">
                <a:solidFill>
                  <a:srgbClr val="000000"/>
                </a:solidFill>
                <a:latin typeface="Calibri" pitchFamily="34" charset="0"/>
              </a:rPr>
              <a:t>FAMA’s fire apparatus statistics are a key component of the organization.  We have been collecting statistics since the 1960’s with electronic data available since 3</a:t>
            </a:r>
            <a:r>
              <a:rPr lang="en-US" sz="2600" b="1" baseline="33000">
                <a:solidFill>
                  <a:srgbClr val="000000"/>
                </a:solidFill>
                <a:latin typeface="Calibri" pitchFamily="34" charset="0"/>
              </a:rPr>
              <a:t>rd</a:t>
            </a:r>
            <a:r>
              <a:rPr lang="en-US" sz="2600" b="1">
                <a:solidFill>
                  <a:srgbClr val="000000"/>
                </a:solidFill>
                <a:latin typeface="Calibri" pitchFamily="34" charset="0"/>
              </a:rPr>
              <a:t> quarter of 2003.</a:t>
            </a:r>
          </a:p>
          <a:p>
            <a:pPr eaLnBrk="1" hangingPunct="1">
              <a:spcBef>
                <a:spcPts val="750"/>
              </a:spcBef>
              <a:buSzPct val="100000"/>
            </a:pPr>
            <a:endParaRPr lang="en-US" sz="2600" b="1">
              <a:solidFill>
                <a:srgbClr val="000000"/>
              </a:solidFill>
              <a:latin typeface="Calibri" pitchFamily="34" charset="0"/>
            </a:endParaRPr>
          </a:p>
          <a:p>
            <a:pPr eaLnBrk="1" hangingPunct="1">
              <a:spcBef>
                <a:spcPts val="750"/>
              </a:spcBef>
              <a:buSzPct val="100000"/>
            </a:pPr>
            <a:r>
              <a:rPr lang="en-US" sz="2600" b="1">
                <a:solidFill>
                  <a:srgbClr val="000000"/>
                </a:solidFill>
                <a:latin typeface="Calibri" pitchFamily="34" charset="0"/>
              </a:rPr>
              <a:t>However, in today’s world raw volume numbers cannot provide all of the data needed.</a:t>
            </a:r>
          </a:p>
          <a:p>
            <a:pPr eaLnBrk="1" hangingPunct="1">
              <a:spcBef>
                <a:spcPts val="750"/>
              </a:spcBef>
              <a:buSzPct val="100000"/>
            </a:pPr>
            <a:endParaRPr lang="en-US" sz="2600" b="1">
              <a:solidFill>
                <a:srgbClr val="000000"/>
              </a:solidFill>
              <a:latin typeface="Calibri" pitchFamily="34" charset="0"/>
            </a:endParaRPr>
          </a:p>
          <a:p>
            <a:pPr eaLnBrk="1" hangingPunct="1">
              <a:spcBef>
                <a:spcPts val="750"/>
              </a:spcBef>
              <a:buSzPct val="100000"/>
            </a:pPr>
            <a:endParaRPr lang="en-US" sz="2400" b="1">
              <a:solidFill>
                <a:srgbClr val="000000"/>
              </a:solidFill>
              <a:latin typeface="Calibri"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600200" y="1676400"/>
            <a:ext cx="7040563" cy="472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eaLnBrk="1" hangingPunct="1">
              <a:spcBef>
                <a:spcPts val="750"/>
              </a:spcBef>
              <a:buSzPct val="100000"/>
            </a:pPr>
            <a:r>
              <a:rPr lang="en-US" sz="2600" b="1">
                <a:solidFill>
                  <a:srgbClr val="000000"/>
                </a:solidFill>
                <a:latin typeface="Calibri" pitchFamily="34" charset="0"/>
              </a:rPr>
              <a:t>For 2010, the FAMA board initiated a price element to our statistics reporting.  We believe the price data will be a valuable tool to help city and fire department budget planning and more importantly Federal Grant funding. </a:t>
            </a:r>
          </a:p>
          <a:p>
            <a:pPr eaLnBrk="1" hangingPunct="1">
              <a:spcBef>
                <a:spcPts val="750"/>
              </a:spcBef>
              <a:buSzPct val="100000"/>
            </a:pPr>
            <a:endParaRPr lang="en-US" sz="2600" b="1">
              <a:solidFill>
                <a:srgbClr val="000000"/>
              </a:solidFill>
              <a:latin typeface="Calibri" pitchFamily="34" charset="0"/>
            </a:endParaRPr>
          </a:p>
          <a:p>
            <a:pPr eaLnBrk="1" hangingPunct="1">
              <a:spcBef>
                <a:spcPts val="750"/>
              </a:spcBef>
              <a:buSzPct val="100000"/>
            </a:pPr>
            <a:r>
              <a:rPr lang="en-US" sz="2600" b="1">
                <a:solidFill>
                  <a:srgbClr val="000000"/>
                </a:solidFill>
                <a:latin typeface="Calibri" pitchFamily="34" charset="0"/>
              </a:rPr>
              <a:t>Price increases to the fire apparatus industry are driven by outside factors other than the increased cost of material and labor so it is difficult to apply a simple inflation factor to the price of new apparatus.</a:t>
            </a:r>
          </a:p>
          <a:p>
            <a:pPr eaLnBrk="1" hangingPunct="1">
              <a:spcBef>
                <a:spcPts val="750"/>
              </a:spcBef>
              <a:buSzPct val="100000"/>
            </a:pPr>
            <a:endParaRPr lang="en-US" sz="2600" b="1">
              <a:solidFill>
                <a:srgbClr val="000000"/>
              </a:solidFill>
              <a:latin typeface="Calibri" pitchFamily="34" charset="0"/>
            </a:endParaRPr>
          </a:p>
          <a:p>
            <a:pPr eaLnBrk="1" hangingPunct="1">
              <a:spcBef>
                <a:spcPts val="750"/>
              </a:spcBef>
              <a:buSzPct val="100000"/>
            </a:pPr>
            <a:endParaRPr lang="en-US" sz="2800" b="1">
              <a:solidFill>
                <a:srgbClr val="000000"/>
              </a:solidFill>
              <a:latin typeface="Calibri" pitchFamily="34" charset="0"/>
            </a:endParaRPr>
          </a:p>
          <a:p>
            <a:pPr eaLnBrk="1" hangingPunct="1">
              <a:spcBef>
                <a:spcPts val="750"/>
              </a:spcBef>
              <a:buSzPct val="100000"/>
            </a:pPr>
            <a:endParaRPr lang="en-US" sz="2800" b="1">
              <a:solidFill>
                <a:srgbClr val="000000"/>
              </a:solidFill>
              <a:latin typeface="Calibri" pitchFamily="34" charset="0"/>
            </a:endParaRPr>
          </a:p>
          <a:p>
            <a:pPr eaLnBrk="1" hangingPunct="1">
              <a:spcBef>
                <a:spcPts val="750"/>
              </a:spcBef>
              <a:buSzPct val="100000"/>
            </a:pPr>
            <a:endParaRPr lang="en-US" sz="2800" b="1">
              <a:solidFill>
                <a:srgbClr val="000000"/>
              </a:solidFill>
              <a:latin typeface="Calibri" pitchFamily="34" charset="0"/>
            </a:endParaRPr>
          </a:p>
        </p:txBody>
      </p:sp>
      <p:sp>
        <p:nvSpPr>
          <p:cNvPr id="51203" name="Text Box 2"/>
          <p:cNvSpPr txBox="1">
            <a:spLocks noChangeArrowheads="1"/>
          </p:cNvSpPr>
          <p:nvPr/>
        </p:nvSpPr>
        <p:spPr bwMode="auto">
          <a:xfrm>
            <a:off x="533400" y="274638"/>
            <a:ext cx="8343900" cy="1143000"/>
          </a:xfrm>
          <a:prstGeom prst="rect">
            <a:avLst/>
          </a:prstGeom>
          <a:gradFill rotWithShape="0">
            <a:gsLst>
              <a:gs pos="0">
                <a:srgbClr val="B2B2B2"/>
              </a:gs>
              <a:gs pos="50000">
                <a:srgbClr val="DDDDDD"/>
              </a:gs>
              <a:gs pos="100000">
                <a:srgbClr val="B2B2B2"/>
              </a:gs>
            </a:gsLst>
            <a:lin ang="2700000" scaled="1"/>
          </a:gradFill>
          <a:ln w="88920">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SzPct val="100000"/>
            </a:pPr>
            <a:r>
              <a:rPr lang="en-US" sz="4000" b="1">
                <a:solidFill>
                  <a:srgbClr val="000000"/>
                </a:solidFill>
                <a:latin typeface="Calibri" pitchFamily="34" charset="0"/>
              </a:rPr>
              <a:t>Fire Apparatus Prices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idx="4294967295"/>
          </p:nvPr>
        </p:nvSpPr>
        <p:spPr>
          <a:xfrm>
            <a:off x="533400" y="274638"/>
            <a:ext cx="8343900" cy="1143000"/>
          </a:xfrm>
          <a:gradFill rotWithShape="0">
            <a:gsLst>
              <a:gs pos="0">
                <a:srgbClr val="B2B2B2"/>
              </a:gs>
              <a:gs pos="50000">
                <a:srgbClr val="DDDDDD"/>
              </a:gs>
              <a:gs pos="100000">
                <a:srgbClr val="B2B2B2"/>
              </a:gs>
            </a:gsLst>
            <a:lin ang="2700000" scaled="1"/>
          </a:gradFill>
          <a:ln w="88920">
            <a:solidFill>
              <a:srgbClr val="FFFFCC"/>
            </a:solidFill>
            <a:miter lim="800000"/>
            <a:headEnd/>
            <a:tailEnd/>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Fire Apparatus Prices</a:t>
            </a:r>
          </a:p>
        </p:txBody>
      </p:sp>
      <p:sp>
        <p:nvSpPr>
          <p:cNvPr id="52227" name="Rectangle 2"/>
          <p:cNvSpPr>
            <a:spLocks noGrp="1" noChangeArrowheads="1"/>
          </p:cNvSpPr>
          <p:nvPr>
            <p:ph type="body" idx="4294967295"/>
          </p:nvPr>
        </p:nvSpPr>
        <p:spPr>
          <a:xfrm>
            <a:off x="1752600" y="1600200"/>
            <a:ext cx="7086600" cy="4800600"/>
          </a:xfrm>
        </p:spPr>
        <p:txBody>
          <a:bodyPr/>
          <a:lstStyle/>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mtClean="0"/>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smtClean="0"/>
              <a:t>NFPA standards add required components and testing.</a:t>
            </a:r>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600" smtClean="0"/>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smtClean="0"/>
              <a:t>Federal safety and EPA requirements add cost to the chassis.</a:t>
            </a:r>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600" smtClean="0"/>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600" smtClean="0"/>
              <a:t>Electronic systems must be updated and improved to meet customer expectations and compete in a worldwide market.</a:t>
            </a:r>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600" smtClean="0"/>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mtClean="0"/>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body" idx="4294967295"/>
          </p:nvPr>
        </p:nvSpPr>
        <p:spPr>
          <a:xfrm>
            <a:off x="1752600" y="1828800"/>
            <a:ext cx="7078663" cy="4564063"/>
          </a:xfrm>
        </p:spPr>
        <p:txBody>
          <a:bodyPr/>
          <a:lstStyle/>
          <a:p>
            <a:pPr indent="-336550">
              <a:lnSpc>
                <a:spcPct val="80000"/>
              </a:lnSpc>
              <a:spcBef>
                <a:spcPts val="62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smtClean="0"/>
              <a:t>Price statistics would provide us with data on how much NFPA or Federal requirements impact our industry. </a:t>
            </a:r>
          </a:p>
          <a:p>
            <a:pPr indent="-336550">
              <a:buSzPct val="60000"/>
              <a:buFont typeface="Wingdings"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smtClean="0"/>
              <a:t>When NFPA 1901 went into effect in 2009, it would be very interesting to see what overall effect it had on the price of trucks.</a:t>
            </a:r>
          </a:p>
          <a:p>
            <a:pPr indent="-336550">
              <a:buSzPct val="60000"/>
              <a:buFont typeface="Wingdings" pitchFamily="2" charset="2"/>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smtClean="0"/>
              <a:t>When the 2007 and now the 2010 engine emissions requirements went into effect it would be helpful to know how pricing was impacted.</a:t>
            </a:r>
          </a:p>
          <a:p>
            <a:pPr indent="-336550">
              <a:lnSpc>
                <a:spcPct val="80000"/>
              </a:lnSpc>
              <a:spcBef>
                <a:spcPts val="62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400" smtClean="0"/>
              <a:t>Members of our industry are the only ones that can provide accurate dollar amounts. </a:t>
            </a:r>
          </a:p>
        </p:txBody>
      </p:sp>
      <p:sp>
        <p:nvSpPr>
          <p:cNvPr id="53251" name="Text Box 2"/>
          <p:cNvSpPr txBox="1">
            <a:spLocks noChangeArrowheads="1"/>
          </p:cNvSpPr>
          <p:nvPr/>
        </p:nvSpPr>
        <p:spPr bwMode="auto">
          <a:xfrm>
            <a:off x="533400" y="274638"/>
            <a:ext cx="8343900" cy="1143000"/>
          </a:xfrm>
          <a:prstGeom prst="rect">
            <a:avLst/>
          </a:prstGeom>
          <a:gradFill rotWithShape="0">
            <a:gsLst>
              <a:gs pos="0">
                <a:srgbClr val="B2B2B2"/>
              </a:gs>
              <a:gs pos="50000">
                <a:srgbClr val="DDDDDD"/>
              </a:gs>
              <a:gs pos="100000">
                <a:srgbClr val="B2B2B2"/>
              </a:gs>
            </a:gsLst>
            <a:lin ang="2700000" scaled="1"/>
          </a:gradFill>
          <a:ln w="88920">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SzPct val="100000"/>
            </a:pPr>
            <a:r>
              <a:rPr lang="en-US" sz="4000" b="1">
                <a:solidFill>
                  <a:srgbClr val="000000"/>
                </a:solidFill>
                <a:latin typeface="Calibri" pitchFamily="34" charset="0"/>
              </a:rPr>
              <a:t>Fire Apparatus Cost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idx="4294967295"/>
          </p:nvPr>
        </p:nvSpPr>
        <p:spPr>
          <a:xfrm>
            <a:off x="533400" y="274638"/>
            <a:ext cx="8343900" cy="1143000"/>
          </a:xfrm>
          <a:gradFill rotWithShape="0">
            <a:gsLst>
              <a:gs pos="0">
                <a:srgbClr val="B2B2B2"/>
              </a:gs>
              <a:gs pos="50000">
                <a:srgbClr val="DDDDDD"/>
              </a:gs>
              <a:gs pos="100000">
                <a:srgbClr val="B2B2B2"/>
              </a:gs>
            </a:gsLst>
            <a:lin ang="2700000" scaled="1"/>
          </a:gradFill>
          <a:ln w="88920">
            <a:solidFill>
              <a:srgbClr val="FFFFCC"/>
            </a:solidFill>
            <a:miter lim="800000"/>
            <a:headEnd/>
            <a:tailEnd/>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Reporting Prices - Security</a:t>
            </a:r>
          </a:p>
        </p:txBody>
      </p:sp>
      <p:sp>
        <p:nvSpPr>
          <p:cNvPr id="54275" name="Rectangle 2"/>
          <p:cNvSpPr>
            <a:spLocks noGrp="1" noChangeArrowheads="1"/>
          </p:cNvSpPr>
          <p:nvPr>
            <p:ph type="body" idx="4294967295"/>
          </p:nvPr>
        </p:nvSpPr>
        <p:spPr>
          <a:xfrm>
            <a:off x="1752600" y="1905000"/>
            <a:ext cx="7086600" cy="4495800"/>
          </a:xfrm>
        </p:spPr>
        <p:txBody>
          <a:bodyPr/>
          <a:lstStyle/>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400" smtClean="0"/>
              <a:t>FAMA contracts with Schenck Business Solutions to collect all data.  No one in the FAMA organization (including board members) have access to the raw data from individual members.  Schenck collects and organizes the raw data. </a:t>
            </a:r>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400" smtClean="0"/>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400" smtClean="0"/>
              <a:t>Only category totals are provided to the Statistics Committee who in turn create the reports you see.</a:t>
            </a:r>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400" smtClean="0"/>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400" smtClean="0"/>
              <a:t>Reporting prices is entirely optional and participants can always choose not to provide a price as desired – such as knowing you are the only one reporting in a certain category.</a:t>
            </a:r>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mtClean="0"/>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800" smtClean="0"/>
          </a:p>
          <a:p>
            <a:pPr marL="0" lvl="1" indent="0">
              <a:lnSpc>
                <a:spcPct val="80000"/>
              </a:lnSpc>
              <a:spcBef>
                <a:spcPts val="563"/>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1800" smtClean="0"/>
          </a:p>
          <a:p>
            <a:pPr marL="0" indent="0">
              <a:lnSpc>
                <a:spcPct val="80000"/>
              </a:lnSpc>
              <a:spcBef>
                <a:spcPts val="625"/>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180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body" idx="4294967295"/>
          </p:nvPr>
        </p:nvSpPr>
        <p:spPr>
          <a:xfrm>
            <a:off x="1752600" y="1600200"/>
            <a:ext cx="7078663" cy="4792663"/>
          </a:xfrm>
        </p:spPr>
        <p:txBody>
          <a:bodyPr/>
          <a:lstStyle/>
          <a:p>
            <a:pPr indent="-338138">
              <a:lnSpc>
                <a:spcPct val="80000"/>
              </a:lnSpc>
              <a:spcBef>
                <a:spcPts val="625"/>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2000" smtClean="0"/>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600" smtClean="0"/>
              <a:t>Currently we are only getting a small percentage (around 10%) of reported dollar amounts.  </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600" smtClean="0"/>
              <a:t>For second quarter shipments:</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600" smtClean="0"/>
              <a:t>40 of 509 pumper deliveries had dollar amounts</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600" smtClean="0"/>
              <a:t>24 of 172 rescue truck deliveries had dollar amounts</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600" smtClean="0"/>
              <a:t>14 of 154 tankers had dollar amounts</a:t>
            </a:r>
          </a:p>
          <a:p>
            <a:pPr indent="-338138">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600" smtClean="0"/>
              <a:t>16 categories had no dollar amounts listed</a:t>
            </a:r>
          </a:p>
        </p:txBody>
      </p:sp>
      <p:sp>
        <p:nvSpPr>
          <p:cNvPr id="55299" name="Text Box 2"/>
          <p:cNvSpPr txBox="1">
            <a:spLocks noChangeArrowheads="1"/>
          </p:cNvSpPr>
          <p:nvPr/>
        </p:nvSpPr>
        <p:spPr bwMode="auto">
          <a:xfrm>
            <a:off x="533400" y="190500"/>
            <a:ext cx="8343900" cy="1312863"/>
          </a:xfrm>
          <a:prstGeom prst="rect">
            <a:avLst/>
          </a:prstGeom>
          <a:gradFill rotWithShape="0">
            <a:gsLst>
              <a:gs pos="0">
                <a:srgbClr val="B2B2B2"/>
              </a:gs>
              <a:gs pos="50000">
                <a:srgbClr val="DDDDDD"/>
              </a:gs>
              <a:gs pos="100000">
                <a:srgbClr val="B2B2B2"/>
              </a:gs>
            </a:gsLst>
            <a:lin ang="2700000" scaled="1"/>
          </a:gradFill>
          <a:ln w="88920">
            <a:solidFill>
              <a:srgbClr val="FFFFCC"/>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chemeClr val="tx1"/>
                </a:solidFill>
                <a:latin typeface="Arial" pitchFamily="34" charset="0"/>
              </a:defRPr>
            </a:lvl9pPr>
          </a:lstStyle>
          <a:p>
            <a:pPr algn="ctr" eaLnBrk="1" hangingPunct="1">
              <a:buSzPct val="100000"/>
            </a:pPr>
            <a:r>
              <a:rPr lang="en-US" sz="4000" b="1">
                <a:solidFill>
                  <a:srgbClr val="000000"/>
                </a:solidFill>
                <a:latin typeface="Calibri" pitchFamily="34" charset="0"/>
              </a:rPr>
              <a:t>Reporting Prices - Participation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533400" y="274638"/>
            <a:ext cx="8343900" cy="1143000"/>
          </a:xfrm>
          <a:gradFill rotWithShape="0">
            <a:gsLst>
              <a:gs pos="0">
                <a:srgbClr val="B2B2B2"/>
              </a:gs>
              <a:gs pos="50000">
                <a:srgbClr val="DDDDDD"/>
              </a:gs>
              <a:gs pos="100000">
                <a:srgbClr val="B2B2B2"/>
              </a:gs>
            </a:gsLst>
            <a:lin ang="2700000" scaled="1"/>
          </a:gradFill>
          <a:ln w="88920">
            <a:solidFill>
              <a:srgbClr val="FFFFCC"/>
            </a:solidFill>
            <a:miter lim="800000"/>
            <a:headEnd/>
            <a:tailEnd/>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t>Reporting Prices</a:t>
            </a:r>
          </a:p>
        </p:txBody>
      </p:sp>
      <p:sp>
        <p:nvSpPr>
          <p:cNvPr id="56323" name="Rectangle 2"/>
          <p:cNvSpPr>
            <a:spLocks noGrp="1" noChangeArrowheads="1"/>
          </p:cNvSpPr>
          <p:nvPr>
            <p:ph type="body" idx="4294967295"/>
          </p:nvPr>
        </p:nvSpPr>
        <p:spPr>
          <a:xfrm>
            <a:off x="1752600" y="1447800"/>
            <a:ext cx="7086600" cy="4800600"/>
          </a:xfrm>
        </p:spPr>
        <p:txBody>
          <a:bodyPr/>
          <a:lstStyle/>
          <a:p>
            <a:pPr marL="0" indent="0">
              <a:lnSpc>
                <a:spcPct val="80000"/>
              </a:lnSpc>
              <a:spcBef>
                <a:spcPts val="7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400" smtClean="0"/>
              <a:t>We prefer that reported prices do not include loose equipment.  We also prefer that the reported price be what the end user paid.  However, if dealer cost or some other pricing method is most readily available, it is acceptable as well.</a:t>
            </a:r>
          </a:p>
          <a:p>
            <a:pPr marL="0" indent="0">
              <a:lnSpc>
                <a:spcPct val="80000"/>
              </a:lnSpc>
              <a:spcBef>
                <a:spcPts val="7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smtClean="0"/>
          </a:p>
          <a:p>
            <a:pPr marL="0" indent="0">
              <a:lnSpc>
                <a:spcPct val="80000"/>
              </a:lnSpc>
              <a:spcBef>
                <a:spcPts val="7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400" smtClean="0"/>
              <a:t>Prices are averaged, so if everyone reported the price of the 509 pumpers delivered in the 2</a:t>
            </a:r>
            <a:r>
              <a:rPr lang="en-US" sz="2400" baseline="30000" smtClean="0"/>
              <a:t>nd</a:t>
            </a:r>
            <a:r>
              <a:rPr lang="en-US" sz="2400" smtClean="0"/>
              <a:t> quarter, minor variations in the data will level out.  In the end, trends may be more important than the actual dollar amount.</a:t>
            </a:r>
          </a:p>
          <a:p>
            <a:pPr marL="0" indent="0">
              <a:lnSpc>
                <a:spcPct val="80000"/>
              </a:lnSpc>
              <a:spcBef>
                <a:spcPts val="7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sz="2000" smtClean="0"/>
          </a:p>
          <a:p>
            <a:pPr marL="0" indent="0">
              <a:lnSpc>
                <a:spcPct val="80000"/>
              </a:lnSpc>
              <a:spcBef>
                <a:spcPts val="7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2400" smtClean="0"/>
              <a:t>Please carry this message to whoever is responsible in your company for reporting statistics.  If your organization needs assistance in making reports, the Statistics Committee is available for support.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Grp="1" noChangeArrowheads="1"/>
          </p:cNvSpPr>
          <p:nvPr>
            <p:ph type="title" idx="4294967295"/>
          </p:nvPr>
        </p:nvSpPr>
        <p:spPr>
          <a:xfrm>
            <a:off x="533400" y="228600"/>
            <a:ext cx="8343900" cy="1143000"/>
          </a:xfrm>
          <a:gradFill rotWithShape="0">
            <a:gsLst>
              <a:gs pos="0">
                <a:srgbClr val="B2B2B2"/>
              </a:gs>
              <a:gs pos="50000">
                <a:srgbClr val="DDDDDD"/>
              </a:gs>
              <a:gs pos="100000">
                <a:srgbClr val="B2B2B2"/>
              </a:gs>
            </a:gsLst>
            <a:lin ang="2700000" scaled="1"/>
          </a:gradFill>
          <a:ln w="88920">
            <a:solidFill>
              <a:srgbClr val="FFFFCC"/>
            </a:solidFill>
            <a:miter lim="800000"/>
            <a:headEnd/>
            <a:tailEnd/>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t>Question </a:t>
            </a:r>
          </a:p>
        </p:txBody>
      </p:sp>
      <p:sp>
        <p:nvSpPr>
          <p:cNvPr id="56323" name="Rectangle 2"/>
          <p:cNvSpPr>
            <a:spLocks noGrp="1" noChangeArrowheads="1"/>
          </p:cNvSpPr>
          <p:nvPr>
            <p:ph type="body" idx="4294967295"/>
          </p:nvPr>
        </p:nvSpPr>
        <p:spPr>
          <a:xfrm>
            <a:off x="1752600" y="1447800"/>
            <a:ext cx="7086600" cy="4800600"/>
          </a:xfrm>
        </p:spPr>
        <p:txBody>
          <a:bodyPr/>
          <a:lstStyle/>
          <a:p>
            <a:pPr marL="0" indent="0">
              <a:lnSpc>
                <a:spcPct val="80000"/>
              </a:lnSpc>
              <a:spcBef>
                <a:spcPts val="750"/>
              </a:spcBef>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sz="4400" dirty="0"/>
              <a:t>W</a:t>
            </a:r>
            <a:r>
              <a:rPr lang="en-US" sz="4400" dirty="0" smtClean="0"/>
              <a:t>ould you like to see FAMA collect similar data on ambulances?  </a:t>
            </a:r>
          </a:p>
        </p:txBody>
      </p:sp>
    </p:spTree>
    <p:extLst>
      <p:ext uri="{BB962C8B-B14F-4D97-AF65-F5344CB8AC3E}">
        <p14:creationId xmlns:p14="http://schemas.microsoft.com/office/powerpoint/2010/main" xmlns="" val="15174292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581025" y="2133600"/>
            <a:ext cx="8039100" cy="2590800"/>
          </a:xfrm>
        </p:spPr>
        <p:txBody>
          <a:bodyPr/>
          <a:lstStyle/>
          <a:p>
            <a:pPr eaLnBrk="1" hangingPunct="1">
              <a:spcBef>
                <a:spcPct val="50000"/>
              </a:spcBef>
            </a:pPr>
            <a:r>
              <a:rPr lang="en-US" dirty="0" smtClean="0"/>
              <a:t>Education Committee</a:t>
            </a:r>
            <a:br>
              <a:rPr lang="en-US" dirty="0" smtClean="0"/>
            </a:br>
            <a:r>
              <a:rPr lang="en-US" b="0" i="1" dirty="0" smtClean="0">
                <a:latin typeface="Garamond" pitchFamily="18" charset="0"/>
              </a:rPr>
              <a:t>Education Committee Co-Chairs</a:t>
            </a:r>
            <a:br>
              <a:rPr lang="en-US" b="0" i="1" dirty="0" smtClean="0">
                <a:latin typeface="Garamond" pitchFamily="18" charset="0"/>
              </a:rPr>
            </a:br>
            <a:r>
              <a:rPr lang="en-US" b="0" i="1" dirty="0" smtClean="0">
                <a:latin typeface="Garamond" pitchFamily="18" charset="0"/>
              </a:rPr>
              <a:t>Dave Reid, Tammy Laridaen</a:t>
            </a:r>
            <a:br>
              <a:rPr lang="en-US" b="0" i="1" dirty="0" smtClean="0">
                <a:latin typeface="Garamond" pitchFamily="18" charset="0"/>
              </a:rPr>
            </a:br>
            <a:endParaRPr lang="en-US" b="0" i="1" dirty="0" smtClean="0">
              <a:latin typeface="Garamond"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mtClean="0"/>
              <a:t>Education Committee</a:t>
            </a:r>
          </a:p>
        </p:txBody>
      </p:sp>
      <p:sp>
        <p:nvSpPr>
          <p:cNvPr id="58371" name="Rectangle 3"/>
          <p:cNvSpPr>
            <a:spLocks noGrp="1" noChangeArrowheads="1"/>
          </p:cNvSpPr>
          <p:nvPr>
            <p:ph type="body" idx="4294967295"/>
          </p:nvPr>
        </p:nvSpPr>
        <p:spPr>
          <a:xfrm>
            <a:off x="1752600" y="1600200"/>
            <a:ext cx="7086600" cy="5257800"/>
          </a:xfrm>
        </p:spPr>
        <p:txBody>
          <a:bodyPr/>
          <a:lstStyle/>
          <a:p>
            <a:pPr eaLnBrk="1" hangingPunct="1"/>
            <a:r>
              <a:rPr lang="en-US" dirty="0" smtClean="0"/>
              <a:t>Dave Reid – Co-Chair</a:t>
            </a:r>
          </a:p>
          <a:p>
            <a:pPr eaLnBrk="1" hangingPunct="1"/>
            <a:r>
              <a:rPr lang="en-US" dirty="0" smtClean="0"/>
              <a:t>Tammy </a:t>
            </a:r>
            <a:r>
              <a:rPr lang="en-US" dirty="0" err="1" smtClean="0"/>
              <a:t>Laridaen</a:t>
            </a:r>
            <a:r>
              <a:rPr lang="en-US" dirty="0" smtClean="0"/>
              <a:t> </a:t>
            </a:r>
            <a:r>
              <a:rPr lang="en-US" dirty="0" smtClean="0"/>
              <a:t>– Co-Chair</a:t>
            </a:r>
          </a:p>
          <a:p>
            <a:pPr eaLnBrk="1" hangingPunct="1"/>
            <a:r>
              <a:rPr lang="en-US" dirty="0" smtClean="0"/>
              <a:t>George Logan – Vice Chair </a:t>
            </a:r>
          </a:p>
          <a:p>
            <a:pPr eaLnBrk="1" hangingPunct="1"/>
            <a:r>
              <a:rPr lang="en-US" dirty="0" smtClean="0"/>
              <a:t>Curt Ignacio</a:t>
            </a:r>
          </a:p>
          <a:p>
            <a:pPr eaLnBrk="1" hangingPunct="1"/>
            <a:r>
              <a:rPr lang="en-US" dirty="0" smtClean="0"/>
              <a:t>Eric </a:t>
            </a:r>
            <a:r>
              <a:rPr lang="en-US" dirty="0" err="1" smtClean="0"/>
              <a:t>Sauey</a:t>
            </a:r>
            <a:endParaRPr lang="en-US" dirty="0" smtClean="0"/>
          </a:p>
          <a:p>
            <a:pPr eaLnBrk="1" hangingPunct="1"/>
            <a:r>
              <a:rPr lang="en-US" dirty="0" smtClean="0"/>
              <a:t>Rebecca Schenk</a:t>
            </a:r>
          </a:p>
          <a:p>
            <a:pPr eaLnBrk="1" hangingPunct="1"/>
            <a:endParaRPr lang="en-US" dirty="0" smtClean="0"/>
          </a:p>
          <a:p>
            <a:pPr eaLnBrk="1" hangingPunct="1"/>
            <a:r>
              <a:rPr lang="en-US" dirty="0" smtClean="0"/>
              <a:t>Jan Polka – FAMA Board Liaison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nchor="t">
            <a:noAutofit/>
          </a:bodyPr>
          <a:lstStyle/>
          <a:p>
            <a:pPr eaLnBrk="1" hangingPunct="1"/>
            <a:r>
              <a:rPr lang="en-US" smtClean="0"/>
              <a:t>FAMA/FEMSA Would Like To Thank Our Sponsors</a:t>
            </a:r>
            <a:br>
              <a:rPr lang="en-US" smtClean="0"/>
            </a:br>
            <a:endParaRPr lang="en-US" smtClean="0"/>
          </a:p>
        </p:txBody>
      </p:sp>
      <p:sp>
        <p:nvSpPr>
          <p:cNvPr id="25603" name="Text Box 4"/>
          <p:cNvSpPr txBox="1">
            <a:spLocks noChangeArrowheads="1"/>
          </p:cNvSpPr>
          <p:nvPr/>
        </p:nvSpPr>
        <p:spPr bwMode="auto">
          <a:xfrm>
            <a:off x="1981200" y="5334000"/>
            <a:ext cx="6172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333399"/>
                </a:solidFill>
                <a:latin typeface="Corbel" pitchFamily="34" charset="0"/>
              </a:rPr>
              <a:t>Friday Reception Sponsor</a:t>
            </a:r>
          </a:p>
        </p:txBody>
      </p:sp>
      <p:pic>
        <p:nvPicPr>
          <p:cNvPr id="2560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2438400"/>
            <a:ext cx="8153400"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07973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en-US" smtClean="0"/>
              <a:t>Education Committee Survey:</a:t>
            </a:r>
            <a:br>
              <a:rPr lang="en-US" smtClean="0"/>
            </a:br>
            <a:r>
              <a:rPr lang="en-US" smtClean="0"/>
              <a:t>Objective &amp; Outline</a:t>
            </a:r>
          </a:p>
        </p:txBody>
      </p:sp>
      <p:sp>
        <p:nvSpPr>
          <p:cNvPr id="59395" name="Rectangle 3"/>
          <p:cNvSpPr>
            <a:spLocks noGrp="1" noChangeArrowheads="1"/>
          </p:cNvSpPr>
          <p:nvPr>
            <p:ph type="body" idx="4294967295"/>
          </p:nvPr>
        </p:nvSpPr>
        <p:spPr>
          <a:xfrm>
            <a:off x="1752600" y="1600200"/>
            <a:ext cx="7086600" cy="5257800"/>
          </a:xfrm>
        </p:spPr>
        <p:txBody>
          <a:bodyPr/>
          <a:lstStyle/>
          <a:p>
            <a:pPr eaLnBrk="1" hangingPunct="1">
              <a:lnSpc>
                <a:spcPct val="90000"/>
              </a:lnSpc>
            </a:pPr>
            <a:r>
              <a:rPr lang="en-US" smtClean="0"/>
              <a:t>Objective: Identify key issues facing departments today and provide insight into what this may mean for FAMA members </a:t>
            </a:r>
          </a:p>
          <a:p>
            <a:pPr eaLnBrk="1" hangingPunct="1">
              <a:lnSpc>
                <a:spcPct val="90000"/>
              </a:lnSpc>
            </a:pPr>
            <a:endParaRPr lang="en-US" sz="1200" b="0" i="1" smtClean="0">
              <a:latin typeface="Garamond" pitchFamily="18" charset="0"/>
            </a:endParaRPr>
          </a:p>
          <a:p>
            <a:pPr eaLnBrk="1" hangingPunct="1">
              <a:lnSpc>
                <a:spcPct val="90000"/>
              </a:lnSpc>
            </a:pPr>
            <a:r>
              <a:rPr lang="en-US" smtClean="0"/>
              <a:t>Survey outline</a:t>
            </a:r>
          </a:p>
          <a:p>
            <a:pPr lvl="1" eaLnBrk="1" hangingPunct="1">
              <a:lnSpc>
                <a:spcPct val="90000"/>
              </a:lnSpc>
            </a:pPr>
            <a:r>
              <a:rPr lang="en-US" smtClean="0"/>
              <a:t>Type of organization </a:t>
            </a:r>
          </a:p>
          <a:p>
            <a:pPr lvl="1" eaLnBrk="1" hangingPunct="1">
              <a:lnSpc>
                <a:spcPct val="90000"/>
              </a:lnSpc>
            </a:pPr>
            <a:r>
              <a:rPr lang="en-US" smtClean="0"/>
              <a:t>Funding </a:t>
            </a:r>
          </a:p>
          <a:p>
            <a:pPr lvl="1" eaLnBrk="1" hangingPunct="1">
              <a:lnSpc>
                <a:spcPct val="90000"/>
              </a:lnSpc>
            </a:pPr>
            <a:r>
              <a:rPr lang="en-US" smtClean="0"/>
              <a:t>Economy</a:t>
            </a:r>
          </a:p>
          <a:p>
            <a:pPr lvl="1" eaLnBrk="1" hangingPunct="1">
              <a:lnSpc>
                <a:spcPct val="90000"/>
              </a:lnSpc>
            </a:pPr>
            <a:r>
              <a:rPr lang="en-US" smtClean="0"/>
              <a:t>Department changes made or anticipated</a:t>
            </a:r>
          </a:p>
          <a:p>
            <a:pPr lvl="1" eaLnBrk="1" hangingPunct="1">
              <a:lnSpc>
                <a:spcPct val="90000"/>
              </a:lnSpc>
            </a:pPr>
            <a:r>
              <a:rPr lang="en-US" smtClean="0"/>
              <a:t>Process changes made or anticipated</a:t>
            </a:r>
          </a:p>
          <a:p>
            <a:pPr lvl="1" eaLnBrk="1" hangingPunct="1">
              <a:lnSpc>
                <a:spcPct val="90000"/>
              </a:lnSpc>
            </a:pPr>
            <a:r>
              <a:rPr lang="en-US" smtClean="0"/>
              <a:t>Equipment changes made or anticipated</a:t>
            </a:r>
          </a:p>
          <a:p>
            <a:pPr lvl="1" eaLnBrk="1" hangingPunct="1">
              <a:lnSpc>
                <a:spcPct val="90000"/>
              </a:lnSpc>
            </a:pPr>
            <a:r>
              <a:rPr lang="en-US" smtClean="0"/>
              <a:t>Equipment needs / requirements that manufacturers should address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smtClean="0"/>
              <a:t>Education Committee Survey:</a:t>
            </a:r>
            <a:br>
              <a:rPr lang="en-US" smtClean="0"/>
            </a:br>
            <a:r>
              <a:rPr lang="en-US" smtClean="0"/>
              <a:t>Schedule &amp; Timing</a:t>
            </a:r>
          </a:p>
        </p:txBody>
      </p:sp>
      <p:sp>
        <p:nvSpPr>
          <p:cNvPr id="60419" name="Rectangle 3"/>
          <p:cNvSpPr>
            <a:spLocks noGrp="1" noChangeArrowheads="1"/>
          </p:cNvSpPr>
          <p:nvPr>
            <p:ph type="body" idx="4294967295"/>
          </p:nvPr>
        </p:nvSpPr>
        <p:spPr>
          <a:xfrm>
            <a:off x="1676400" y="1600200"/>
            <a:ext cx="7467600" cy="5257800"/>
          </a:xfrm>
        </p:spPr>
        <p:txBody>
          <a:bodyPr/>
          <a:lstStyle/>
          <a:p>
            <a:pPr eaLnBrk="1" hangingPunct="1"/>
            <a:r>
              <a:rPr lang="en-US" sz="2600" smtClean="0"/>
              <a:t>Develop and review survey instrument </a:t>
            </a:r>
            <a:r>
              <a:rPr lang="en-US" sz="2600" b="0" i="1" smtClean="0">
                <a:latin typeface="Garamond" pitchFamily="18" charset="0"/>
              </a:rPr>
              <a:t>(complete)</a:t>
            </a:r>
          </a:p>
          <a:p>
            <a:pPr eaLnBrk="1" hangingPunct="1"/>
            <a:r>
              <a:rPr lang="en-US" sz="2600" smtClean="0"/>
              <a:t>Committee feedback and Board review of survey </a:t>
            </a:r>
            <a:r>
              <a:rPr lang="en-US" sz="2600" b="0" i="1" smtClean="0">
                <a:latin typeface="Garamond" pitchFamily="18" charset="0"/>
              </a:rPr>
              <a:t>(complete)</a:t>
            </a:r>
          </a:p>
          <a:p>
            <a:pPr eaLnBrk="1" hangingPunct="1"/>
            <a:r>
              <a:rPr lang="en-US" sz="2600" smtClean="0"/>
              <a:t>Conduct survey </a:t>
            </a:r>
            <a:r>
              <a:rPr lang="en-US" sz="2600" b="0" i="1" smtClean="0">
                <a:latin typeface="Garamond" pitchFamily="18" charset="0"/>
              </a:rPr>
              <a:t>(Oct)</a:t>
            </a:r>
          </a:p>
          <a:p>
            <a:pPr eaLnBrk="1" hangingPunct="1"/>
            <a:r>
              <a:rPr lang="en-US" sz="2600" smtClean="0"/>
              <a:t>Identify method(s) of distributing information through FAMA </a:t>
            </a:r>
            <a:r>
              <a:rPr lang="en-US" sz="2600" b="0" i="1" smtClean="0">
                <a:latin typeface="Garamond" pitchFamily="18" charset="0"/>
              </a:rPr>
              <a:t>(Oct)</a:t>
            </a:r>
          </a:p>
          <a:p>
            <a:pPr eaLnBrk="1" hangingPunct="1"/>
            <a:r>
              <a:rPr lang="en-US" sz="2600" smtClean="0"/>
              <a:t>Complete analysis and draft report </a:t>
            </a:r>
            <a:r>
              <a:rPr lang="en-US" sz="2600" b="0" i="1" smtClean="0">
                <a:latin typeface="Garamond" pitchFamily="18" charset="0"/>
              </a:rPr>
              <a:t>(Dec)</a:t>
            </a:r>
          </a:p>
          <a:p>
            <a:pPr eaLnBrk="1" hangingPunct="1"/>
            <a:r>
              <a:rPr lang="en-US" sz="2600" smtClean="0"/>
              <a:t>Review report with FAMA Board </a:t>
            </a:r>
            <a:r>
              <a:rPr lang="en-US" sz="2600" b="0" i="1" smtClean="0">
                <a:latin typeface="Garamond" pitchFamily="18" charset="0"/>
              </a:rPr>
              <a:t>(Dec)</a:t>
            </a:r>
          </a:p>
          <a:p>
            <a:pPr eaLnBrk="1" hangingPunct="1"/>
            <a:r>
              <a:rPr lang="en-US" sz="2600" smtClean="0"/>
              <a:t>Presentation at Spring Meeting</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r>
              <a:rPr lang="en-US" smtClean="0"/>
              <a:t>Scholarship</a:t>
            </a:r>
          </a:p>
        </p:txBody>
      </p:sp>
      <p:sp>
        <p:nvSpPr>
          <p:cNvPr id="61443" name="Rectangle 3"/>
          <p:cNvSpPr>
            <a:spLocks noGrp="1" noChangeArrowheads="1"/>
          </p:cNvSpPr>
          <p:nvPr>
            <p:ph type="body" idx="4294967295"/>
          </p:nvPr>
        </p:nvSpPr>
        <p:spPr>
          <a:xfrm>
            <a:off x="1676400" y="1600200"/>
            <a:ext cx="7467600" cy="5257800"/>
          </a:xfrm>
        </p:spPr>
        <p:txBody>
          <a:bodyPr/>
          <a:lstStyle/>
          <a:p>
            <a:pPr eaLnBrk="1" hangingPunct="1"/>
            <a:r>
              <a:rPr lang="en-US" smtClean="0"/>
              <a:t>2010 Phillip L. Turner Fire Protection Scholarship </a:t>
            </a:r>
          </a:p>
          <a:p>
            <a:pPr lvl="1" eaLnBrk="1" hangingPunct="1"/>
            <a:r>
              <a:rPr lang="en-US" smtClean="0"/>
              <a:t>Awarded to University of Maryland student Jonathan Worden, a senior from Franklin, NY, majoring in fire protection engineering, for his outstanding academic achievement and commitment to the fire service</a:t>
            </a:r>
          </a:p>
          <a:p>
            <a:pPr lvl="1" eaLnBrk="1" hangingPunct="1"/>
            <a:r>
              <a:rPr lang="en-US" smtClean="0"/>
              <a:t>Special thanks to Akron Brass Company for sponsoring the $3,000 scholarship again this year</a:t>
            </a:r>
          </a:p>
          <a:p>
            <a:pPr lvl="1"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581025" y="2133600"/>
            <a:ext cx="8039100" cy="2590800"/>
          </a:xfrm>
        </p:spPr>
        <p:txBody>
          <a:bodyPr/>
          <a:lstStyle/>
          <a:p>
            <a:pPr eaLnBrk="1" hangingPunct="1"/>
            <a:r>
              <a:rPr lang="en-US" smtClean="0"/>
              <a:t>Meeting Planning </a:t>
            </a:r>
            <a:br>
              <a:rPr lang="en-US" smtClean="0"/>
            </a:br>
            <a:r>
              <a:rPr lang="en-US" smtClean="0"/>
              <a:t>Committee </a:t>
            </a:r>
            <a:br>
              <a:rPr lang="en-US" smtClean="0"/>
            </a:br>
            <a:r>
              <a:rPr lang="en-US" b="0" i="1" smtClean="0">
                <a:latin typeface="Garamond" pitchFamily="18" charset="0"/>
              </a:rPr>
              <a:t>John Swanson</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en-US" smtClean="0"/>
              <a:t>Members</a:t>
            </a:r>
          </a:p>
        </p:txBody>
      </p:sp>
      <p:sp>
        <p:nvSpPr>
          <p:cNvPr id="63491" name="Rectangle 3"/>
          <p:cNvSpPr>
            <a:spLocks noGrp="1" noChangeArrowheads="1"/>
          </p:cNvSpPr>
          <p:nvPr>
            <p:ph type="body" idx="4294967295"/>
          </p:nvPr>
        </p:nvSpPr>
        <p:spPr>
          <a:xfrm>
            <a:off x="1828800" y="1600200"/>
            <a:ext cx="7086600" cy="4800600"/>
          </a:xfrm>
        </p:spPr>
        <p:txBody>
          <a:bodyPr/>
          <a:lstStyle/>
          <a:p>
            <a:pPr eaLnBrk="1" hangingPunct="1">
              <a:lnSpc>
                <a:spcPct val="90000"/>
              </a:lnSpc>
            </a:pPr>
            <a:endParaRPr lang="en-US" b="0" smtClean="0"/>
          </a:p>
          <a:p>
            <a:pPr eaLnBrk="1" hangingPunct="1">
              <a:lnSpc>
                <a:spcPct val="90000"/>
              </a:lnSpc>
            </a:pPr>
            <a:r>
              <a:rPr lang="en-US" b="0" smtClean="0"/>
              <a:t> </a:t>
            </a:r>
            <a:r>
              <a:rPr lang="en-US" sz="3200" smtClean="0"/>
              <a:t>John Swanson – Chairman</a:t>
            </a:r>
          </a:p>
          <a:p>
            <a:pPr eaLnBrk="1" hangingPunct="1">
              <a:lnSpc>
                <a:spcPct val="90000"/>
              </a:lnSpc>
            </a:pPr>
            <a:r>
              <a:rPr lang="en-US" sz="3200" smtClean="0"/>
              <a:t> Mark Albright – Vice Chair</a:t>
            </a:r>
          </a:p>
          <a:p>
            <a:pPr eaLnBrk="1" hangingPunct="1">
              <a:lnSpc>
                <a:spcPct val="90000"/>
              </a:lnSpc>
            </a:pPr>
            <a:r>
              <a:rPr lang="en-US" sz="3200" smtClean="0"/>
              <a:t> Grady North – Board VP</a:t>
            </a:r>
          </a:p>
          <a:p>
            <a:pPr eaLnBrk="1" hangingPunct="1">
              <a:lnSpc>
                <a:spcPct val="90000"/>
              </a:lnSpc>
            </a:pPr>
            <a:r>
              <a:rPr lang="en-US" sz="3200" smtClean="0"/>
              <a:t> Ed Dobbs</a:t>
            </a:r>
          </a:p>
          <a:p>
            <a:pPr eaLnBrk="1" hangingPunct="1">
              <a:lnSpc>
                <a:spcPct val="90000"/>
              </a:lnSpc>
            </a:pPr>
            <a:r>
              <a:rPr lang="en-US" sz="3200" smtClean="0"/>
              <a:t> Geary Roberts</a:t>
            </a:r>
          </a:p>
          <a:p>
            <a:pPr eaLnBrk="1" hangingPunct="1">
              <a:lnSpc>
                <a:spcPct val="90000"/>
              </a:lnSpc>
            </a:pPr>
            <a:r>
              <a:rPr lang="en-US" sz="3200" smtClean="0"/>
              <a:t> Damon Lewis</a:t>
            </a:r>
          </a:p>
          <a:p>
            <a:pPr eaLnBrk="1" hangingPunct="1">
              <a:lnSpc>
                <a:spcPct val="90000"/>
              </a:lnSpc>
            </a:pPr>
            <a:r>
              <a:rPr lang="en-US" sz="3200" smtClean="0"/>
              <a:t> Bob Grimaldi – Consultant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eaLnBrk="1" hangingPunct="1"/>
            <a:r>
              <a:rPr lang="en-US" smtClean="0"/>
              <a:t>Responsibilities</a:t>
            </a:r>
          </a:p>
        </p:txBody>
      </p:sp>
      <p:sp>
        <p:nvSpPr>
          <p:cNvPr id="64515" name="Rectangle 3"/>
          <p:cNvSpPr>
            <a:spLocks noGrp="1" noChangeArrowheads="1"/>
          </p:cNvSpPr>
          <p:nvPr>
            <p:ph type="body" idx="4294967295"/>
          </p:nvPr>
        </p:nvSpPr>
        <p:spPr>
          <a:xfrm>
            <a:off x="1828800" y="1600200"/>
            <a:ext cx="7086600" cy="4800600"/>
          </a:xfrm>
        </p:spPr>
        <p:txBody>
          <a:bodyPr/>
          <a:lstStyle/>
          <a:p>
            <a:pPr eaLnBrk="1" hangingPunct="1">
              <a:lnSpc>
                <a:spcPct val="80000"/>
              </a:lnSpc>
            </a:pPr>
            <a:r>
              <a:rPr lang="en-US" sz="2400" smtClean="0"/>
              <a:t>Budget and plan for the General Membership Meetings</a:t>
            </a:r>
          </a:p>
          <a:p>
            <a:pPr eaLnBrk="1" hangingPunct="1">
              <a:lnSpc>
                <a:spcPct val="80000"/>
              </a:lnSpc>
            </a:pPr>
            <a:r>
              <a:rPr lang="en-US" sz="2400" smtClean="0"/>
              <a:t>Select topics of interest and speakers for General Membership Meetings</a:t>
            </a:r>
          </a:p>
          <a:p>
            <a:pPr eaLnBrk="1" hangingPunct="1">
              <a:lnSpc>
                <a:spcPct val="80000"/>
              </a:lnSpc>
            </a:pPr>
            <a:r>
              <a:rPr lang="en-US" sz="2400" smtClean="0"/>
              <a:t>Work with Marketing Committee to publicize and promote Spring and Fall meetings</a:t>
            </a:r>
          </a:p>
          <a:p>
            <a:pPr eaLnBrk="1" hangingPunct="1">
              <a:lnSpc>
                <a:spcPct val="80000"/>
              </a:lnSpc>
            </a:pPr>
            <a:r>
              <a:rPr lang="en-US" sz="2400" smtClean="0"/>
              <a:t>Coordinate awards and acknowledgements at General Membership Meetings</a:t>
            </a:r>
          </a:p>
          <a:p>
            <a:pPr eaLnBrk="1" hangingPunct="1">
              <a:lnSpc>
                <a:spcPct val="80000"/>
              </a:lnSpc>
            </a:pPr>
            <a:r>
              <a:rPr lang="en-US" sz="2400" smtClean="0"/>
              <a:t>Develop a schedule and budget for group and optional social activities in conjunction with the General Membership Meetings</a:t>
            </a:r>
          </a:p>
          <a:p>
            <a:pPr eaLnBrk="1" hangingPunct="1">
              <a:lnSpc>
                <a:spcPct val="80000"/>
              </a:lnSpc>
            </a:pPr>
            <a:r>
              <a:rPr lang="en-US" sz="2400" smtClean="0"/>
              <a:t>Prepare survey for meeting evaluation</a:t>
            </a:r>
          </a:p>
          <a:p>
            <a:pPr eaLnBrk="1" hangingPunct="1">
              <a:lnSpc>
                <a:spcPct val="80000"/>
              </a:lnSpc>
            </a:pPr>
            <a:r>
              <a:rPr lang="en-US" sz="2400" smtClean="0"/>
              <a:t>Hotel inspection/Site survey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p:txBody>
          <a:bodyPr/>
          <a:lstStyle/>
          <a:p>
            <a:pPr eaLnBrk="1" hangingPunct="1"/>
            <a:r>
              <a:rPr lang="en-US" smtClean="0"/>
              <a:t>Mission Statement</a:t>
            </a:r>
          </a:p>
        </p:txBody>
      </p:sp>
      <p:sp>
        <p:nvSpPr>
          <p:cNvPr id="65539" name="Rectangle 3"/>
          <p:cNvSpPr>
            <a:spLocks noGrp="1" noChangeArrowheads="1"/>
          </p:cNvSpPr>
          <p:nvPr>
            <p:ph type="body" idx="4294967295"/>
          </p:nvPr>
        </p:nvSpPr>
        <p:spPr>
          <a:xfrm>
            <a:off x="1828800" y="1981200"/>
            <a:ext cx="7086600" cy="4419600"/>
          </a:xfrm>
        </p:spPr>
        <p:txBody>
          <a:bodyPr/>
          <a:lstStyle/>
          <a:p>
            <a:pPr eaLnBrk="1" hangingPunct="1">
              <a:buFontTx/>
              <a:buNone/>
            </a:pPr>
            <a:r>
              <a:rPr lang="en-US" b="0" smtClean="0"/>
              <a:t>	</a:t>
            </a:r>
            <a:r>
              <a:rPr lang="en-US" smtClean="0"/>
              <a:t>The mission of the Meeting Planning Committee shall be to strengthen the FAMA organization, enhance FAMA's service to its membership and the industry and further the goals and objectives of FAMA through coordinating the planning and implementation of the Spring and Fall Annual Meetings.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p:txBody>
          <a:bodyPr/>
          <a:lstStyle/>
          <a:p>
            <a:pPr eaLnBrk="1" hangingPunct="1"/>
            <a:r>
              <a:rPr lang="en-US" smtClean="0"/>
              <a:t>Meeting Site Criteria</a:t>
            </a:r>
          </a:p>
        </p:txBody>
      </p:sp>
      <p:sp>
        <p:nvSpPr>
          <p:cNvPr id="66563" name="Rectangle 3"/>
          <p:cNvSpPr>
            <a:spLocks noGrp="1" noChangeArrowheads="1"/>
          </p:cNvSpPr>
          <p:nvPr>
            <p:ph type="body" idx="4294967295"/>
          </p:nvPr>
        </p:nvSpPr>
        <p:spPr>
          <a:xfrm>
            <a:off x="1828800" y="1600200"/>
            <a:ext cx="7086600" cy="4800600"/>
          </a:xfrm>
        </p:spPr>
        <p:txBody>
          <a:bodyPr/>
          <a:lstStyle/>
          <a:p>
            <a:pPr eaLnBrk="1" hangingPunct="1">
              <a:lnSpc>
                <a:spcPct val="80000"/>
              </a:lnSpc>
            </a:pPr>
            <a:r>
              <a:rPr lang="en-US" sz="2400" smtClean="0"/>
              <a:t>Rate within the FAMA/FEMSA budget</a:t>
            </a:r>
          </a:p>
          <a:p>
            <a:pPr eaLnBrk="1" hangingPunct="1">
              <a:lnSpc>
                <a:spcPct val="80000"/>
              </a:lnSpc>
            </a:pPr>
            <a:r>
              <a:rPr lang="en-US" sz="2400" smtClean="0"/>
              <a:t>Prefer to be largest group at hotel during stay (more attention from hotel staff)</a:t>
            </a:r>
          </a:p>
          <a:p>
            <a:pPr eaLnBrk="1" hangingPunct="1">
              <a:lnSpc>
                <a:spcPct val="80000"/>
              </a:lnSpc>
            </a:pPr>
            <a:r>
              <a:rPr lang="en-US" sz="2400" smtClean="0"/>
              <a:t>Minimum 100 room property (FAMA requires average 85 rooms)</a:t>
            </a:r>
          </a:p>
          <a:p>
            <a:pPr eaLnBrk="1" hangingPunct="1">
              <a:lnSpc>
                <a:spcPct val="80000"/>
              </a:lnSpc>
            </a:pPr>
            <a:r>
              <a:rPr lang="en-US" sz="2400" smtClean="0"/>
              <a:t>Four star property</a:t>
            </a:r>
          </a:p>
          <a:p>
            <a:pPr eaLnBrk="1" hangingPunct="1">
              <a:lnSpc>
                <a:spcPct val="80000"/>
              </a:lnSpc>
            </a:pPr>
            <a:r>
              <a:rPr lang="en-US" sz="2400" smtClean="0"/>
              <a:t>Business hotel rather than leisure hotel property</a:t>
            </a:r>
          </a:p>
          <a:p>
            <a:pPr eaLnBrk="1" hangingPunct="1">
              <a:lnSpc>
                <a:spcPct val="80000"/>
              </a:lnSpc>
            </a:pPr>
            <a:r>
              <a:rPr lang="en-US" sz="2400" smtClean="0"/>
              <a:t>Major hotel chain (National representatives are available)</a:t>
            </a:r>
          </a:p>
          <a:p>
            <a:pPr eaLnBrk="1" hangingPunct="1">
              <a:lnSpc>
                <a:spcPct val="80000"/>
              </a:lnSpc>
            </a:pPr>
            <a:r>
              <a:rPr lang="en-US" sz="2400" smtClean="0"/>
              <a:t>Located within 1 hour drive from nearest airport</a:t>
            </a:r>
          </a:p>
          <a:p>
            <a:pPr eaLnBrk="1" hangingPunct="1">
              <a:lnSpc>
                <a:spcPct val="80000"/>
              </a:lnSpc>
            </a:pPr>
            <a:r>
              <a:rPr lang="en-US" sz="2400" smtClean="0"/>
              <a:t>Direct flights from major cities such as NY, Chicago, Atlanta</a:t>
            </a:r>
          </a:p>
          <a:p>
            <a:pPr eaLnBrk="1" hangingPunct="1">
              <a:lnSpc>
                <a:spcPct val="80000"/>
              </a:lnSpc>
            </a:pPr>
            <a:r>
              <a:rPr lang="en-US" sz="2400" smtClean="0"/>
              <a:t>Hotel features including internet access, restaurant and meeting rooms    </a:t>
            </a:r>
          </a:p>
          <a:p>
            <a:pPr eaLnBrk="1" hangingPunct="1">
              <a:lnSpc>
                <a:spcPct val="80000"/>
              </a:lnSpc>
            </a:pPr>
            <a:r>
              <a:rPr lang="en-US" sz="2400" smtClean="0"/>
              <a:t>Hospitality suite on ground floor with pool access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p:txBody>
          <a:bodyPr/>
          <a:lstStyle/>
          <a:p>
            <a:r>
              <a:rPr lang="en-US" smtClean="0"/>
              <a:t>Fall Meeting Attendance</a:t>
            </a:r>
          </a:p>
        </p:txBody>
      </p:sp>
      <p:graphicFrame>
        <p:nvGraphicFramePr>
          <p:cNvPr id="29881" name="Group 185"/>
          <p:cNvGraphicFramePr>
            <a:graphicFrameLocks noGrp="1"/>
          </p:cNvGraphicFramePr>
          <p:nvPr>
            <p:ph idx="4294967295"/>
          </p:nvPr>
        </p:nvGraphicFramePr>
        <p:xfrm>
          <a:off x="1981200" y="1752600"/>
          <a:ext cx="6434138" cy="4716465"/>
        </p:xfrm>
        <a:graphic>
          <a:graphicData uri="http://schemas.openxmlformats.org/drawingml/2006/table">
            <a:tbl>
              <a:tblPr/>
              <a:tblGrid>
                <a:gridCol w="557213"/>
                <a:gridCol w="1262062"/>
                <a:gridCol w="627063"/>
                <a:gridCol w="1090612"/>
                <a:gridCol w="1090613"/>
                <a:gridCol w="1090612"/>
                <a:gridCol w="715963"/>
              </a:tblGrid>
              <a:tr h="685800">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Room</a:t>
                      </a:r>
                    </a:p>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FAMA Members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FEMSA Members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Total</a:t>
                      </a:r>
                    </a:p>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Attendance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Room</a:t>
                      </a:r>
                    </a:p>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Nights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San Diego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San Francisco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453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Nashville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378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San Antonio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$169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395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DC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349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Monterey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378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Tucson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401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2009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DC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$249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2010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San Antonio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smtClean="0">
                          <a:ln>
                            <a:noFill/>
                          </a:ln>
                          <a:solidFill>
                            <a:schemeClr val="tx1"/>
                          </a:solidFill>
                          <a:effectLst/>
                          <a:latin typeface="Calibri" pitchFamily="34" charset="0"/>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164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Pct val="40000"/>
                        <a:buFontTx/>
                        <a:buNone/>
                        <a:tabLst/>
                      </a:pPr>
                      <a:r>
                        <a:rPr kumimoji="0" lang="en-US" sz="1400" b="1" i="0" u="none" strike="noStrike" cap="none" normalizeH="0" baseline="0" dirty="0" smtClean="0">
                          <a:ln>
                            <a:noFill/>
                          </a:ln>
                          <a:solidFill>
                            <a:schemeClr val="tx1"/>
                          </a:solidFill>
                          <a:effectLst/>
                          <a:latin typeface="Calibri" pitchFamily="34" charset="0"/>
                        </a:rPr>
                        <a:t>407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p:txBody>
          <a:bodyPr/>
          <a:lstStyle/>
          <a:p>
            <a:pPr eaLnBrk="1" hangingPunct="1"/>
            <a:r>
              <a:rPr lang="en-US" smtClean="0"/>
              <a:t>San Antonio Corporate Sponsors</a:t>
            </a:r>
          </a:p>
        </p:txBody>
      </p:sp>
      <p:sp>
        <p:nvSpPr>
          <p:cNvPr id="68611" name="Rectangle 3"/>
          <p:cNvSpPr>
            <a:spLocks noGrp="1" noChangeArrowheads="1"/>
          </p:cNvSpPr>
          <p:nvPr>
            <p:ph type="body" idx="4294967295"/>
          </p:nvPr>
        </p:nvSpPr>
        <p:spPr>
          <a:xfrm>
            <a:off x="1828800" y="1600200"/>
            <a:ext cx="7086600" cy="4800600"/>
          </a:xfrm>
        </p:spPr>
        <p:txBody>
          <a:bodyPr/>
          <a:lstStyle/>
          <a:p>
            <a:pPr eaLnBrk="1" hangingPunct="1"/>
            <a:r>
              <a:rPr lang="en-US" sz="2400" smtClean="0"/>
              <a:t>Fire Engineering Magazine – FAMA/FEMSA Hospitality Suite</a:t>
            </a:r>
          </a:p>
          <a:p>
            <a:pPr eaLnBrk="1" hangingPunct="1"/>
            <a:r>
              <a:rPr lang="en-US" sz="2400" smtClean="0"/>
              <a:t>Spartan Motors, Inc – FAMA Membership Breakfast</a:t>
            </a:r>
          </a:p>
          <a:p>
            <a:pPr eaLnBrk="1" hangingPunct="1"/>
            <a:r>
              <a:rPr lang="en-US" sz="2400" smtClean="0"/>
              <a:t>AMDOR &amp; RealWheels (Joint) - FAMA/FEMSA Friday Banquet Open Bar</a:t>
            </a:r>
          </a:p>
          <a:p>
            <a:pPr eaLnBrk="1" hangingPunct="1"/>
            <a:r>
              <a:rPr lang="en-US" sz="2400" smtClean="0"/>
              <a:t>Firehouse Companies – FAMA/FEMSA Coffee Breaks</a:t>
            </a:r>
          </a:p>
          <a:p>
            <a:pPr eaLnBrk="1" hangingPunct="1"/>
            <a:r>
              <a:rPr lang="en-US" sz="2400" smtClean="0"/>
              <a:t>FireRescue1.com – FAMA/FEMSA Friday Reception</a:t>
            </a:r>
          </a:p>
          <a:p>
            <a:pPr eaLnBrk="1" hangingPunct="1"/>
            <a:r>
              <a:rPr lang="en-US" sz="2400" smtClean="0"/>
              <a:t>Fire Chief Magazine – FAMA/FEMSA Business Meeting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descr="FC_logo_blu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667000"/>
            <a:ext cx="5562600" cy="172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Rectangle 8"/>
          <p:cNvSpPr>
            <a:spLocks noGrp="1" noChangeArrowheads="1"/>
          </p:cNvSpPr>
          <p:nvPr>
            <p:ph type="title" idx="4294967295"/>
          </p:nvPr>
        </p:nvSpPr>
        <p:spPr/>
        <p:txBody>
          <a:bodyPr anchor="t">
            <a:noAutofit/>
          </a:bodyPr>
          <a:lstStyle/>
          <a:p>
            <a:pPr eaLnBrk="1" hangingPunct="1"/>
            <a:r>
              <a:rPr lang="en-US" smtClean="0"/>
              <a:t>FAMA/FEMSA Would Like To Thank Our Sponsors</a:t>
            </a:r>
            <a:br>
              <a:rPr lang="en-US" smtClean="0"/>
            </a:br>
            <a:endParaRPr lang="en-US" smtClean="0"/>
          </a:p>
        </p:txBody>
      </p:sp>
      <p:sp>
        <p:nvSpPr>
          <p:cNvPr id="27652" name="Text Box 9"/>
          <p:cNvSpPr txBox="1">
            <a:spLocks noChangeArrowheads="1"/>
          </p:cNvSpPr>
          <p:nvPr/>
        </p:nvSpPr>
        <p:spPr bwMode="auto">
          <a:xfrm>
            <a:off x="1676400" y="5105400"/>
            <a:ext cx="7239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333399"/>
                </a:solidFill>
                <a:latin typeface="Corbel" pitchFamily="34" charset="0"/>
              </a:rPr>
              <a:t>Future of the Fire Service Round Table</a:t>
            </a:r>
          </a:p>
        </p:txBody>
      </p:sp>
    </p:spTree>
    <p:extLst>
      <p:ext uri="{BB962C8B-B14F-4D97-AF65-F5344CB8AC3E}">
        <p14:creationId xmlns:p14="http://schemas.microsoft.com/office/powerpoint/2010/main" xmlns="" val="3912079616"/>
      </p:ext>
    </p:extLst>
  </p:cSld>
  <p:clrMapOvr>
    <a:masterClrMapping/>
  </p:clrMapOvr>
  <p:transition advTm="600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pPr eaLnBrk="1" hangingPunct="1"/>
            <a:r>
              <a:rPr lang="en-US" smtClean="0"/>
              <a:t>Fall 2011</a:t>
            </a:r>
          </a:p>
        </p:txBody>
      </p:sp>
      <p:sp>
        <p:nvSpPr>
          <p:cNvPr id="69635"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z="3600" smtClean="0"/>
              <a:t>FAMA/FEMSA Joint Meeting</a:t>
            </a:r>
          </a:p>
          <a:p>
            <a:pPr algn="ctr" eaLnBrk="1" hangingPunct="1">
              <a:buFontTx/>
              <a:buNone/>
            </a:pPr>
            <a:endParaRPr lang="en-US" smtClean="0"/>
          </a:p>
          <a:p>
            <a:pPr eaLnBrk="1" hangingPunct="1"/>
            <a:r>
              <a:rPr lang="en-US" sz="3600" smtClean="0"/>
              <a:t>Location: Washington DC</a:t>
            </a:r>
          </a:p>
          <a:p>
            <a:pPr eaLnBrk="1" hangingPunct="1"/>
            <a:r>
              <a:rPr lang="en-US" sz="3600" smtClean="0"/>
              <a:t>Date: Oct. 5-8, 2011</a:t>
            </a:r>
          </a:p>
          <a:p>
            <a:pPr eaLnBrk="1" hangingPunct="1"/>
            <a:r>
              <a:rPr lang="en-US" sz="3600" smtClean="0"/>
              <a:t>Hotel: Crystal City Marriot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r>
              <a:rPr lang="en-US" smtClean="0"/>
              <a:t>Spring 2012</a:t>
            </a:r>
          </a:p>
        </p:txBody>
      </p:sp>
      <p:sp>
        <p:nvSpPr>
          <p:cNvPr id="70659"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z="3600" smtClean="0"/>
              <a:t>FAMA Meeting</a:t>
            </a:r>
          </a:p>
          <a:p>
            <a:pPr eaLnBrk="1" hangingPunct="1"/>
            <a:endParaRPr lang="en-US" smtClean="0"/>
          </a:p>
          <a:p>
            <a:pPr eaLnBrk="1" hangingPunct="1"/>
            <a:r>
              <a:rPr lang="en-US" sz="3600" smtClean="0"/>
              <a:t>Location: Fort Lauderdale, FL</a:t>
            </a:r>
          </a:p>
          <a:p>
            <a:pPr eaLnBrk="1" hangingPunct="1"/>
            <a:r>
              <a:rPr lang="en-US" sz="3600" smtClean="0"/>
              <a:t>Date: March 30-April 4, 2012</a:t>
            </a:r>
          </a:p>
          <a:p>
            <a:pPr eaLnBrk="1" hangingPunct="1"/>
            <a:r>
              <a:rPr lang="en-US" sz="3600" smtClean="0"/>
              <a:t>Hotel: Marriott Ft. Lauderdale</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eaLnBrk="1" hangingPunct="1"/>
            <a:r>
              <a:rPr lang="en-US" smtClean="0"/>
              <a:t>Fall 2012</a:t>
            </a:r>
          </a:p>
        </p:txBody>
      </p:sp>
      <p:sp>
        <p:nvSpPr>
          <p:cNvPr id="71683"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z="3600" smtClean="0"/>
              <a:t>FAMA/FEMSA Joint Meeting</a:t>
            </a:r>
          </a:p>
          <a:p>
            <a:pPr eaLnBrk="1" hangingPunct="1"/>
            <a:endParaRPr lang="en-US" smtClean="0"/>
          </a:p>
          <a:p>
            <a:pPr eaLnBrk="1" hangingPunct="1"/>
            <a:r>
              <a:rPr lang="en-US" sz="3600" smtClean="0"/>
              <a:t>Location: Scottsdale, AZ</a:t>
            </a:r>
          </a:p>
          <a:p>
            <a:pPr eaLnBrk="1" hangingPunct="1"/>
            <a:r>
              <a:rPr lang="en-US" sz="3600" smtClean="0"/>
              <a:t>Date: Sept. 26-29, 2012</a:t>
            </a:r>
          </a:p>
          <a:p>
            <a:pPr eaLnBrk="1" hangingPunct="1"/>
            <a:r>
              <a:rPr lang="en-US" sz="3600" smtClean="0"/>
              <a:t>Hotel: Renaissance Glendale</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pPr eaLnBrk="1" hangingPunct="1"/>
            <a:r>
              <a:rPr lang="en-US" smtClean="0"/>
              <a:t>Spring 2013</a:t>
            </a:r>
          </a:p>
        </p:txBody>
      </p:sp>
      <p:sp>
        <p:nvSpPr>
          <p:cNvPr id="72707"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z="3600" smtClean="0"/>
              <a:t>FAMA Meeting</a:t>
            </a:r>
          </a:p>
          <a:p>
            <a:pPr eaLnBrk="1" hangingPunct="1"/>
            <a:endParaRPr lang="en-US" smtClean="0"/>
          </a:p>
          <a:p>
            <a:pPr eaLnBrk="1" hangingPunct="1"/>
            <a:r>
              <a:rPr lang="en-US" sz="3600" smtClean="0"/>
              <a:t>Location: Aruba</a:t>
            </a:r>
          </a:p>
          <a:p>
            <a:pPr eaLnBrk="1" hangingPunct="1"/>
            <a:r>
              <a:rPr lang="en-US" sz="3600" smtClean="0"/>
              <a:t>Date: March 15-20, 2013</a:t>
            </a:r>
          </a:p>
          <a:p>
            <a:pPr eaLnBrk="1" hangingPunct="1"/>
            <a:r>
              <a:rPr lang="en-US" sz="3600" smtClean="0"/>
              <a:t>Hotel: Aruba Marriott</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r>
              <a:rPr lang="en-US" smtClean="0"/>
              <a:t>Fall 2013</a:t>
            </a:r>
          </a:p>
        </p:txBody>
      </p:sp>
      <p:sp>
        <p:nvSpPr>
          <p:cNvPr id="73731"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z="3600" smtClean="0"/>
              <a:t>FAMA/FEMSA Joint Meeting</a:t>
            </a:r>
          </a:p>
          <a:p>
            <a:pPr eaLnBrk="1" hangingPunct="1"/>
            <a:endParaRPr lang="en-US" smtClean="0"/>
          </a:p>
          <a:p>
            <a:pPr eaLnBrk="1" hangingPunct="1"/>
            <a:r>
              <a:rPr lang="en-US" sz="3600" smtClean="0"/>
              <a:t>Location: Tampa, FL</a:t>
            </a:r>
          </a:p>
          <a:p>
            <a:pPr eaLnBrk="1" hangingPunct="1"/>
            <a:r>
              <a:rPr lang="en-US" sz="3600" smtClean="0"/>
              <a:t>Date: Oct.</a:t>
            </a:r>
            <a:r>
              <a:rPr lang="en-US" sz="3600" smtClean="0">
                <a:solidFill>
                  <a:srgbClr val="FF0000"/>
                </a:solidFill>
              </a:rPr>
              <a:t> </a:t>
            </a:r>
            <a:r>
              <a:rPr lang="en-US" sz="3600" smtClean="0"/>
              <a:t>9-12, 2013</a:t>
            </a:r>
          </a:p>
          <a:p>
            <a:pPr eaLnBrk="1" hangingPunct="1"/>
            <a:r>
              <a:rPr lang="en-US" sz="3600" smtClean="0"/>
              <a:t>Hotel: Renaissance Tampa</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pPr eaLnBrk="1" hangingPunct="1"/>
            <a:r>
              <a:rPr lang="en-US" smtClean="0"/>
              <a:t>Spring 2011</a:t>
            </a:r>
          </a:p>
        </p:txBody>
      </p:sp>
      <p:sp>
        <p:nvSpPr>
          <p:cNvPr id="74755"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z="4000" smtClean="0"/>
              <a:t>FAMA Meeting</a:t>
            </a:r>
          </a:p>
          <a:p>
            <a:pPr algn="ctr" eaLnBrk="1" hangingPunct="1">
              <a:buFontTx/>
              <a:buNone/>
            </a:pPr>
            <a:endParaRPr lang="en-US" sz="3600" smtClean="0"/>
          </a:p>
          <a:p>
            <a:pPr eaLnBrk="1" hangingPunct="1"/>
            <a:r>
              <a:rPr lang="en-US" sz="3600" smtClean="0"/>
              <a:t>Location: San Juan, Puerto Rico</a:t>
            </a:r>
          </a:p>
          <a:p>
            <a:pPr eaLnBrk="1" hangingPunct="1"/>
            <a:r>
              <a:rPr lang="en-US" sz="3600" smtClean="0"/>
              <a:t>Date: March 11-16, 2011</a:t>
            </a:r>
          </a:p>
          <a:p>
            <a:pPr eaLnBrk="1" hangingPunct="1"/>
            <a:r>
              <a:rPr lang="en-US" sz="3600" smtClean="0"/>
              <a:t>Hotel: El San Juan</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r>
              <a:rPr lang="en-US" smtClean="0"/>
              <a:t>San Juan, Puerto Rico 2011</a:t>
            </a:r>
          </a:p>
        </p:txBody>
      </p:sp>
      <p:sp>
        <p:nvSpPr>
          <p:cNvPr id="75779" name="Rectangle 3"/>
          <p:cNvSpPr>
            <a:spLocks noGrp="1" noChangeArrowheads="1"/>
          </p:cNvSpPr>
          <p:nvPr>
            <p:ph type="body" idx="4294967295"/>
          </p:nvPr>
        </p:nvSpPr>
        <p:spPr/>
        <p:txBody>
          <a:bodyPr/>
          <a:lstStyle/>
          <a:p>
            <a:pPr algn="ctr" eaLnBrk="1" hangingPunct="1">
              <a:buFontTx/>
              <a:buNone/>
            </a:pPr>
            <a:endParaRPr lang="en-US" smtClean="0"/>
          </a:p>
        </p:txBody>
      </p:sp>
      <p:pic>
        <p:nvPicPr>
          <p:cNvPr id="75780" name="Picture 2" descr="C:\Documents and Settings\John Swanson\My Documents\Kochek\FAMA\San Juan\HOTEL BACK VIEW L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209800"/>
            <a:ext cx="5334000"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pPr eaLnBrk="1" hangingPunct="1"/>
            <a:r>
              <a:rPr lang="en-US" smtClean="0"/>
              <a:t>San Juan, Puerto Rico 2011</a:t>
            </a:r>
          </a:p>
        </p:txBody>
      </p:sp>
      <p:sp>
        <p:nvSpPr>
          <p:cNvPr id="76803" name="Rectangle 3"/>
          <p:cNvSpPr>
            <a:spLocks noGrp="1" noChangeArrowheads="1"/>
          </p:cNvSpPr>
          <p:nvPr>
            <p:ph type="body" idx="4294967295"/>
          </p:nvPr>
        </p:nvSpPr>
        <p:spPr>
          <a:xfrm>
            <a:off x="1828800" y="1600200"/>
            <a:ext cx="7086600" cy="4800600"/>
          </a:xfrm>
        </p:spPr>
        <p:txBody>
          <a:bodyPr/>
          <a:lstStyle/>
          <a:p>
            <a:pPr algn="ctr" eaLnBrk="1" hangingPunct="1">
              <a:buFontTx/>
              <a:buNone/>
            </a:pPr>
            <a:endParaRPr lang="en-US" smtClean="0"/>
          </a:p>
        </p:txBody>
      </p:sp>
      <p:pic>
        <p:nvPicPr>
          <p:cNvPr id="76804" name="Picture 3" descr="C:\Documents and Settings\John Swanson\My Documents\Kochek\FAMA\San Juan\POOL 1 L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2057400"/>
            <a:ext cx="5334000" cy="355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pPr eaLnBrk="1" hangingPunct="1"/>
            <a:r>
              <a:rPr lang="en-US" smtClean="0"/>
              <a:t>San Juan, Puerto Rico 2011</a:t>
            </a:r>
          </a:p>
        </p:txBody>
      </p:sp>
      <p:sp>
        <p:nvSpPr>
          <p:cNvPr id="77827" name="Rectangle 3"/>
          <p:cNvSpPr>
            <a:spLocks noGrp="1" noChangeArrowheads="1"/>
          </p:cNvSpPr>
          <p:nvPr>
            <p:ph type="body" idx="4294967295"/>
          </p:nvPr>
        </p:nvSpPr>
        <p:spPr>
          <a:xfrm>
            <a:off x="1828800" y="1600200"/>
            <a:ext cx="7086600" cy="4800600"/>
          </a:xfrm>
        </p:spPr>
        <p:txBody>
          <a:bodyPr/>
          <a:lstStyle/>
          <a:p>
            <a:pPr algn="ctr" eaLnBrk="1" hangingPunct="1">
              <a:buFontTx/>
              <a:buNone/>
            </a:pPr>
            <a:endParaRPr lang="en-US" smtClean="0"/>
          </a:p>
        </p:txBody>
      </p:sp>
      <p:pic>
        <p:nvPicPr>
          <p:cNvPr id="77828" name="Picture 2" descr="C:\Documents and Settings\John Swanson\My Documents\Kochek\FAMA\San Juan\POOL 2 L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981200"/>
            <a:ext cx="5334000"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pPr eaLnBrk="1" hangingPunct="1"/>
            <a:r>
              <a:rPr lang="en-US" smtClean="0"/>
              <a:t>San Juan, Puerto Rico 2011</a:t>
            </a:r>
          </a:p>
        </p:txBody>
      </p:sp>
      <p:sp>
        <p:nvSpPr>
          <p:cNvPr id="78851" name="Rectangle 3"/>
          <p:cNvSpPr>
            <a:spLocks noGrp="1" noChangeArrowheads="1"/>
          </p:cNvSpPr>
          <p:nvPr>
            <p:ph type="body" idx="4294967295"/>
          </p:nvPr>
        </p:nvSpPr>
        <p:spPr>
          <a:xfrm>
            <a:off x="1828800" y="1600200"/>
            <a:ext cx="7086600" cy="4800600"/>
          </a:xfrm>
        </p:spPr>
        <p:txBody>
          <a:bodyPr/>
          <a:lstStyle/>
          <a:p>
            <a:pPr algn="ctr" eaLnBrk="1" hangingPunct="1">
              <a:buFontTx/>
              <a:buNone/>
            </a:pPr>
            <a:endParaRPr lang="en-US" smtClean="0"/>
          </a:p>
        </p:txBody>
      </p:sp>
      <p:pic>
        <p:nvPicPr>
          <p:cNvPr id="78852" name="Picture 2" descr="C:\Documents and Settings\John Swanson\My Documents\Kochek\FAMA\San Juan\BEACH L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2200" y="1828800"/>
            <a:ext cx="53340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idx="4294967295"/>
          </p:nvPr>
        </p:nvSpPr>
        <p:spPr/>
        <p:txBody>
          <a:bodyPr anchor="t">
            <a:noAutofit/>
          </a:bodyPr>
          <a:lstStyle/>
          <a:p>
            <a:pPr eaLnBrk="1" hangingPunct="1"/>
            <a:r>
              <a:rPr lang="en-US" smtClean="0"/>
              <a:t>FEMSA Would Like To Thank Our Sponsors</a:t>
            </a:r>
            <a:br>
              <a:rPr lang="en-US" smtClean="0"/>
            </a:br>
            <a:endParaRPr lang="en-US" smtClean="0"/>
          </a:p>
        </p:txBody>
      </p:sp>
      <p:sp>
        <p:nvSpPr>
          <p:cNvPr id="29699" name="Text Box 5"/>
          <p:cNvSpPr txBox="1">
            <a:spLocks noChangeArrowheads="1"/>
          </p:cNvSpPr>
          <p:nvPr/>
        </p:nvSpPr>
        <p:spPr bwMode="auto">
          <a:xfrm>
            <a:off x="2590800" y="5181600"/>
            <a:ext cx="5334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solidFill>
                  <a:srgbClr val="333399"/>
                </a:solidFill>
                <a:latin typeface="Corbel" pitchFamily="34" charset="0"/>
              </a:rPr>
              <a:t>Breakfast Sponsor</a:t>
            </a:r>
          </a:p>
        </p:txBody>
      </p:sp>
      <p:pic>
        <p:nvPicPr>
          <p:cNvPr id="32773" name="Picture 2" descr="FRMLOGO-4c-MAG_blu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2438400"/>
            <a:ext cx="55245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9837262"/>
      </p:ext>
    </p:extLst>
  </p:cSld>
  <p:clrMapOvr>
    <a:masterClrMapping/>
  </p:clrMapOvr>
  <p:transition advTm="6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pPr eaLnBrk="1" hangingPunct="1"/>
            <a:r>
              <a:rPr lang="en-US" smtClean="0"/>
              <a:t>San Juan, Puerto Rico 2011</a:t>
            </a:r>
          </a:p>
        </p:txBody>
      </p:sp>
      <p:sp>
        <p:nvSpPr>
          <p:cNvPr id="79875" name="Rectangle 3"/>
          <p:cNvSpPr>
            <a:spLocks noGrp="1" noChangeArrowheads="1"/>
          </p:cNvSpPr>
          <p:nvPr>
            <p:ph type="body" idx="4294967295"/>
          </p:nvPr>
        </p:nvSpPr>
        <p:spPr>
          <a:xfrm>
            <a:off x="1828800" y="1600200"/>
            <a:ext cx="7086600" cy="4800600"/>
          </a:xfrm>
        </p:spPr>
        <p:txBody>
          <a:bodyPr/>
          <a:lstStyle/>
          <a:p>
            <a:pPr algn="ctr" eaLnBrk="1" hangingPunct="1">
              <a:buFontTx/>
              <a:buNone/>
            </a:pPr>
            <a:r>
              <a:rPr lang="en-US" smtClean="0"/>
              <a:t>San Juan, Puerto Rico</a:t>
            </a:r>
          </a:p>
        </p:txBody>
      </p:sp>
      <p:pic>
        <p:nvPicPr>
          <p:cNvPr id="79876" name="Picture 2" descr="C:\Documents and Settings\John Swanson\My Documents\Kochek\FAMA\San Juan\H2LRLHC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676400"/>
            <a:ext cx="73279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p:txBody>
          <a:bodyPr/>
          <a:lstStyle/>
          <a:p>
            <a:pPr eaLnBrk="1" hangingPunct="1"/>
            <a:r>
              <a:rPr lang="en-US" smtClean="0"/>
              <a:t>THANK YOU</a:t>
            </a:r>
          </a:p>
        </p:txBody>
      </p:sp>
      <p:sp>
        <p:nvSpPr>
          <p:cNvPr id="80899" name="Rectangle 3"/>
          <p:cNvSpPr>
            <a:spLocks noGrp="1" noChangeArrowheads="1"/>
          </p:cNvSpPr>
          <p:nvPr>
            <p:ph type="body" idx="4294967295"/>
          </p:nvPr>
        </p:nvSpPr>
        <p:spPr>
          <a:xfrm>
            <a:off x="1828800" y="1600200"/>
            <a:ext cx="7086600" cy="4800600"/>
          </a:xfrm>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r>
              <a:rPr lang="en-US" sz="4000" smtClean="0"/>
              <a:t>SEE YOU IN PUERTO RICO!!</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533400" y="2133600"/>
            <a:ext cx="8039100" cy="2590800"/>
          </a:xfrm>
        </p:spPr>
        <p:txBody>
          <a:bodyPr/>
          <a:lstStyle/>
          <a:p>
            <a:pPr eaLnBrk="1" hangingPunct="1">
              <a:spcBef>
                <a:spcPct val="50000"/>
              </a:spcBef>
            </a:pPr>
            <a:r>
              <a:rPr lang="en-US" smtClean="0"/>
              <a:t>Membership Committee</a:t>
            </a:r>
            <a:br>
              <a:rPr lang="en-US" smtClean="0"/>
            </a:br>
            <a:r>
              <a:rPr lang="en-US" sz="2800" smtClean="0"/>
              <a:t> </a:t>
            </a:r>
            <a:r>
              <a:rPr lang="en-US" sz="2800" b="0" i="1" smtClean="0">
                <a:latin typeface="Garamond" pitchFamily="18" charset="0"/>
              </a:rPr>
              <a:t>Presenter:</a:t>
            </a:r>
            <a:r>
              <a:rPr lang="en-US" b="0" i="1" smtClean="0">
                <a:latin typeface="Garamond" pitchFamily="18" charset="0"/>
              </a:rPr>
              <a:t> </a:t>
            </a:r>
            <a:r>
              <a:rPr lang="en-US" i="1" smtClean="0">
                <a:latin typeface="Garamond" pitchFamily="18" charset="0"/>
              </a:rPr>
              <a:t> </a:t>
            </a:r>
            <a:r>
              <a:rPr lang="en-US" sz="2800" i="1" smtClean="0">
                <a:latin typeface="Garamond" pitchFamily="18" charset="0"/>
              </a:rPr>
              <a:t>Anthony M. Gonzalez</a:t>
            </a:r>
            <a:r>
              <a:rPr lang="en-US" i="1" smtClean="0">
                <a:latin typeface="Garamond" pitchFamily="18" charset="0"/>
              </a:rPr>
              <a:t/>
            </a:r>
            <a:br>
              <a:rPr lang="en-US" i="1" smtClean="0">
                <a:latin typeface="Garamond" pitchFamily="18" charset="0"/>
              </a:rPr>
            </a:br>
            <a:r>
              <a:rPr lang="en-US" i="1" smtClean="0">
                <a:latin typeface="Garamond" pitchFamily="18" charset="0"/>
              </a:rPr>
              <a:t>             </a:t>
            </a:r>
            <a:r>
              <a:rPr lang="en-US" sz="2800" i="1" smtClean="0">
                <a:latin typeface="Garamond" pitchFamily="18" charset="0"/>
              </a:rPr>
              <a:t>Committee Chairman</a:t>
            </a:r>
            <a:endParaRPr lang="en-US" b="0" i="1" smtClean="0">
              <a:latin typeface="Garamond" pitchFamily="18"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533400" y="533400"/>
            <a:ext cx="8343900" cy="1600200"/>
          </a:xfrm>
        </p:spPr>
        <p:txBody>
          <a:bodyPr/>
          <a:lstStyle/>
          <a:p>
            <a:pPr eaLnBrk="1" hangingPunct="1"/>
            <a:r>
              <a:rPr lang="en-US" smtClean="0"/>
              <a:t>Membership Committee</a:t>
            </a:r>
          </a:p>
        </p:txBody>
      </p:sp>
      <p:sp>
        <p:nvSpPr>
          <p:cNvPr id="82947" name="Rectangle 3"/>
          <p:cNvSpPr>
            <a:spLocks noGrp="1" noChangeArrowheads="1"/>
          </p:cNvSpPr>
          <p:nvPr>
            <p:ph type="body" idx="4294967295"/>
          </p:nvPr>
        </p:nvSpPr>
        <p:spPr>
          <a:xfrm>
            <a:off x="1828800" y="1600200"/>
            <a:ext cx="7086600" cy="3276600"/>
          </a:xfrm>
        </p:spPr>
        <p:txBody>
          <a:bodyPr/>
          <a:lstStyle/>
          <a:p>
            <a:pPr algn="ctr" eaLnBrk="1" hangingPunct="1">
              <a:buFontTx/>
              <a:buNone/>
            </a:pPr>
            <a:r>
              <a:rPr lang="en-US" b="0" i="1" smtClean="0">
                <a:latin typeface="Garamond" pitchFamily="18" charset="0"/>
              </a:rPr>
              <a:t>Committee Members</a:t>
            </a:r>
          </a:p>
          <a:p>
            <a:pPr algn="ctr" eaLnBrk="1" hangingPunct="1">
              <a:buFontTx/>
              <a:buNone/>
            </a:pPr>
            <a:endParaRPr lang="en-US" sz="1400" b="0" smtClean="0"/>
          </a:p>
          <a:p>
            <a:pPr algn="ctr" eaLnBrk="1" hangingPunct="1">
              <a:buFontTx/>
              <a:buNone/>
            </a:pPr>
            <a:endParaRPr lang="en-US" sz="1400" b="0" smtClean="0"/>
          </a:p>
          <a:p>
            <a:pPr algn="ctr" eaLnBrk="1" hangingPunct="1">
              <a:buFontTx/>
              <a:buNone/>
            </a:pPr>
            <a:endParaRPr lang="en-US" sz="1400" b="0" smtClean="0"/>
          </a:p>
          <a:p>
            <a:pPr algn="ctr" eaLnBrk="1" hangingPunct="1">
              <a:buFontTx/>
              <a:buNone/>
            </a:pPr>
            <a:endParaRPr lang="en-US" sz="1400" b="0" smtClean="0"/>
          </a:p>
          <a:p>
            <a:pPr algn="ctr" eaLnBrk="1" hangingPunct="1">
              <a:buFontTx/>
              <a:buNone/>
            </a:pPr>
            <a:r>
              <a:rPr lang="en-US" sz="1400" b="0" smtClean="0"/>
              <a:t>Larry Dodson, Allison Transmission</a:t>
            </a:r>
          </a:p>
          <a:p>
            <a:pPr algn="ctr" eaLnBrk="1" hangingPunct="1">
              <a:buFontTx/>
              <a:buNone/>
            </a:pPr>
            <a:r>
              <a:rPr lang="en-US" sz="1400" b="0" smtClean="0"/>
              <a:t>Gregg Geske, Waterous Company</a:t>
            </a:r>
          </a:p>
          <a:p>
            <a:pPr algn="ctr" eaLnBrk="1" hangingPunct="1">
              <a:buFontTx/>
              <a:buNone/>
            </a:pPr>
            <a:r>
              <a:rPr lang="en-US" sz="1400" b="0" smtClean="0"/>
              <a:t>David G. Rutterman, Eagle Compressors</a:t>
            </a:r>
          </a:p>
          <a:p>
            <a:pPr algn="ctr" eaLnBrk="1" hangingPunct="1">
              <a:buFontTx/>
              <a:buNone/>
            </a:pPr>
            <a:r>
              <a:rPr lang="en-US" sz="1400" b="0" smtClean="0"/>
              <a:t>Jim Simpson, Marion Body</a:t>
            </a:r>
          </a:p>
          <a:p>
            <a:pPr algn="ctr" eaLnBrk="1" hangingPunct="1">
              <a:buFontTx/>
              <a:buNone/>
            </a:pPr>
            <a:r>
              <a:rPr lang="en-US" sz="1400" b="0" smtClean="0"/>
              <a:t>Joe Bernert, Havis, Inc.</a:t>
            </a:r>
          </a:p>
          <a:p>
            <a:pPr algn="ctr" eaLnBrk="1" hangingPunct="1">
              <a:buFontTx/>
              <a:buNone/>
            </a:pPr>
            <a:r>
              <a:rPr lang="en-US" sz="1400" i="1" smtClean="0">
                <a:latin typeface="Garamond" pitchFamily="18" charset="0"/>
              </a:rPr>
              <a:t>Board Liaison</a:t>
            </a:r>
          </a:p>
          <a:p>
            <a:pPr algn="ctr" eaLnBrk="1" hangingPunct="1">
              <a:buFontTx/>
              <a:buNone/>
            </a:pPr>
            <a:r>
              <a:rPr lang="en-US" sz="1400" b="0" smtClean="0"/>
              <a:t>Bruce Whitehouse, Amdor, Inc.</a:t>
            </a:r>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p:txBody>
          <a:bodyPr/>
          <a:lstStyle/>
          <a:p>
            <a:pPr eaLnBrk="1" hangingPunct="1"/>
            <a:r>
              <a:rPr lang="en-US" smtClean="0"/>
              <a:t>Membership Committee</a:t>
            </a:r>
            <a:br>
              <a:rPr lang="en-US" smtClean="0"/>
            </a:br>
            <a:r>
              <a:rPr lang="en-US" sz="2800" b="0" i="1" smtClean="0">
                <a:latin typeface="Garamond" pitchFamily="18" charset="0"/>
              </a:rPr>
              <a:t>Committee Objectives &amp; Assignments</a:t>
            </a:r>
            <a:endParaRPr lang="en-US" smtClean="0"/>
          </a:p>
        </p:txBody>
      </p:sp>
      <p:sp>
        <p:nvSpPr>
          <p:cNvPr id="83971" name="Rectangle 3"/>
          <p:cNvSpPr>
            <a:spLocks noGrp="1" noChangeArrowheads="1"/>
          </p:cNvSpPr>
          <p:nvPr>
            <p:ph type="body" idx="4294967295"/>
          </p:nvPr>
        </p:nvSpPr>
        <p:spPr>
          <a:xfrm>
            <a:off x="1828800" y="1600200"/>
            <a:ext cx="7086600" cy="4800600"/>
          </a:xfrm>
        </p:spPr>
        <p:txBody>
          <a:bodyPr/>
          <a:lstStyle/>
          <a:p>
            <a:pPr algn="ctr" eaLnBrk="1" hangingPunct="1">
              <a:buFontTx/>
              <a:buChar char="•"/>
            </a:pPr>
            <a:r>
              <a:rPr lang="en-US" smtClean="0"/>
              <a:t>Grow Membership by 10%</a:t>
            </a:r>
          </a:p>
          <a:p>
            <a:pPr algn="ctr" eaLnBrk="1" hangingPunct="1">
              <a:buFontTx/>
              <a:buNone/>
            </a:pPr>
            <a:endParaRPr lang="en-US" smtClean="0"/>
          </a:p>
          <a:p>
            <a:pPr eaLnBrk="1" hangingPunct="1">
              <a:buFontTx/>
              <a:buNone/>
            </a:pPr>
            <a:r>
              <a:rPr lang="en-US" sz="1400" b="0" smtClean="0"/>
              <a:t>The committee developed a potential target list of market companies qualified for membership.  A regional contact plan was developed for committee members to call on these companies.</a:t>
            </a:r>
          </a:p>
          <a:p>
            <a:pPr eaLnBrk="1" hangingPunct="1">
              <a:buFontTx/>
              <a:buNone/>
            </a:pPr>
            <a:endParaRPr lang="en-US" sz="1400" b="0" smtClean="0"/>
          </a:p>
          <a:p>
            <a:pPr eaLnBrk="1" hangingPunct="1">
              <a:buFontTx/>
              <a:buNone/>
            </a:pPr>
            <a:r>
              <a:rPr lang="en-US" sz="1400" b="0" smtClean="0"/>
              <a:t>Year to date, the committee has recruited eight (8) new member companies which represents 67% of the membership growth objective.</a:t>
            </a:r>
          </a:p>
          <a:p>
            <a:pPr algn="ctr" eaLnBrk="1" hangingPunct="1">
              <a:buFontTx/>
              <a:buChar char="•"/>
            </a:pPr>
            <a:r>
              <a:rPr lang="en-US" smtClean="0"/>
              <a:t>Ambulance Expansion Initiative</a:t>
            </a:r>
          </a:p>
          <a:p>
            <a:pPr eaLnBrk="1" hangingPunct="1">
              <a:buFontTx/>
              <a:buNone/>
            </a:pPr>
            <a:endParaRPr lang="en-US" sz="1400" b="0" smtClean="0"/>
          </a:p>
          <a:p>
            <a:pPr eaLnBrk="1" hangingPunct="1">
              <a:buFontTx/>
              <a:buNone/>
            </a:pPr>
            <a:r>
              <a:rPr lang="en-US" sz="1400" b="0" smtClean="0"/>
              <a:t>The committee was tasked to identify ambulance manufacturers that could potentially qualify for membership in the initiative.</a:t>
            </a:r>
          </a:p>
          <a:p>
            <a:pPr eaLnBrk="1" hangingPunct="1">
              <a:buFontTx/>
              <a:buNone/>
            </a:pPr>
            <a:endParaRPr lang="en-US" sz="1400" b="0" smtClean="0"/>
          </a:p>
          <a:p>
            <a:pPr eaLnBrk="1" hangingPunct="1">
              <a:buFontTx/>
              <a:buNone/>
            </a:pPr>
            <a:r>
              <a:rPr lang="en-US" sz="1400" b="0" smtClean="0"/>
              <a:t>Year to date, the committee has identified a total of twenty-seven (27) potential ambulance manufacturers, 18 in the US and 9 in Canada.</a:t>
            </a:r>
          </a:p>
          <a:p>
            <a:pPr eaLnBrk="1" hangingPunct="1">
              <a:buFontTx/>
              <a:buNone/>
            </a:pPr>
            <a:endParaRPr lang="en-US" smtClean="0"/>
          </a:p>
          <a:p>
            <a:pPr eaLnBrk="1" hangingPunct="1">
              <a:buFontTx/>
              <a:buNone/>
            </a:pPr>
            <a:endParaRPr lang="en-US" smtClean="0"/>
          </a:p>
          <a:p>
            <a:pPr eaLnBrk="1" hangingPunct="1">
              <a:buFontTx/>
              <a:buNone/>
            </a:pPr>
            <a:endParaRPr lang="en-US" sz="1400" b="0" smtClean="0"/>
          </a:p>
          <a:p>
            <a:pPr algn="ctr" eaLnBrk="1" hangingPunct="1">
              <a:buFontTx/>
              <a:buNone/>
            </a:pPr>
            <a:endParaRPr lang="en-US" sz="1400" b="0" smtClean="0"/>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idx="4294967295"/>
          </p:nvPr>
        </p:nvSpPr>
        <p:spPr/>
        <p:txBody>
          <a:bodyPr/>
          <a:lstStyle/>
          <a:p>
            <a:r>
              <a:rPr lang="en-US" smtClean="0"/>
              <a:t>Membership Committee</a:t>
            </a:r>
            <a:br>
              <a:rPr lang="en-US" smtClean="0"/>
            </a:br>
            <a:r>
              <a:rPr lang="en-US" sz="2800" b="0" i="1" smtClean="0">
                <a:latin typeface="Garamond" pitchFamily="18" charset="0"/>
              </a:rPr>
              <a:t>New Member Companies</a:t>
            </a:r>
            <a:endParaRPr lang="en-US" smtClean="0"/>
          </a:p>
        </p:txBody>
      </p:sp>
      <p:sp>
        <p:nvSpPr>
          <p:cNvPr id="84995" name="Content Placeholder 2"/>
          <p:cNvSpPr>
            <a:spLocks noGrp="1"/>
          </p:cNvSpPr>
          <p:nvPr>
            <p:ph idx="4294967295"/>
          </p:nvPr>
        </p:nvSpPr>
        <p:spPr/>
        <p:txBody>
          <a:bodyPr/>
          <a:lstStyle/>
          <a:p>
            <a:pPr algn="ctr">
              <a:buFontTx/>
              <a:buNone/>
            </a:pPr>
            <a:r>
              <a:rPr lang="en-US" smtClean="0"/>
              <a:t>Welcome To Our New FAMA Members</a:t>
            </a:r>
          </a:p>
          <a:p>
            <a:pPr algn="ctr">
              <a:buFontTx/>
              <a:buNone/>
            </a:pPr>
            <a:r>
              <a:rPr lang="en-US" sz="2400" b="0" smtClean="0"/>
              <a:t>Hansen International, Inc.</a:t>
            </a:r>
          </a:p>
          <a:p>
            <a:pPr algn="ctr">
              <a:buFontTx/>
              <a:buNone/>
            </a:pPr>
            <a:r>
              <a:rPr lang="en-US" sz="2400" b="0" smtClean="0"/>
              <a:t>Warn Industries</a:t>
            </a:r>
          </a:p>
          <a:p>
            <a:pPr algn="ctr">
              <a:buFontTx/>
              <a:buNone/>
            </a:pPr>
            <a:r>
              <a:rPr lang="en-US" sz="2400" b="0" smtClean="0"/>
              <a:t>AWG Fittings</a:t>
            </a:r>
          </a:p>
          <a:p>
            <a:pPr algn="ctr">
              <a:buFontTx/>
              <a:buNone/>
            </a:pPr>
            <a:r>
              <a:rPr lang="en-US" sz="2400" b="0" smtClean="0"/>
              <a:t>Lavasseur Fire Equipments</a:t>
            </a:r>
          </a:p>
          <a:p>
            <a:pPr algn="ctr">
              <a:buFontTx/>
              <a:buNone/>
            </a:pPr>
            <a:r>
              <a:rPr lang="en-US" sz="2400" b="0" smtClean="0"/>
              <a:t>ICL Performance Products</a:t>
            </a:r>
          </a:p>
          <a:p>
            <a:pPr algn="ctr">
              <a:buFontTx/>
              <a:buNone/>
            </a:pPr>
            <a:r>
              <a:rPr lang="en-US" sz="2400" b="0" smtClean="0"/>
              <a:t>5 Alarm Fire Apparatus</a:t>
            </a:r>
          </a:p>
          <a:p>
            <a:pPr algn="ctr">
              <a:buFontTx/>
              <a:buNone/>
            </a:pPr>
            <a:r>
              <a:rPr lang="en-US" sz="2400" b="0" smtClean="0"/>
              <a:t>NEWMAR</a:t>
            </a:r>
          </a:p>
          <a:p>
            <a:pPr algn="ctr">
              <a:buFontTx/>
              <a:buNone/>
            </a:pPr>
            <a:r>
              <a:rPr lang="en-US" sz="2400" b="0" smtClean="0"/>
              <a:t>Trident Emergency Products</a:t>
            </a:r>
          </a:p>
          <a:p>
            <a:pPr algn="ctr">
              <a:buFontTx/>
              <a:buNone/>
            </a:pPr>
            <a:endParaRPr lang="en-US" b="0" smtClean="0"/>
          </a:p>
          <a:p>
            <a:pPr algn="ctr">
              <a:buFontTx/>
              <a:buNone/>
            </a:pPr>
            <a:endParaRPr lang="en-US" sz="1400" b="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81025" y="2133600"/>
            <a:ext cx="8039100" cy="2590800"/>
          </a:xfrm>
        </p:spPr>
        <p:txBody>
          <a:bodyPr/>
          <a:lstStyle/>
          <a:p>
            <a:pPr eaLnBrk="1" hangingPunct="1">
              <a:spcBef>
                <a:spcPct val="50000"/>
              </a:spcBef>
            </a:pPr>
            <a:r>
              <a:rPr lang="en-US" smtClean="0"/>
              <a:t>FAMA Marketing Committee</a:t>
            </a:r>
            <a:br>
              <a:rPr lang="en-US" smtClean="0"/>
            </a:br>
            <a:r>
              <a:rPr lang="en-US" b="0" i="1" smtClean="0">
                <a:latin typeface="Garamond" pitchFamily="18" charset="0"/>
              </a:rPr>
              <a:t>Phil Gerace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Committee Members</a:t>
            </a:r>
          </a:p>
        </p:txBody>
      </p:sp>
      <p:sp>
        <p:nvSpPr>
          <p:cNvPr id="87043" name="Rectangle 3"/>
          <p:cNvSpPr>
            <a:spLocks noGrp="1" noChangeArrowheads="1"/>
          </p:cNvSpPr>
          <p:nvPr>
            <p:ph type="body" idx="1"/>
          </p:nvPr>
        </p:nvSpPr>
        <p:spPr>
          <a:xfrm>
            <a:off x="1828800" y="2209800"/>
            <a:ext cx="7086600" cy="4191000"/>
          </a:xfrm>
        </p:spPr>
        <p:txBody>
          <a:bodyPr/>
          <a:lstStyle/>
          <a:p>
            <a:pPr>
              <a:lnSpc>
                <a:spcPct val="90000"/>
              </a:lnSpc>
              <a:buFontTx/>
              <a:buNone/>
            </a:pPr>
            <a:r>
              <a:rPr lang="en-US" sz="3200" b="0" smtClean="0"/>
              <a:t>	Steve Cole		Dave Durstine</a:t>
            </a:r>
          </a:p>
          <a:p>
            <a:pPr>
              <a:lnSpc>
                <a:spcPct val="90000"/>
              </a:lnSpc>
              <a:buFontTx/>
              <a:buNone/>
            </a:pPr>
            <a:endParaRPr lang="en-US" sz="3200" b="0" smtClean="0"/>
          </a:p>
          <a:p>
            <a:pPr>
              <a:lnSpc>
                <a:spcPct val="90000"/>
              </a:lnSpc>
              <a:buFontTx/>
              <a:buNone/>
            </a:pPr>
            <a:r>
              <a:rPr lang="en-US" sz="3200" b="0" smtClean="0"/>
              <a:t>	Phil Gerace		John Lund</a:t>
            </a:r>
          </a:p>
          <a:p>
            <a:pPr>
              <a:lnSpc>
                <a:spcPct val="90000"/>
              </a:lnSpc>
              <a:buFontTx/>
              <a:buNone/>
            </a:pPr>
            <a:r>
              <a:rPr lang="en-US" sz="3200" b="0" smtClean="0"/>
              <a:t>	</a:t>
            </a:r>
          </a:p>
          <a:p>
            <a:pPr>
              <a:lnSpc>
                <a:spcPct val="90000"/>
              </a:lnSpc>
              <a:buFontTx/>
              <a:buNone/>
            </a:pPr>
            <a:r>
              <a:rPr lang="en-US" sz="3200" b="0" smtClean="0"/>
              <a:t>	Drew Sutphen		John Weber</a:t>
            </a:r>
          </a:p>
          <a:p>
            <a:pPr>
              <a:lnSpc>
                <a:spcPct val="90000"/>
              </a:lnSpc>
              <a:buFontTx/>
              <a:buNone/>
            </a:pPr>
            <a:endParaRPr lang="en-US" sz="3200" b="0" smtClean="0"/>
          </a:p>
          <a:p>
            <a:pPr marL="914400" lvl="2" indent="0" eaLnBrk="1" hangingPunct="1">
              <a:buFontTx/>
              <a:buNone/>
            </a:pPr>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2010 Projects</a:t>
            </a:r>
          </a:p>
        </p:txBody>
      </p:sp>
      <p:sp>
        <p:nvSpPr>
          <p:cNvPr id="88067" name="Rectangle 3"/>
          <p:cNvSpPr>
            <a:spLocks noGrp="1" noChangeArrowheads="1"/>
          </p:cNvSpPr>
          <p:nvPr>
            <p:ph type="body" idx="1"/>
          </p:nvPr>
        </p:nvSpPr>
        <p:spPr>
          <a:xfrm>
            <a:off x="1600200" y="1600200"/>
            <a:ext cx="7315200" cy="5257800"/>
          </a:xfrm>
        </p:spPr>
        <p:txBody>
          <a:bodyPr/>
          <a:lstStyle/>
          <a:p>
            <a:pPr>
              <a:lnSpc>
                <a:spcPct val="90000"/>
              </a:lnSpc>
              <a:buFontTx/>
              <a:buNone/>
            </a:pPr>
            <a:r>
              <a:rPr lang="en-US" sz="3200" b="0" i="1" smtClean="0"/>
              <a:t>Membership Committee--Redesigned 10 Reasons Brochure for Recruitment</a:t>
            </a:r>
            <a:r>
              <a:rPr lang="en-US" sz="3200" smtClean="0"/>
              <a:t> </a:t>
            </a:r>
          </a:p>
          <a:p>
            <a:pPr>
              <a:lnSpc>
                <a:spcPct val="90000"/>
              </a:lnSpc>
              <a:buFontTx/>
              <a:buNone/>
            </a:pPr>
            <a:endParaRPr lang="en-US" sz="1600" b="0" i="1" smtClean="0"/>
          </a:p>
          <a:p>
            <a:pPr>
              <a:lnSpc>
                <a:spcPct val="90000"/>
              </a:lnSpc>
              <a:buFontTx/>
              <a:buNone/>
            </a:pPr>
            <a:r>
              <a:rPr lang="en-US" sz="3200" b="0" i="1" smtClean="0"/>
              <a:t>FAMA Staff--Created new business cards</a:t>
            </a:r>
            <a:r>
              <a:rPr lang="en-US" sz="3200" smtClean="0"/>
              <a:t> </a:t>
            </a:r>
          </a:p>
          <a:p>
            <a:pPr>
              <a:lnSpc>
                <a:spcPct val="90000"/>
              </a:lnSpc>
              <a:buFontTx/>
              <a:buNone/>
            </a:pPr>
            <a:endParaRPr lang="en-US" sz="1600" b="0" i="1" smtClean="0"/>
          </a:p>
          <a:p>
            <a:pPr>
              <a:lnSpc>
                <a:spcPct val="90000"/>
              </a:lnSpc>
              <a:buFontTx/>
              <a:buNone/>
            </a:pPr>
            <a:r>
              <a:rPr lang="en-US" sz="3200" b="0" i="1" smtClean="0"/>
              <a:t>Tradeshows--Created FAMA FDIC material and coordinated new slogan with new graphics</a:t>
            </a:r>
          </a:p>
          <a:p>
            <a:pPr>
              <a:lnSpc>
                <a:spcPct val="90000"/>
              </a:lnSpc>
              <a:buFontTx/>
              <a:buNone/>
            </a:pPr>
            <a:endParaRPr lang="en-US" sz="1400" b="0" i="1" smtClean="0"/>
          </a:p>
          <a:p>
            <a:pPr>
              <a:lnSpc>
                <a:spcPct val="90000"/>
              </a:lnSpc>
              <a:buFontTx/>
              <a:buNone/>
            </a:pPr>
            <a:r>
              <a:rPr lang="en-US" sz="3200" b="0" i="1" smtClean="0"/>
              <a:t>Meeting Committee--Assisted Meeting Committee with Promotion &amp; Sponsorships</a:t>
            </a:r>
            <a:endParaRPr lang="en-US" sz="3200" b="0" smtClean="0"/>
          </a:p>
          <a:p>
            <a:pPr marL="914400" lvl="2" indent="0" eaLnBrk="1" hangingPunct="1">
              <a:buFontTx/>
              <a:buNone/>
            </a:pPr>
            <a:endParaRPr lang="en-US" smtClean="0"/>
          </a:p>
        </p:txBody>
      </p:sp>
      <p:sp>
        <p:nvSpPr>
          <p:cNvPr id="4" name="Striped Right Arrow 3"/>
          <p:cNvSpPr/>
          <p:nvPr/>
        </p:nvSpPr>
        <p:spPr>
          <a:xfrm>
            <a:off x="381000" y="1676400"/>
            <a:ext cx="990600" cy="533400"/>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5" name="Striped Right Arrow 4"/>
          <p:cNvSpPr/>
          <p:nvPr/>
        </p:nvSpPr>
        <p:spPr>
          <a:xfrm>
            <a:off x="381000" y="2895600"/>
            <a:ext cx="990600" cy="533400"/>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6" name="Striped Right Arrow 5"/>
          <p:cNvSpPr/>
          <p:nvPr/>
        </p:nvSpPr>
        <p:spPr>
          <a:xfrm>
            <a:off x="381000" y="3733800"/>
            <a:ext cx="990600" cy="533400"/>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7" name="Striped Right Arrow 6"/>
          <p:cNvSpPr/>
          <p:nvPr/>
        </p:nvSpPr>
        <p:spPr>
          <a:xfrm>
            <a:off x="381000" y="5334000"/>
            <a:ext cx="990600" cy="533400"/>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2011 Projects</a:t>
            </a:r>
          </a:p>
        </p:txBody>
      </p:sp>
      <p:sp>
        <p:nvSpPr>
          <p:cNvPr id="89091" name="Rectangle 3"/>
          <p:cNvSpPr>
            <a:spLocks noGrp="1" noChangeArrowheads="1"/>
          </p:cNvSpPr>
          <p:nvPr>
            <p:ph type="body" idx="1"/>
          </p:nvPr>
        </p:nvSpPr>
        <p:spPr>
          <a:xfrm>
            <a:off x="1600200" y="1600200"/>
            <a:ext cx="7315200" cy="5257800"/>
          </a:xfrm>
        </p:spPr>
        <p:txBody>
          <a:bodyPr/>
          <a:lstStyle/>
          <a:p>
            <a:pPr>
              <a:lnSpc>
                <a:spcPct val="90000"/>
              </a:lnSpc>
              <a:buFontTx/>
              <a:buNone/>
            </a:pPr>
            <a:r>
              <a:rPr lang="en-US" sz="3200" b="0" i="1" smtClean="0"/>
              <a:t>Press Release Support to FAMA Committees</a:t>
            </a:r>
          </a:p>
          <a:p>
            <a:pPr>
              <a:lnSpc>
                <a:spcPct val="90000"/>
              </a:lnSpc>
              <a:buFontTx/>
              <a:buNone/>
            </a:pPr>
            <a:endParaRPr lang="en-US" sz="3200" b="0" i="1" smtClean="0"/>
          </a:p>
          <a:p>
            <a:pPr>
              <a:lnSpc>
                <a:spcPct val="90000"/>
              </a:lnSpc>
              <a:buFontTx/>
              <a:buNone/>
            </a:pPr>
            <a:r>
              <a:rPr lang="en-US" sz="3200" b="0" i="1" smtClean="0"/>
              <a:t>Support Other Committees As Needed</a:t>
            </a:r>
            <a:endParaRPr lang="en-US" sz="3200" b="0" smtClean="0"/>
          </a:p>
          <a:p>
            <a:pPr marL="914400" lvl="2" indent="0" eaLnBrk="1" hangingPunct="1">
              <a:buFontTx/>
              <a:buNone/>
            </a:pPr>
            <a:endParaRPr lang="en-US" smtClean="0"/>
          </a:p>
        </p:txBody>
      </p:sp>
      <p:sp>
        <p:nvSpPr>
          <p:cNvPr id="4" name="Striped Right Arrow 3"/>
          <p:cNvSpPr/>
          <p:nvPr/>
        </p:nvSpPr>
        <p:spPr>
          <a:xfrm>
            <a:off x="381000" y="1676400"/>
            <a:ext cx="990600" cy="533400"/>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
        <p:nvSpPr>
          <p:cNvPr id="5" name="Striped Right Arrow 4"/>
          <p:cNvSpPr/>
          <p:nvPr/>
        </p:nvSpPr>
        <p:spPr>
          <a:xfrm>
            <a:off x="381000" y="3200400"/>
            <a:ext cx="990600" cy="533400"/>
          </a:xfrm>
          <a:prstGeom prst="stripedRight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Arial Unicode MS"/>
        <a:cs typeface="Arial Unicode MS"/>
      </a:majorFont>
      <a:minorFont>
        <a:latin typeface="Calibri"/>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EMSA">
  <a:themeElements>
    <a:clrScheme name="FEM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EMS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MS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EMS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EMS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EMS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EMS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EMS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EMS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EMS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EMS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EMS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EMS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EMS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1558</TotalTime>
  <Words>4375</Words>
  <Application>Microsoft Office PowerPoint</Application>
  <PresentationFormat>On-screen Show (4:3)</PresentationFormat>
  <Paragraphs>805</Paragraphs>
  <Slides>157</Slides>
  <Notes>28</Notes>
  <HiddenSlides>0</HiddenSlides>
  <MMClips>0</MMClips>
  <ScaleCrop>false</ScaleCrop>
  <HeadingPairs>
    <vt:vector size="4" baseType="variant">
      <vt:variant>
        <vt:lpstr>Theme</vt:lpstr>
      </vt:variant>
      <vt:variant>
        <vt:i4>10</vt:i4>
      </vt:variant>
      <vt:variant>
        <vt:lpstr>Slide Titles</vt:lpstr>
      </vt:variant>
      <vt:variant>
        <vt:i4>157</vt:i4>
      </vt:variant>
    </vt:vector>
  </HeadingPairs>
  <TitlesOfParts>
    <vt:vector size="167" baseType="lpstr">
      <vt:lpstr>Default Design</vt:lpstr>
      <vt:lpstr>1_Default Design</vt:lpstr>
      <vt:lpstr>3_Default Design</vt:lpstr>
      <vt:lpstr>4_Default Design</vt:lpstr>
      <vt:lpstr>2_Default Design</vt:lpstr>
      <vt:lpstr>5_Default Design</vt:lpstr>
      <vt:lpstr>6_Default Design</vt:lpstr>
      <vt:lpstr>FEMSA</vt:lpstr>
      <vt:lpstr>7_Default Design</vt:lpstr>
      <vt:lpstr>8_Default Design</vt:lpstr>
      <vt:lpstr>FAMA FALL MEETING 2010  Friday, October 8, 2010 </vt:lpstr>
      <vt:lpstr>Call to Order Peter Darley  </vt:lpstr>
      <vt:lpstr>Call to Order </vt:lpstr>
      <vt:lpstr>FAMA Would Like To Thank Our Sponsors</vt:lpstr>
      <vt:lpstr>FAMA/FEMSA Would Like To Thank our Sponsors </vt:lpstr>
      <vt:lpstr>FAMA/FEMSA Would Like To Thank Our Sponsors</vt:lpstr>
      <vt:lpstr>FAMA/FEMSA Would Like To Thank Our Sponsors </vt:lpstr>
      <vt:lpstr>FAMA/FEMSA Would Like To Thank Our Sponsors </vt:lpstr>
      <vt:lpstr>FEMSA Would Like To Thank Our Sponsors </vt:lpstr>
      <vt:lpstr>FAMA/FEMSA Would Like To Thank Our Sponsors </vt:lpstr>
      <vt:lpstr>Roll Call  Harold Boer   </vt:lpstr>
      <vt:lpstr>Proof of Notice   Harold Boer  </vt:lpstr>
      <vt:lpstr>Review and Enter Minutes   Harold Boer  </vt:lpstr>
      <vt:lpstr>Anti-Trust Guidelines/Policy  Jim Juneau </vt:lpstr>
      <vt:lpstr>Treasurer’s Report Gregory Kozey</vt:lpstr>
      <vt:lpstr>2010 year to Date</vt:lpstr>
      <vt:lpstr>Revenue and Expense Notes</vt:lpstr>
      <vt:lpstr>Revenue and Expense Notes</vt:lpstr>
      <vt:lpstr>Revenue and Expense Notes</vt:lpstr>
      <vt:lpstr>Revenue and Expense Notes</vt:lpstr>
      <vt:lpstr>President’s Report Peter Darley</vt:lpstr>
      <vt:lpstr>Board Report  </vt:lpstr>
      <vt:lpstr>2010 Key Initiatives </vt:lpstr>
      <vt:lpstr>Board Big Issues  </vt:lpstr>
      <vt:lpstr>GAC Alliance Luncheon </vt:lpstr>
      <vt:lpstr>GAC Alliance Luncheon Topic </vt:lpstr>
      <vt:lpstr>THE Message </vt:lpstr>
      <vt:lpstr>Who they gonna call? </vt:lpstr>
      <vt:lpstr>FAMA FEMSA Joint Meetings </vt:lpstr>
      <vt:lpstr>Where we are looking for help  </vt:lpstr>
      <vt:lpstr>Thanks  Involvement is Good </vt:lpstr>
      <vt:lpstr>Nominating Committee Tim Dean John Stykiel Jerry Haplin</vt:lpstr>
      <vt:lpstr>Nominees for 2011 Board of Directors</vt:lpstr>
      <vt:lpstr>Nominating Committee</vt:lpstr>
      <vt:lpstr> Bylaws Committee Fall 2010 George Goros</vt:lpstr>
      <vt:lpstr>COMMITTEE MEMBERSHIP </vt:lpstr>
      <vt:lpstr>      FOCUS POINTS &amp; INITIATIVES  </vt:lpstr>
      <vt:lpstr>UPDATE OF ACTIVITIES</vt:lpstr>
      <vt:lpstr>  THANK YOU   </vt:lpstr>
      <vt:lpstr>FAMA/FEMSA  GOVERNMENTAL AFFAIRS COMMITTEE</vt:lpstr>
      <vt:lpstr>GAC Members</vt:lpstr>
      <vt:lpstr>GAC Support </vt:lpstr>
      <vt:lpstr>2010 Activity</vt:lpstr>
      <vt:lpstr>Hill Day Successes</vt:lpstr>
      <vt:lpstr>Hill Day – Improvements Needed</vt:lpstr>
      <vt:lpstr>2010 Legislative Agenda</vt:lpstr>
      <vt:lpstr>2010 Targeted Legislative Activity</vt:lpstr>
      <vt:lpstr>2011 Goals</vt:lpstr>
      <vt:lpstr>2011 Goals  (continued)</vt:lpstr>
      <vt:lpstr>2011 Goals  (continued)</vt:lpstr>
      <vt:lpstr>Our “Ask”</vt:lpstr>
      <vt:lpstr>Slide 52</vt:lpstr>
      <vt:lpstr>2ND QUARTER</vt:lpstr>
      <vt:lpstr>Slide 54</vt:lpstr>
      <vt:lpstr>Slide 55</vt:lpstr>
      <vt:lpstr>Slide 56</vt:lpstr>
      <vt:lpstr>Slide 57</vt:lpstr>
      <vt:lpstr>Slide 58</vt:lpstr>
      <vt:lpstr>Slide 59</vt:lpstr>
      <vt:lpstr>Slide 60</vt:lpstr>
      <vt:lpstr>Slide 61</vt:lpstr>
      <vt:lpstr>Fire Apparatus Prices</vt:lpstr>
      <vt:lpstr>Slide 63</vt:lpstr>
      <vt:lpstr>Reporting Prices - Security</vt:lpstr>
      <vt:lpstr>Slide 65</vt:lpstr>
      <vt:lpstr>Reporting Prices</vt:lpstr>
      <vt:lpstr>Question </vt:lpstr>
      <vt:lpstr>Education Committee Education Committee Co-Chairs Dave Reid, Tammy Laridaen </vt:lpstr>
      <vt:lpstr>Education Committee</vt:lpstr>
      <vt:lpstr>Education Committee Survey: Objective &amp; Outline</vt:lpstr>
      <vt:lpstr>Education Committee Survey: Schedule &amp; Timing</vt:lpstr>
      <vt:lpstr>Scholarship</vt:lpstr>
      <vt:lpstr>Meeting Planning  Committee  John Swanson</vt:lpstr>
      <vt:lpstr>Members</vt:lpstr>
      <vt:lpstr>Responsibilities</vt:lpstr>
      <vt:lpstr>Mission Statement</vt:lpstr>
      <vt:lpstr>Meeting Site Criteria</vt:lpstr>
      <vt:lpstr>Fall Meeting Attendance</vt:lpstr>
      <vt:lpstr>San Antonio Corporate Sponsors</vt:lpstr>
      <vt:lpstr>Fall 2011</vt:lpstr>
      <vt:lpstr>Spring 2012</vt:lpstr>
      <vt:lpstr>Fall 2012</vt:lpstr>
      <vt:lpstr>Spring 2013</vt:lpstr>
      <vt:lpstr>Fall 2013</vt:lpstr>
      <vt:lpstr>Spring 2011</vt:lpstr>
      <vt:lpstr>San Juan, Puerto Rico 2011</vt:lpstr>
      <vt:lpstr>San Juan, Puerto Rico 2011</vt:lpstr>
      <vt:lpstr>San Juan, Puerto Rico 2011</vt:lpstr>
      <vt:lpstr>San Juan, Puerto Rico 2011</vt:lpstr>
      <vt:lpstr>San Juan, Puerto Rico 2011</vt:lpstr>
      <vt:lpstr>THANK YOU</vt:lpstr>
      <vt:lpstr>Membership Committee  Presenter:  Anthony M. Gonzalez              Committee Chairman</vt:lpstr>
      <vt:lpstr>Membership Committee</vt:lpstr>
      <vt:lpstr>Membership Committee Committee Objectives &amp; Assignments</vt:lpstr>
      <vt:lpstr>Membership Committee New Member Companies</vt:lpstr>
      <vt:lpstr>FAMA Marketing Committee Phil Gerace</vt:lpstr>
      <vt:lpstr>Committee Members</vt:lpstr>
      <vt:lpstr>2010 Projects</vt:lpstr>
      <vt:lpstr>2011 Projects</vt:lpstr>
      <vt:lpstr>Technical Committee David Durstine</vt:lpstr>
      <vt:lpstr>TECHNICAL COMMITTEE</vt:lpstr>
      <vt:lpstr>TECHNICAL COMMITTEE</vt:lpstr>
      <vt:lpstr>TECHNICAL COMMITTEE</vt:lpstr>
      <vt:lpstr>TECHNICAL COMMITTEE</vt:lpstr>
      <vt:lpstr>NFPA 1901 David Durstine</vt:lpstr>
      <vt:lpstr>NFPA 1901 REPORT</vt:lpstr>
      <vt:lpstr>NFPA 1901 REPORT</vt:lpstr>
      <vt:lpstr>NFPA 1500 &amp; 18  Dominic Coletti(P); Leroy Coffman and Jerry Halpin (A) </vt:lpstr>
      <vt:lpstr>NFPA 1500 &amp; 18 Committees</vt:lpstr>
      <vt:lpstr>NFPA 18 Committee</vt:lpstr>
      <vt:lpstr>NFPA 1500 Committee</vt:lpstr>
      <vt:lpstr>NFPA 1500 Committee</vt:lpstr>
      <vt:lpstr>Slide 113</vt:lpstr>
      <vt:lpstr>2010 Objectives</vt:lpstr>
      <vt:lpstr>The Media Caucus</vt:lpstr>
      <vt:lpstr>Survey Concept </vt:lpstr>
      <vt:lpstr>2009 Winners</vt:lpstr>
      <vt:lpstr>2010 Survey</vt:lpstr>
      <vt:lpstr>Slide 119</vt:lpstr>
      <vt:lpstr>Slide 120</vt:lpstr>
      <vt:lpstr>Media Caucus Members</vt:lpstr>
      <vt:lpstr>Recent Survey’s</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Results</vt:lpstr>
      <vt:lpstr>Please Thank the Media Caucus Members for their donation of space.</vt:lpstr>
      <vt:lpstr>Focus for 2011 Grady North</vt:lpstr>
      <vt:lpstr>Focus for 2011</vt:lpstr>
      <vt:lpstr>Unfinished  Business  Peter Darley    </vt:lpstr>
      <vt:lpstr>New Business  Peter Darley    </vt:lpstr>
      <vt:lpstr>Closing Remarks   Peter Darley    </vt:lpstr>
      <vt:lpstr>Next Meeting Notice   Harold Boer   </vt:lpstr>
      <vt:lpstr>Adjournment   Peter Darley    </vt:lpstr>
      <vt:lpstr>Question 1 </vt:lpstr>
      <vt:lpstr>Question 2 </vt:lpstr>
      <vt:lpstr>Question 3 </vt:lpstr>
      <vt:lpstr>Question 4 </vt:lpstr>
      <vt:lpstr>Question 5 </vt:lpstr>
      <vt:lpstr>Question 6 </vt:lpstr>
    </vt:vector>
  </TitlesOfParts>
  <Company>Spartan Motors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Karen Burnham</cp:lastModifiedBy>
  <cp:revision>75</cp:revision>
  <dcterms:created xsi:type="dcterms:W3CDTF">2009-09-09T19:59:56Z</dcterms:created>
  <dcterms:modified xsi:type="dcterms:W3CDTF">2010-10-25T14:21:36Z</dcterms:modified>
</cp:coreProperties>
</file>