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4"/>
  </p:notesMasterIdLst>
  <p:sldIdLst>
    <p:sldId id="316" r:id="rId2"/>
    <p:sldId id="256" r:id="rId3"/>
    <p:sldId id="257" r:id="rId4"/>
    <p:sldId id="258" r:id="rId5"/>
    <p:sldId id="259" r:id="rId6"/>
    <p:sldId id="312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313" r:id="rId19"/>
    <p:sldId id="275" r:id="rId20"/>
    <p:sldId id="276" r:id="rId21"/>
    <p:sldId id="277" r:id="rId22"/>
    <p:sldId id="284" r:id="rId23"/>
    <p:sldId id="285" r:id="rId24"/>
    <p:sldId id="308" r:id="rId25"/>
    <p:sldId id="309" r:id="rId26"/>
    <p:sldId id="310" r:id="rId27"/>
    <p:sldId id="317" r:id="rId28"/>
    <p:sldId id="286" r:id="rId29"/>
    <p:sldId id="287" r:id="rId30"/>
    <p:sldId id="288" r:id="rId31"/>
    <p:sldId id="289" r:id="rId32"/>
    <p:sldId id="290" r:id="rId33"/>
    <p:sldId id="311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0" r:id="rId42"/>
    <p:sldId id="299" r:id="rId43"/>
    <p:sldId id="303" r:id="rId44"/>
    <p:sldId id="307" r:id="rId45"/>
    <p:sldId id="302" r:id="rId46"/>
    <p:sldId id="304" r:id="rId47"/>
    <p:sldId id="301" r:id="rId48"/>
    <p:sldId id="306" r:id="rId49"/>
    <p:sldId id="305" r:id="rId50"/>
    <p:sldId id="314" r:id="rId51"/>
    <p:sldId id="319" r:id="rId52"/>
    <p:sldId id="315" r:id="rId53"/>
  </p:sldIdLst>
  <p:sldSz cx="10080625" cy="7559675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/>
        <a:cs typeface="SimSun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/>
        <a:cs typeface="SimSun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/>
        <a:cs typeface="SimSun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/>
        <a:cs typeface="SimSun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SimSun"/>
        <a:cs typeface="SimSun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/>
        <a:cs typeface="SimSun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/>
        <a:cs typeface="SimSun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/>
        <a:cs typeface="SimSun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/>
        <a:cs typeface="SimSu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2733" autoAdjust="0"/>
    <p:restoredTop sz="94660"/>
  </p:normalViewPr>
  <p:slideViewPr>
    <p:cSldViewPr>
      <p:cViewPr varScale="1">
        <p:scale>
          <a:sx n="61" d="100"/>
          <a:sy n="61" d="100"/>
        </p:scale>
        <p:origin x="-103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2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49"/>
        <p:guide pos="20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4E184-54F8-4A96-8FCB-A8DA7F185CF8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</dgm:pt>
    <dgm:pt modelId="{16B37940-63D6-4BF3-B722-ECB489FC0588}">
      <dgm:prSet phldrT="[Text]" custT="1"/>
      <dgm:spPr>
        <a:solidFill>
          <a:srgbClr val="FF000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n-US" sz="1200" b="0" i="1" dirty="0">
            <a:latin typeface="Arial Black" pitchFamily="34" charset="0"/>
          </a:endParaRPr>
        </a:p>
        <a:p>
          <a:r>
            <a:rPr lang="en-US" sz="1200" b="0" i="1" dirty="0" smtClean="0">
              <a:latin typeface="Arial Black" pitchFamily="34" charset="0"/>
            </a:rPr>
            <a:t>1</a:t>
          </a:r>
          <a:endParaRPr lang="en-US" sz="1200" b="0" i="1" dirty="0">
            <a:latin typeface="Arial Black" pitchFamily="34" charset="0"/>
          </a:endParaRPr>
        </a:p>
        <a:p>
          <a:r>
            <a:rPr lang="en-US" sz="1200" b="0" i="1" dirty="0" smtClean="0">
              <a:latin typeface="Arial Black" pitchFamily="34" charset="0"/>
            </a:rPr>
            <a:t>Fatality</a:t>
          </a:r>
          <a:r>
            <a:rPr lang="en-US" sz="1200" b="0" i="1" dirty="0">
              <a:latin typeface="Arial Black" pitchFamily="34" charset="0"/>
            </a:rPr>
            <a:t>	</a:t>
          </a:r>
        </a:p>
      </dgm:t>
    </dgm:pt>
    <dgm:pt modelId="{8E134F79-E3F0-4FE9-96F7-7A7A2C60BF52}" type="parTrans" cxnId="{0F1E652D-C29B-48EB-8893-17C52051DCF9}">
      <dgm:prSet/>
      <dgm:spPr/>
      <dgm:t>
        <a:bodyPr/>
        <a:lstStyle/>
        <a:p>
          <a:endParaRPr lang="en-US"/>
        </a:p>
      </dgm:t>
    </dgm:pt>
    <dgm:pt modelId="{D9AD41CC-795A-4EE9-935A-910525F78ED2}" type="sibTrans" cxnId="{0F1E652D-C29B-48EB-8893-17C52051DCF9}">
      <dgm:prSet/>
      <dgm:spPr/>
      <dgm:t>
        <a:bodyPr/>
        <a:lstStyle/>
        <a:p>
          <a:endParaRPr lang="en-US"/>
        </a:p>
      </dgm:t>
    </dgm:pt>
    <dgm:pt modelId="{FFACCD59-4F53-439A-97A7-D986A29BBAC8}">
      <dgm:prSet phldrT="[Text]" custT="1"/>
      <dgm:spPr>
        <a:solidFill>
          <a:srgbClr val="D8E43C"/>
        </a:solidFill>
      </dgm:spPr>
      <dgm:t>
        <a:bodyPr/>
        <a:lstStyle/>
        <a:p>
          <a:r>
            <a:rPr lang="en-US" sz="1200" b="0" i="1" dirty="0">
              <a:latin typeface="Arial Black" pitchFamily="34" charset="0"/>
            </a:rPr>
            <a:t>10,000</a:t>
          </a:r>
        </a:p>
        <a:p>
          <a:r>
            <a:rPr lang="en-US" sz="1200" b="0" i="1" dirty="0">
              <a:latin typeface="Arial Black" pitchFamily="34" charset="0"/>
            </a:rPr>
            <a:t>At Risk Behaviors</a:t>
          </a:r>
        </a:p>
      </dgm:t>
    </dgm:pt>
    <dgm:pt modelId="{08868DAA-36D5-40AA-9DE1-ACBC42894880}" type="parTrans" cxnId="{FD30F001-E482-49BC-B53B-40E475BFEDC1}">
      <dgm:prSet/>
      <dgm:spPr/>
      <dgm:t>
        <a:bodyPr/>
        <a:lstStyle/>
        <a:p>
          <a:endParaRPr lang="en-US"/>
        </a:p>
      </dgm:t>
    </dgm:pt>
    <dgm:pt modelId="{1DCFFF35-B74E-4492-A4F2-868595E4518B}" type="sibTrans" cxnId="{FD30F001-E482-49BC-B53B-40E475BFEDC1}">
      <dgm:prSet/>
      <dgm:spPr/>
      <dgm:t>
        <a:bodyPr/>
        <a:lstStyle/>
        <a:p>
          <a:endParaRPr lang="en-US"/>
        </a:p>
      </dgm:t>
    </dgm:pt>
    <dgm:pt modelId="{3B3DCE98-7B61-400F-8DB6-99054032ED4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b="0" i="1" dirty="0">
              <a:latin typeface="Arial Black" pitchFamily="34" charset="0"/>
            </a:rPr>
            <a:t>Safety Values and Beliefs</a:t>
          </a:r>
        </a:p>
        <a:p>
          <a:r>
            <a:rPr lang="en-US" sz="1200" b="0" i="1" dirty="0">
              <a:latin typeface="Arial Black" pitchFamily="34" charset="0"/>
            </a:rPr>
            <a:t>Management System/Behavioral Norms</a:t>
          </a:r>
        </a:p>
      </dgm:t>
    </dgm:pt>
    <dgm:pt modelId="{66F7FFB0-684F-43E9-9F08-B61D88D19332}" type="parTrans" cxnId="{124B24A4-73F9-4908-85CF-6E096CE78E92}">
      <dgm:prSet/>
      <dgm:spPr/>
      <dgm:t>
        <a:bodyPr/>
        <a:lstStyle/>
        <a:p>
          <a:endParaRPr lang="en-US"/>
        </a:p>
      </dgm:t>
    </dgm:pt>
    <dgm:pt modelId="{D9D3FF52-A29A-4F1E-9DC9-0826B69EF87E}" type="sibTrans" cxnId="{124B24A4-73F9-4908-85CF-6E096CE78E92}">
      <dgm:prSet/>
      <dgm:spPr/>
      <dgm:t>
        <a:bodyPr/>
        <a:lstStyle/>
        <a:p>
          <a:endParaRPr lang="en-US"/>
        </a:p>
      </dgm:t>
    </dgm:pt>
    <dgm:pt modelId="{CF07518E-6936-4769-B725-0711CA6E75AD}">
      <dgm:prSet custT="1"/>
      <dgm:spPr>
        <a:solidFill>
          <a:srgbClr val="FFC000"/>
        </a:solidFill>
      </dgm:spPr>
      <dgm:t>
        <a:bodyPr/>
        <a:lstStyle/>
        <a:p>
          <a:r>
            <a:rPr lang="en-US" sz="1200" b="0" i="1">
              <a:latin typeface="Arial Black" pitchFamily="34" charset="0"/>
            </a:rPr>
            <a:t>10</a:t>
          </a:r>
        </a:p>
        <a:p>
          <a:r>
            <a:rPr lang="en-US" sz="1200" b="0" i="1">
              <a:latin typeface="Arial Black" pitchFamily="34" charset="0"/>
            </a:rPr>
            <a:t>Serious</a:t>
          </a:r>
        </a:p>
        <a:p>
          <a:r>
            <a:rPr lang="en-US" sz="1200" b="0" i="1">
              <a:latin typeface="Arial Black" pitchFamily="34" charset="0"/>
            </a:rPr>
            <a:t>Injuries</a:t>
          </a:r>
        </a:p>
      </dgm:t>
    </dgm:pt>
    <dgm:pt modelId="{8EFF7719-567F-43F0-BE3E-F7CB25CE9ADE}" type="parTrans" cxnId="{F0DA3E0E-371E-419C-ACFF-25AA3B1A4752}">
      <dgm:prSet/>
      <dgm:spPr/>
      <dgm:t>
        <a:bodyPr/>
        <a:lstStyle/>
        <a:p>
          <a:endParaRPr lang="en-US"/>
        </a:p>
      </dgm:t>
    </dgm:pt>
    <dgm:pt modelId="{BBB3215F-2191-486D-9BDC-EA1F3D9E2087}" type="sibTrans" cxnId="{F0DA3E0E-371E-419C-ACFF-25AA3B1A4752}">
      <dgm:prSet/>
      <dgm:spPr/>
      <dgm:t>
        <a:bodyPr/>
        <a:lstStyle/>
        <a:p>
          <a:endParaRPr lang="en-US"/>
        </a:p>
      </dgm:t>
    </dgm:pt>
    <dgm:pt modelId="{719693AA-4EB0-4B74-99D8-08DD7E58CDC3}">
      <dgm:prSet custT="1"/>
      <dgm:spPr>
        <a:solidFill>
          <a:srgbClr val="92D050"/>
        </a:solidFill>
      </dgm:spPr>
      <dgm:t>
        <a:bodyPr/>
        <a:lstStyle/>
        <a:p>
          <a:r>
            <a:rPr lang="en-US" sz="1200" b="0" i="1">
              <a:latin typeface="Arial Black" pitchFamily="34" charset="0"/>
            </a:rPr>
            <a:t>1,000 </a:t>
          </a:r>
        </a:p>
        <a:p>
          <a:r>
            <a:rPr lang="en-US" sz="1200" b="0" i="1">
              <a:latin typeface="Arial Black" pitchFamily="34" charset="0"/>
            </a:rPr>
            <a:t>Near Misses</a:t>
          </a:r>
        </a:p>
      </dgm:t>
    </dgm:pt>
    <dgm:pt modelId="{D92CC725-0EE2-41E7-9AE1-E1CA0072553D}" type="parTrans" cxnId="{569F743D-1CC5-450B-A438-2383235F82C4}">
      <dgm:prSet/>
      <dgm:spPr/>
      <dgm:t>
        <a:bodyPr/>
        <a:lstStyle/>
        <a:p>
          <a:endParaRPr lang="en-US"/>
        </a:p>
      </dgm:t>
    </dgm:pt>
    <dgm:pt modelId="{82FAD6B5-1875-4758-AE37-6FA6DDC04A41}" type="sibTrans" cxnId="{569F743D-1CC5-450B-A438-2383235F82C4}">
      <dgm:prSet/>
      <dgm:spPr/>
      <dgm:t>
        <a:bodyPr/>
        <a:lstStyle/>
        <a:p>
          <a:endParaRPr lang="en-US"/>
        </a:p>
      </dgm:t>
    </dgm:pt>
    <dgm:pt modelId="{4E41C785-E8A0-45F8-A5AB-3E852BDDFCC3}">
      <dgm:prSet custT="1"/>
      <dgm:spPr>
        <a:solidFill>
          <a:srgbClr val="FFFF00"/>
        </a:solidFill>
      </dgm:spPr>
      <dgm:t>
        <a:bodyPr/>
        <a:lstStyle/>
        <a:p>
          <a:r>
            <a:rPr lang="en-US" sz="1200" b="0" i="1">
              <a:latin typeface="Arial Black" pitchFamily="34" charset="0"/>
            </a:rPr>
            <a:t>100</a:t>
          </a:r>
        </a:p>
        <a:p>
          <a:r>
            <a:rPr lang="en-US" sz="1200" b="0" i="1">
              <a:latin typeface="Arial Black" pitchFamily="34" charset="0"/>
            </a:rPr>
            <a:t>Minor Injuries</a:t>
          </a:r>
        </a:p>
      </dgm:t>
    </dgm:pt>
    <dgm:pt modelId="{AB29D12B-731A-4D4F-A425-38D6A7B49B13}" type="parTrans" cxnId="{878E01E2-3BE8-4A38-8D6E-A722B2236BD9}">
      <dgm:prSet/>
      <dgm:spPr/>
      <dgm:t>
        <a:bodyPr/>
        <a:lstStyle/>
        <a:p>
          <a:endParaRPr lang="en-US"/>
        </a:p>
      </dgm:t>
    </dgm:pt>
    <dgm:pt modelId="{3269D57C-0041-4C8C-8BBF-CBC13D662343}" type="sibTrans" cxnId="{878E01E2-3BE8-4A38-8D6E-A722B2236BD9}">
      <dgm:prSet/>
      <dgm:spPr/>
      <dgm:t>
        <a:bodyPr/>
        <a:lstStyle/>
        <a:p>
          <a:endParaRPr lang="en-US"/>
        </a:p>
      </dgm:t>
    </dgm:pt>
    <dgm:pt modelId="{B57085DA-38FF-49F7-917F-B910DC24015A}" type="pres">
      <dgm:prSet presAssocID="{F614E184-54F8-4A96-8FCB-A8DA7F185CF8}" presName="Name0" presStyleCnt="0">
        <dgm:presLayoutVars>
          <dgm:dir/>
          <dgm:animLvl val="lvl"/>
          <dgm:resizeHandles val="exact"/>
        </dgm:presLayoutVars>
      </dgm:prSet>
      <dgm:spPr/>
    </dgm:pt>
    <dgm:pt modelId="{72C3490F-D20B-4C66-8CA5-094D44ECC8DD}" type="pres">
      <dgm:prSet presAssocID="{16B37940-63D6-4BF3-B722-ECB489FC0588}" presName="Name8" presStyleCnt="0"/>
      <dgm:spPr/>
    </dgm:pt>
    <dgm:pt modelId="{23C8E3DD-C749-4BD6-916F-F84BAD68EB55}" type="pres">
      <dgm:prSet presAssocID="{16B37940-63D6-4BF3-B722-ECB489FC0588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A71E5-0F31-41DB-AB51-53461C190B73}" type="pres">
      <dgm:prSet presAssocID="{16B37940-63D6-4BF3-B722-ECB489FC05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8FF-5E74-457B-9D08-238F3D2CD89D}" type="pres">
      <dgm:prSet presAssocID="{CF07518E-6936-4769-B725-0711CA6E75AD}" presName="Name8" presStyleCnt="0"/>
      <dgm:spPr/>
    </dgm:pt>
    <dgm:pt modelId="{D8F202F4-6A99-45F2-B43F-D88464CAF365}" type="pres">
      <dgm:prSet presAssocID="{CF07518E-6936-4769-B725-0711CA6E75AD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903AA-DEEA-4BC9-B3C9-A5D822CFD6C7}" type="pres">
      <dgm:prSet presAssocID="{CF07518E-6936-4769-B725-0711CA6E75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77C60-915C-49EF-8CF1-6D7966A69F1F}" type="pres">
      <dgm:prSet presAssocID="{4E41C785-E8A0-45F8-A5AB-3E852BDDFCC3}" presName="Name8" presStyleCnt="0"/>
      <dgm:spPr/>
    </dgm:pt>
    <dgm:pt modelId="{3BB2157D-C48D-4112-B048-6B816097D0BB}" type="pres">
      <dgm:prSet presAssocID="{4E41C785-E8A0-45F8-A5AB-3E852BDDFCC3}" presName="level" presStyleLbl="node1" presStyleIdx="2" presStyleCnt="6" custLinFactNeighborX="459" custLinFactNeighborY="11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2D0C3-3F69-48C0-8CD8-375741B792C0}" type="pres">
      <dgm:prSet presAssocID="{4E41C785-E8A0-45F8-A5AB-3E852BDDFC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A9659-C49C-4691-B904-14A2417B3DCB}" type="pres">
      <dgm:prSet presAssocID="{719693AA-4EB0-4B74-99D8-08DD7E58CDC3}" presName="Name8" presStyleCnt="0"/>
      <dgm:spPr/>
    </dgm:pt>
    <dgm:pt modelId="{34D87D0F-753B-447A-A668-D2BAED63B4C7}" type="pres">
      <dgm:prSet presAssocID="{719693AA-4EB0-4B74-99D8-08DD7E58CDC3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7CBF2-5BCD-460E-862A-A19A19BC1F78}" type="pres">
      <dgm:prSet presAssocID="{719693AA-4EB0-4B74-99D8-08DD7E58CD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C8323-1380-424D-BBF7-157EA3F5BAC7}" type="pres">
      <dgm:prSet presAssocID="{FFACCD59-4F53-439A-97A7-D986A29BBAC8}" presName="Name8" presStyleCnt="0"/>
      <dgm:spPr/>
    </dgm:pt>
    <dgm:pt modelId="{A0E06A20-0D2E-4C97-9BB7-971F8F29B3DA}" type="pres">
      <dgm:prSet presAssocID="{FFACCD59-4F53-439A-97A7-D986A29BBAC8}" presName="level" presStyleLbl="node1" presStyleIdx="4" presStyleCnt="6" custScaleX="101798" custScaleY="126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E3B48-27F3-4919-A379-B73B454F8161}" type="pres">
      <dgm:prSet presAssocID="{FFACCD59-4F53-439A-97A7-D986A29BBA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04EAB-4DD6-4AF4-AA96-EAB567D33894}" type="pres">
      <dgm:prSet presAssocID="{3B3DCE98-7B61-400F-8DB6-99054032ED40}" presName="Name8" presStyleCnt="0"/>
      <dgm:spPr/>
    </dgm:pt>
    <dgm:pt modelId="{D4A1E6D1-2771-4383-8B73-8909A6106A6B}" type="pres">
      <dgm:prSet presAssocID="{3B3DCE98-7B61-400F-8DB6-99054032ED40}" presName="level" presStyleLbl="node1" presStyleIdx="5" presStyleCnt="6" custScaleY="1054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391CA-4410-45AE-910B-4A2CE0C4A46D}" type="pres">
      <dgm:prSet presAssocID="{3B3DCE98-7B61-400F-8DB6-99054032ED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CAF67B-DADC-435B-9B81-38550ED96AF2}" type="presOf" srcId="{16B37940-63D6-4BF3-B722-ECB489FC0588}" destId="{3BCA71E5-0F31-41DB-AB51-53461C190B73}" srcOrd="1" destOrd="0" presId="urn:microsoft.com/office/officeart/2005/8/layout/pyramid1"/>
    <dgm:cxn modelId="{8D5FFF5A-1BAC-4B24-AA27-9AA1678822C1}" type="presOf" srcId="{3B3DCE98-7B61-400F-8DB6-99054032ED40}" destId="{D4A1E6D1-2771-4383-8B73-8909A6106A6B}" srcOrd="0" destOrd="0" presId="urn:microsoft.com/office/officeart/2005/8/layout/pyramid1"/>
    <dgm:cxn modelId="{569F743D-1CC5-450B-A438-2383235F82C4}" srcId="{F614E184-54F8-4A96-8FCB-A8DA7F185CF8}" destId="{719693AA-4EB0-4B74-99D8-08DD7E58CDC3}" srcOrd="3" destOrd="0" parTransId="{D92CC725-0EE2-41E7-9AE1-E1CA0072553D}" sibTransId="{82FAD6B5-1875-4758-AE37-6FA6DDC04A41}"/>
    <dgm:cxn modelId="{C640EC85-A6DF-4244-8F15-F45E278B7D56}" type="presOf" srcId="{4E41C785-E8A0-45F8-A5AB-3E852BDDFCC3}" destId="{3BB2157D-C48D-4112-B048-6B816097D0BB}" srcOrd="0" destOrd="0" presId="urn:microsoft.com/office/officeart/2005/8/layout/pyramid1"/>
    <dgm:cxn modelId="{88321EC9-E517-4FA4-9B56-2017F281CDCD}" type="presOf" srcId="{CF07518E-6936-4769-B725-0711CA6E75AD}" destId="{D8F202F4-6A99-45F2-B43F-D88464CAF365}" srcOrd="0" destOrd="0" presId="urn:microsoft.com/office/officeart/2005/8/layout/pyramid1"/>
    <dgm:cxn modelId="{4D9F1841-EED8-4644-9A3D-F8735099C134}" type="presOf" srcId="{719693AA-4EB0-4B74-99D8-08DD7E58CDC3}" destId="{34D87D0F-753B-447A-A668-D2BAED63B4C7}" srcOrd="0" destOrd="0" presId="urn:microsoft.com/office/officeart/2005/8/layout/pyramid1"/>
    <dgm:cxn modelId="{FD30F001-E482-49BC-B53B-40E475BFEDC1}" srcId="{F614E184-54F8-4A96-8FCB-A8DA7F185CF8}" destId="{FFACCD59-4F53-439A-97A7-D986A29BBAC8}" srcOrd="4" destOrd="0" parTransId="{08868DAA-36D5-40AA-9DE1-ACBC42894880}" sibTransId="{1DCFFF35-B74E-4492-A4F2-868595E4518B}"/>
    <dgm:cxn modelId="{5599A854-9757-4E48-AFFB-DB66BCB42B13}" type="presOf" srcId="{CF07518E-6936-4769-B725-0711CA6E75AD}" destId="{900903AA-DEEA-4BC9-B3C9-A5D822CFD6C7}" srcOrd="1" destOrd="0" presId="urn:microsoft.com/office/officeart/2005/8/layout/pyramid1"/>
    <dgm:cxn modelId="{CA90EFA6-DE46-48B2-A3CF-8CF346EA8EE4}" type="presOf" srcId="{FFACCD59-4F53-439A-97A7-D986A29BBAC8}" destId="{A0E06A20-0D2E-4C97-9BB7-971F8F29B3DA}" srcOrd="0" destOrd="0" presId="urn:microsoft.com/office/officeart/2005/8/layout/pyramid1"/>
    <dgm:cxn modelId="{9C42D612-3E36-4E86-85DC-95012AD601C2}" type="presOf" srcId="{3B3DCE98-7B61-400F-8DB6-99054032ED40}" destId="{A9F391CA-4410-45AE-910B-4A2CE0C4A46D}" srcOrd="1" destOrd="0" presId="urn:microsoft.com/office/officeart/2005/8/layout/pyramid1"/>
    <dgm:cxn modelId="{A08BB5A6-9804-496D-9153-00DF7A682753}" type="presOf" srcId="{719693AA-4EB0-4B74-99D8-08DD7E58CDC3}" destId="{37E7CBF2-5BCD-460E-862A-A19A19BC1F78}" srcOrd="1" destOrd="0" presId="urn:microsoft.com/office/officeart/2005/8/layout/pyramid1"/>
    <dgm:cxn modelId="{F568833C-60D0-44A5-BADF-358B00F0957A}" type="presOf" srcId="{4E41C785-E8A0-45F8-A5AB-3E852BDDFCC3}" destId="{29A2D0C3-3F69-48C0-8CD8-375741B792C0}" srcOrd="1" destOrd="0" presId="urn:microsoft.com/office/officeart/2005/8/layout/pyramid1"/>
    <dgm:cxn modelId="{124B24A4-73F9-4908-85CF-6E096CE78E92}" srcId="{F614E184-54F8-4A96-8FCB-A8DA7F185CF8}" destId="{3B3DCE98-7B61-400F-8DB6-99054032ED40}" srcOrd="5" destOrd="0" parTransId="{66F7FFB0-684F-43E9-9F08-B61D88D19332}" sibTransId="{D9D3FF52-A29A-4F1E-9DC9-0826B69EF87E}"/>
    <dgm:cxn modelId="{0F1E652D-C29B-48EB-8893-17C52051DCF9}" srcId="{F614E184-54F8-4A96-8FCB-A8DA7F185CF8}" destId="{16B37940-63D6-4BF3-B722-ECB489FC0588}" srcOrd="0" destOrd="0" parTransId="{8E134F79-E3F0-4FE9-96F7-7A7A2C60BF52}" sibTransId="{D9AD41CC-795A-4EE9-935A-910525F78ED2}"/>
    <dgm:cxn modelId="{878E01E2-3BE8-4A38-8D6E-A722B2236BD9}" srcId="{F614E184-54F8-4A96-8FCB-A8DA7F185CF8}" destId="{4E41C785-E8A0-45F8-A5AB-3E852BDDFCC3}" srcOrd="2" destOrd="0" parTransId="{AB29D12B-731A-4D4F-A425-38D6A7B49B13}" sibTransId="{3269D57C-0041-4C8C-8BBF-CBC13D662343}"/>
    <dgm:cxn modelId="{B33DA4FE-D795-4B29-A7E8-0B5A91452162}" type="presOf" srcId="{F614E184-54F8-4A96-8FCB-A8DA7F185CF8}" destId="{B57085DA-38FF-49F7-917F-B910DC24015A}" srcOrd="0" destOrd="0" presId="urn:microsoft.com/office/officeart/2005/8/layout/pyramid1"/>
    <dgm:cxn modelId="{F0DA3E0E-371E-419C-ACFF-25AA3B1A4752}" srcId="{F614E184-54F8-4A96-8FCB-A8DA7F185CF8}" destId="{CF07518E-6936-4769-B725-0711CA6E75AD}" srcOrd="1" destOrd="0" parTransId="{8EFF7719-567F-43F0-BE3E-F7CB25CE9ADE}" sibTransId="{BBB3215F-2191-486D-9BDC-EA1F3D9E2087}"/>
    <dgm:cxn modelId="{E7A9B7F0-B7E1-48E9-A2B0-C82DF58DA518}" type="presOf" srcId="{FFACCD59-4F53-439A-97A7-D986A29BBAC8}" destId="{DE9E3B48-27F3-4919-A379-B73B454F8161}" srcOrd="1" destOrd="0" presId="urn:microsoft.com/office/officeart/2005/8/layout/pyramid1"/>
    <dgm:cxn modelId="{3123ACDE-A8B0-4088-947E-7C61A944561C}" type="presOf" srcId="{16B37940-63D6-4BF3-B722-ECB489FC0588}" destId="{23C8E3DD-C749-4BD6-916F-F84BAD68EB55}" srcOrd="0" destOrd="0" presId="urn:microsoft.com/office/officeart/2005/8/layout/pyramid1"/>
    <dgm:cxn modelId="{632D33A8-7802-453F-AFA6-E4EC63EC903F}" type="presParOf" srcId="{B57085DA-38FF-49F7-917F-B910DC24015A}" destId="{72C3490F-D20B-4C66-8CA5-094D44ECC8DD}" srcOrd="0" destOrd="0" presId="urn:microsoft.com/office/officeart/2005/8/layout/pyramid1"/>
    <dgm:cxn modelId="{06716B28-3A57-4EAE-A506-7E6555C14535}" type="presParOf" srcId="{72C3490F-D20B-4C66-8CA5-094D44ECC8DD}" destId="{23C8E3DD-C749-4BD6-916F-F84BAD68EB55}" srcOrd="0" destOrd="0" presId="urn:microsoft.com/office/officeart/2005/8/layout/pyramid1"/>
    <dgm:cxn modelId="{EBBAF2A3-3E1B-4D77-BA36-5B27D5FCCC53}" type="presParOf" srcId="{72C3490F-D20B-4C66-8CA5-094D44ECC8DD}" destId="{3BCA71E5-0F31-41DB-AB51-53461C190B73}" srcOrd="1" destOrd="0" presId="urn:microsoft.com/office/officeart/2005/8/layout/pyramid1"/>
    <dgm:cxn modelId="{211F6D31-B6FD-443E-B1B2-7D7993BFF520}" type="presParOf" srcId="{B57085DA-38FF-49F7-917F-B910DC24015A}" destId="{9563B8FF-5E74-457B-9D08-238F3D2CD89D}" srcOrd="1" destOrd="0" presId="urn:microsoft.com/office/officeart/2005/8/layout/pyramid1"/>
    <dgm:cxn modelId="{87292F0B-9CCA-49ED-B16B-93BDA08D186F}" type="presParOf" srcId="{9563B8FF-5E74-457B-9D08-238F3D2CD89D}" destId="{D8F202F4-6A99-45F2-B43F-D88464CAF365}" srcOrd="0" destOrd="0" presId="urn:microsoft.com/office/officeart/2005/8/layout/pyramid1"/>
    <dgm:cxn modelId="{16ED910E-21F7-4247-8DF6-E67F7AA04855}" type="presParOf" srcId="{9563B8FF-5E74-457B-9D08-238F3D2CD89D}" destId="{900903AA-DEEA-4BC9-B3C9-A5D822CFD6C7}" srcOrd="1" destOrd="0" presId="urn:microsoft.com/office/officeart/2005/8/layout/pyramid1"/>
    <dgm:cxn modelId="{39D05628-A0CB-4AE3-B1B6-CDEF1676A30F}" type="presParOf" srcId="{B57085DA-38FF-49F7-917F-B910DC24015A}" destId="{27777C60-915C-49EF-8CF1-6D7966A69F1F}" srcOrd="2" destOrd="0" presId="urn:microsoft.com/office/officeart/2005/8/layout/pyramid1"/>
    <dgm:cxn modelId="{80DA1494-A984-43A0-9E0C-4A983AF8FFB0}" type="presParOf" srcId="{27777C60-915C-49EF-8CF1-6D7966A69F1F}" destId="{3BB2157D-C48D-4112-B048-6B816097D0BB}" srcOrd="0" destOrd="0" presId="urn:microsoft.com/office/officeart/2005/8/layout/pyramid1"/>
    <dgm:cxn modelId="{13587C70-8C12-4DD8-AB07-5B4CC1BB9442}" type="presParOf" srcId="{27777C60-915C-49EF-8CF1-6D7966A69F1F}" destId="{29A2D0C3-3F69-48C0-8CD8-375741B792C0}" srcOrd="1" destOrd="0" presId="urn:microsoft.com/office/officeart/2005/8/layout/pyramid1"/>
    <dgm:cxn modelId="{8764B0C7-4C4A-41D7-A607-5C87C4D7DE5E}" type="presParOf" srcId="{B57085DA-38FF-49F7-917F-B910DC24015A}" destId="{B79A9659-C49C-4691-B904-14A2417B3DCB}" srcOrd="3" destOrd="0" presId="urn:microsoft.com/office/officeart/2005/8/layout/pyramid1"/>
    <dgm:cxn modelId="{FE0D0672-0205-4A2A-AEEE-1C34F617F1E9}" type="presParOf" srcId="{B79A9659-C49C-4691-B904-14A2417B3DCB}" destId="{34D87D0F-753B-447A-A668-D2BAED63B4C7}" srcOrd="0" destOrd="0" presId="urn:microsoft.com/office/officeart/2005/8/layout/pyramid1"/>
    <dgm:cxn modelId="{1E113A9C-25D1-4D97-903C-0B67568074B2}" type="presParOf" srcId="{B79A9659-C49C-4691-B904-14A2417B3DCB}" destId="{37E7CBF2-5BCD-460E-862A-A19A19BC1F78}" srcOrd="1" destOrd="0" presId="urn:microsoft.com/office/officeart/2005/8/layout/pyramid1"/>
    <dgm:cxn modelId="{62F46A97-E9AC-430D-97FA-D1A0D60763B1}" type="presParOf" srcId="{B57085DA-38FF-49F7-917F-B910DC24015A}" destId="{535C8323-1380-424D-BBF7-157EA3F5BAC7}" srcOrd="4" destOrd="0" presId="urn:microsoft.com/office/officeart/2005/8/layout/pyramid1"/>
    <dgm:cxn modelId="{917F7C11-828F-44FC-9EA6-E579AE7CE026}" type="presParOf" srcId="{535C8323-1380-424D-BBF7-157EA3F5BAC7}" destId="{A0E06A20-0D2E-4C97-9BB7-971F8F29B3DA}" srcOrd="0" destOrd="0" presId="urn:microsoft.com/office/officeart/2005/8/layout/pyramid1"/>
    <dgm:cxn modelId="{C416195B-38CF-44EB-9A17-BF4C4AADE45C}" type="presParOf" srcId="{535C8323-1380-424D-BBF7-157EA3F5BAC7}" destId="{DE9E3B48-27F3-4919-A379-B73B454F8161}" srcOrd="1" destOrd="0" presId="urn:microsoft.com/office/officeart/2005/8/layout/pyramid1"/>
    <dgm:cxn modelId="{2B75EDD7-E598-4000-9A2B-ABE5A43E91FA}" type="presParOf" srcId="{B57085DA-38FF-49F7-917F-B910DC24015A}" destId="{8FC04EAB-4DD6-4AF4-AA96-EAB567D33894}" srcOrd="5" destOrd="0" presId="urn:microsoft.com/office/officeart/2005/8/layout/pyramid1"/>
    <dgm:cxn modelId="{1EFC5534-CFB3-4ED8-A9B3-07020C2E7CA0}" type="presParOf" srcId="{8FC04EAB-4DD6-4AF4-AA96-EAB567D33894}" destId="{D4A1E6D1-2771-4383-8B73-8909A6106A6B}" srcOrd="0" destOrd="0" presId="urn:microsoft.com/office/officeart/2005/8/layout/pyramid1"/>
    <dgm:cxn modelId="{112C8129-4F26-4460-99C0-D9A709154B40}" type="presParOf" srcId="{8FC04EAB-4DD6-4AF4-AA96-EAB567D33894}" destId="{A9F391CA-4410-45AE-910B-4A2CE0C4A46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6749" tIns="43375" rIns="86749" bIns="43375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SimSun" charset="-122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749" tIns="43375" rIns="86749" bIns="43375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SimSun" charset="-122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749" tIns="43375" rIns="86749" bIns="43375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SimSun" charset="-122"/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749" tIns="43375" rIns="86749" bIns="43375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SimSun" charset="-122"/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6749" tIns="43375" rIns="86749" bIns="43375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SimSun" charset="-122"/>
              <a:cs typeface="+mn-cs"/>
            </a:endParaRPr>
          </a:p>
        </p:txBody>
      </p:sp>
      <p:sp>
        <p:nvSpPr>
          <p:cNvPr id="1331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87900" cy="359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43587" cy="431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5475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33746" algn="l"/>
                <a:tab pos="867491" algn="l"/>
                <a:tab pos="1301237" algn="l"/>
                <a:tab pos="1734983" algn="l"/>
                <a:tab pos="2168728" algn="l"/>
                <a:tab pos="2602474" algn="l"/>
                <a:tab pos="3036219" algn="l"/>
                <a:tab pos="3469965" algn="l"/>
                <a:tab pos="3903711" algn="l"/>
                <a:tab pos="4337456" algn="l"/>
                <a:tab pos="4771202" algn="l"/>
                <a:tab pos="5204948" algn="l"/>
                <a:tab pos="5638693" algn="l"/>
                <a:tab pos="6072439" algn="l"/>
                <a:tab pos="6506185" algn="l"/>
                <a:tab pos="6939930" algn="l"/>
                <a:tab pos="7373676" algn="l"/>
                <a:tab pos="7807422" algn="l"/>
                <a:tab pos="8241167" algn="l"/>
                <a:tab pos="867491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65475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33746" algn="l"/>
                <a:tab pos="867491" algn="l"/>
                <a:tab pos="1301237" algn="l"/>
                <a:tab pos="1734983" algn="l"/>
                <a:tab pos="2168728" algn="l"/>
                <a:tab pos="2602474" algn="l"/>
                <a:tab pos="3036219" algn="l"/>
                <a:tab pos="3469965" algn="l"/>
                <a:tab pos="3903711" algn="l"/>
                <a:tab pos="4337456" algn="l"/>
                <a:tab pos="4771202" algn="l"/>
                <a:tab pos="5204948" algn="l"/>
                <a:tab pos="5638693" algn="l"/>
                <a:tab pos="6072439" algn="l"/>
                <a:tab pos="6506185" algn="l"/>
                <a:tab pos="6939930" algn="l"/>
                <a:tab pos="7373676" algn="l"/>
                <a:tab pos="7807422" algn="l"/>
                <a:tab pos="8241167" algn="l"/>
                <a:tab pos="867491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33746" algn="l"/>
                <a:tab pos="867491" algn="l"/>
                <a:tab pos="1301237" algn="l"/>
                <a:tab pos="1734983" algn="l"/>
                <a:tab pos="2168728" algn="l"/>
                <a:tab pos="2602474" algn="l"/>
                <a:tab pos="3036219" algn="l"/>
                <a:tab pos="3469965" algn="l"/>
                <a:tab pos="3903711" algn="l"/>
                <a:tab pos="4337456" algn="l"/>
                <a:tab pos="4771202" algn="l"/>
                <a:tab pos="5204948" algn="l"/>
                <a:tab pos="5638693" algn="l"/>
                <a:tab pos="6072439" algn="l"/>
                <a:tab pos="6506185" algn="l"/>
                <a:tab pos="6939930" algn="l"/>
                <a:tab pos="7373676" algn="l"/>
                <a:tab pos="7807422" algn="l"/>
                <a:tab pos="8241167" algn="l"/>
                <a:tab pos="867491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33746" algn="l"/>
                <a:tab pos="867491" algn="l"/>
                <a:tab pos="1301237" algn="l"/>
                <a:tab pos="1734983" algn="l"/>
                <a:tab pos="2168728" algn="l"/>
                <a:tab pos="2602474" algn="l"/>
                <a:tab pos="3036219" algn="l"/>
                <a:tab pos="3469965" algn="l"/>
                <a:tab pos="3903711" algn="l"/>
                <a:tab pos="4337456" algn="l"/>
                <a:tab pos="4771202" algn="l"/>
                <a:tab pos="5204948" algn="l"/>
                <a:tab pos="5638693" algn="l"/>
                <a:tab pos="6072439" algn="l"/>
                <a:tab pos="6506185" algn="l"/>
                <a:tab pos="6939930" algn="l"/>
                <a:tab pos="7373676" algn="l"/>
                <a:tab pos="7807422" algn="l"/>
                <a:tab pos="8241167" algn="l"/>
                <a:tab pos="867491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0A12BA92-2762-4495-87DB-999B65C29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EDEA9C2A-5B0C-4092-9808-77CBF93313B6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2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C65C4D56-7899-4F75-A126-D56F29AADC1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11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95837" cy="35988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371F6D57-CD5C-4656-83B2-7BB7FB60B9D8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12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D56CEA2A-066C-404A-BD2C-5EBA9F7B6D01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13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95837" cy="35988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2F326437-6475-4607-A4AF-4621A25EE0BA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14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45CAB54E-1FF7-448E-AC7E-E0448A1D4DD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15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0005FD05-4DDA-4683-A3C9-C5ED41B02091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16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EFAF1D41-5342-4C8D-A777-68E97A85C48D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17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4267200" y="917575"/>
            <a:ext cx="2662238" cy="1997075"/>
          </a:xfrm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7413" y="3557588"/>
            <a:ext cx="4562475" cy="5476875"/>
          </a:xfrm>
          <a:noFill/>
          <a:ln/>
        </p:spPr>
        <p:txBody>
          <a:bodyPr lIns="93952" tIns="46796" rIns="93952" bIns="46796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93439432-0175-400F-A540-E28F9A787763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19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69A69D5E-6DBD-4A7B-A23D-0B38948E0EEB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20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7751950C-1C49-420F-AFA8-03C4D72F6820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AAA0B717-6B92-4F1D-B8EA-CCE4D0572BD9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21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2DB52618-4509-4952-BE40-80CFA4ADA1AF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22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379B13A3-1A52-4BAE-8AAF-9CEB26B22231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23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1"/>
          <p:cNvSpPr txBox="1">
            <a:spLocks noGrp="1" noChangeArrowheads="1"/>
          </p:cNvSpPr>
          <p:nvPr/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2A836E6C-8ADB-4778-9B78-85E2FC6AAA27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24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 txBox="1">
            <a:spLocks noGrp="1" noChangeArrowheads="1"/>
          </p:cNvSpPr>
          <p:nvPr/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27FA6C26-74F7-416A-AE2A-C16E320166BB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25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1"/>
          <p:cNvSpPr txBox="1">
            <a:spLocks noGrp="1" noChangeArrowheads="1"/>
          </p:cNvSpPr>
          <p:nvPr/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5182261F-B36C-4043-9B34-016B5A6D42E0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26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 txBox="1">
            <a:spLocks noGrp="1" noChangeArrowheads="1"/>
          </p:cNvSpPr>
          <p:nvPr/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701C0D91-BB81-4372-ABBA-3E13E72DDDB9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27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2C89BA2F-B193-489F-90DB-E37716CBEF67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28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F73DA268-32C9-4716-8D44-5EE2D1D1F8A8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29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28240A80-B539-43FF-BA1E-FC7F9649AEC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30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C291DBB1-36CB-4BA1-BA26-A24C7D9D9B85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4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31FBBE40-9C16-4A86-9C9D-CE07EC95D2A6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54FE1DA6-407A-4BB4-BA7B-7403D02136C6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32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1"/>
          <p:cNvSpPr txBox="1">
            <a:spLocks noGrp="1" noChangeArrowheads="1"/>
          </p:cNvSpPr>
          <p:nvPr/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2D0C3360-78CF-432C-8D5F-C2213512B1D1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33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3CE54B7A-6556-463E-A0EC-A49215BF847B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34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C5760C17-5567-492E-8B9A-B5FEC78BD2C1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35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6163" y="654050"/>
            <a:ext cx="4362450" cy="3273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6113" y="4146550"/>
            <a:ext cx="5162550" cy="3927475"/>
          </a:xfrm>
          <a:noFill/>
          <a:ln/>
        </p:spPr>
        <p:txBody>
          <a:bodyPr wrap="none" anchor="ctr"/>
          <a:lstStyle/>
          <a:p>
            <a:pPr>
              <a:spcBef>
                <a:spcPts val="425"/>
              </a:spcBef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endParaRPr lang="en-US" smtClean="0"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3656013" y="8289925"/>
            <a:ext cx="2797175" cy="43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383" tIns="44399" rIns="85383" bIns="44399" anchor="b"/>
          <a:lstStyle/>
          <a:p>
            <a:pPr algn="r"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C4DCE4E0-C3E6-49B0-8D04-D3EB6C0BBDB4}" type="slidenum">
              <a:rPr lang="en-US" sz="1100">
                <a:solidFill>
                  <a:srgbClr val="000000"/>
                </a:solidFill>
              </a:rPr>
              <a:pPr algn="r" hangingPunct="0">
                <a:lnSpc>
                  <a:spcPct val="93000"/>
                </a:lnSpc>
                <a:buSzPct val="100000"/>
                <a:buFont typeface="Times New Roman" pitchFamily="18" charset="0"/>
                <a:buNone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35</a:t>
            </a:fld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275C8237-85E6-4E80-826C-6434B00C1585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36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6163" y="654050"/>
            <a:ext cx="4362450" cy="3273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6113" y="4146550"/>
            <a:ext cx="5162550" cy="3927475"/>
          </a:xfrm>
          <a:noFill/>
          <a:ln/>
        </p:spPr>
        <p:txBody>
          <a:bodyPr wrap="none" anchor="ctr"/>
          <a:lstStyle/>
          <a:p>
            <a:pPr>
              <a:spcBef>
                <a:spcPts val="425"/>
              </a:spcBef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endParaRPr lang="en-US" smtClean="0"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3656013" y="8289925"/>
            <a:ext cx="2797175" cy="43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383" tIns="44399" rIns="85383" bIns="44399" anchor="b"/>
          <a:lstStyle/>
          <a:p>
            <a:pPr algn="r"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0117C397-60E1-4827-8899-CCB2D1CD6B26}" type="slidenum">
              <a:rPr lang="en-US" sz="1100">
                <a:solidFill>
                  <a:srgbClr val="000000"/>
                </a:solidFill>
              </a:rPr>
              <a:pPr algn="r" hangingPunct="0">
                <a:lnSpc>
                  <a:spcPct val="93000"/>
                </a:lnSpc>
                <a:buSzPct val="100000"/>
                <a:buFont typeface="Times New Roman" pitchFamily="18" charset="0"/>
                <a:buNone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36</a:t>
            </a:fld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D06FCFD6-9C53-42C7-82AA-6485D468C4BE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37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6163" y="654050"/>
            <a:ext cx="4362450" cy="3273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6113" y="4146550"/>
            <a:ext cx="5162550" cy="3927475"/>
          </a:xfrm>
          <a:noFill/>
          <a:ln/>
        </p:spPr>
        <p:txBody>
          <a:bodyPr wrap="none" anchor="ctr"/>
          <a:lstStyle/>
          <a:p>
            <a:pPr>
              <a:spcBef>
                <a:spcPts val="425"/>
              </a:spcBef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endParaRPr lang="en-US" smtClean="0"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3656013" y="8289925"/>
            <a:ext cx="2797175" cy="43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383" tIns="44399" rIns="85383" bIns="44399" anchor="b"/>
          <a:lstStyle/>
          <a:p>
            <a:pPr algn="r"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6D414475-8B12-4F87-B0C6-4F06ABDBA742}" type="slidenum">
              <a:rPr lang="en-US" sz="1100">
                <a:solidFill>
                  <a:srgbClr val="000000"/>
                </a:solidFill>
              </a:rPr>
              <a:pPr algn="r" hangingPunct="0">
                <a:lnSpc>
                  <a:spcPct val="93000"/>
                </a:lnSpc>
                <a:buSzPct val="100000"/>
                <a:buFont typeface="Times New Roman" pitchFamily="18" charset="0"/>
                <a:buNone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37</a:t>
            </a:fld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8C078603-11B5-4041-8C95-09CBA3AEA51C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38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6163" y="654050"/>
            <a:ext cx="4362450" cy="3273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6113" y="4146550"/>
            <a:ext cx="5162550" cy="3927475"/>
          </a:xfrm>
          <a:noFill/>
          <a:ln/>
        </p:spPr>
        <p:txBody>
          <a:bodyPr wrap="none" anchor="ctr"/>
          <a:lstStyle/>
          <a:p>
            <a:pPr>
              <a:spcBef>
                <a:spcPts val="425"/>
              </a:spcBef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endParaRPr lang="en-US" smtClean="0"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3656013" y="8289925"/>
            <a:ext cx="2797175" cy="43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383" tIns="44399" rIns="85383" bIns="44399" anchor="b"/>
          <a:lstStyle/>
          <a:p>
            <a:pPr algn="r"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65008E52-331D-453D-963B-05816BD69666}" type="slidenum">
              <a:rPr lang="en-US" sz="1100">
                <a:solidFill>
                  <a:srgbClr val="000000"/>
                </a:solidFill>
              </a:rPr>
              <a:pPr algn="r" hangingPunct="0">
                <a:lnSpc>
                  <a:spcPct val="93000"/>
                </a:lnSpc>
                <a:buSzPct val="100000"/>
                <a:buFont typeface="Times New Roman" pitchFamily="18" charset="0"/>
                <a:buNone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38</a:t>
            </a:fld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D789510C-5CE9-451A-AC37-742B93BD1385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39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6163" y="654050"/>
            <a:ext cx="4362450" cy="32734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6113" y="4146550"/>
            <a:ext cx="5162550" cy="3927475"/>
          </a:xfrm>
          <a:noFill/>
          <a:ln/>
        </p:spPr>
        <p:txBody>
          <a:bodyPr wrap="none" anchor="ctr"/>
          <a:lstStyle/>
          <a:p>
            <a:pPr>
              <a:spcBef>
                <a:spcPts val="425"/>
              </a:spcBef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endParaRPr lang="en-US" smtClean="0">
              <a:latin typeface="Times New Roman" pitchFamily="18" charset="0"/>
              <a:ea typeface="Microsoft YaHei"/>
              <a:cs typeface="Microsoft YaHei"/>
            </a:endParaRPr>
          </a:p>
        </p:txBody>
      </p:sp>
      <p:sp>
        <p:nvSpPr>
          <p:cNvPr id="94213" name="Text Box 3"/>
          <p:cNvSpPr txBox="1">
            <a:spLocks noChangeArrowheads="1"/>
          </p:cNvSpPr>
          <p:nvPr/>
        </p:nvSpPr>
        <p:spPr bwMode="auto">
          <a:xfrm>
            <a:off x="3656013" y="8289925"/>
            <a:ext cx="2797175" cy="43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5383" tIns="44399" rIns="85383" bIns="44399" anchor="b"/>
          <a:lstStyle/>
          <a:p>
            <a:pPr algn="r" hangingPunct="0">
              <a:lnSpc>
                <a:spcPct val="93000"/>
              </a:lnSpc>
              <a:buSzPct val="100000"/>
              <a:buFont typeface="Times New Roman" pitchFamily="18" charset="0"/>
              <a:buNone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0FA2F35B-5534-4C3D-8198-75B596715711}" type="slidenum">
              <a:rPr lang="en-US" sz="1100">
                <a:solidFill>
                  <a:srgbClr val="000000"/>
                </a:solidFill>
              </a:rPr>
              <a:pPr algn="r" hangingPunct="0">
                <a:lnSpc>
                  <a:spcPct val="93000"/>
                </a:lnSpc>
                <a:buSzPct val="100000"/>
                <a:buFont typeface="Times New Roman" pitchFamily="18" charset="0"/>
                <a:buNone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39</a:t>
            </a:fld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401EAF6B-AE70-4B93-9214-07B80FF40853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40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074D2DFB-87F7-4F02-B3FB-3049F3625946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5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74D0145F-960E-41F8-AA28-AD5EE6165B87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41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F99D57AA-4AA5-4B37-ABC3-963AF8E3062C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42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 txBox="1">
            <a:spLocks noGrp="1" noChangeArrowheads="1"/>
          </p:cNvSpPr>
          <p:nvPr/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3963FD98-C7B3-46D7-96C9-0496BAAB9610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43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1"/>
          <p:cNvSpPr txBox="1">
            <a:spLocks noGrp="1" noChangeArrowheads="1"/>
          </p:cNvSpPr>
          <p:nvPr/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65D58840-E50C-40C5-B1AB-48E99507917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44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6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1"/>
          <p:cNvSpPr txBox="1">
            <a:spLocks noGrp="1" noChangeArrowheads="1"/>
          </p:cNvSpPr>
          <p:nvPr/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06B67F47-FE7E-481D-9B95-E1A7E720D4DE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45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1"/>
          <p:cNvSpPr txBox="1">
            <a:spLocks noGrp="1" noChangeArrowheads="1"/>
          </p:cNvSpPr>
          <p:nvPr/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B49584A7-DE6B-4026-B0B9-104FCC4A9BE4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46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0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68402DEE-D1F6-4DB9-8F06-732716D2FA52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47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1"/>
          <p:cNvSpPr txBox="1">
            <a:spLocks noGrp="1" noChangeArrowheads="1"/>
          </p:cNvSpPr>
          <p:nvPr/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3FC26F0B-CEDA-4DF8-8692-C6651F0739BB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48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1"/>
          <p:cNvSpPr txBox="1">
            <a:spLocks noGrp="1" noChangeArrowheads="1"/>
          </p:cNvSpPr>
          <p:nvPr/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C560066D-C0AC-49E9-AD43-D8C6509CE192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49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 txBox="1">
            <a:spLocks noGrp="1" noChangeArrowheads="1"/>
          </p:cNvSpPr>
          <p:nvPr/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910F2FAE-210A-430A-AAC8-91FE67727493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50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 txBox="1">
            <a:spLocks noGrp="1" noChangeArrowheads="1"/>
          </p:cNvSpPr>
          <p:nvPr/>
        </p:nvSpPr>
        <p:spPr bwMode="auto">
          <a:xfrm>
            <a:off x="4140200" y="9120188"/>
            <a:ext cx="3165475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SzPct val="100000"/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0E32C8EA-A31F-451D-A542-DEE82CA131AB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hangingPunct="0">
                <a:lnSpc>
                  <a:spcPct val="95000"/>
                </a:lnSpc>
                <a:buSzPct val="100000"/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6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8663"/>
            <a:ext cx="4789487" cy="3592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5175" cy="4313238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4168775" y="9131300"/>
            <a:ext cx="3144838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60" tIns="46800" rIns="93960" bIns="46800" anchor="b"/>
          <a:lstStyle/>
          <a:p>
            <a:pPr algn="r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DB10E21-0430-4061-BDF0-AD30E562A14F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buSzPct val="10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52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4168775" y="9131300"/>
            <a:ext cx="3146425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960" tIns="46800" rIns="93960" bIns="4680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280DC59-8DEB-4E54-B08D-E264BAE1B227}" type="slidenum">
              <a:rPr lang="en-US" sz="1200">
                <a:solidFill>
                  <a:srgbClr val="FFFFFF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52</a:t>
            </a:fld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01675"/>
            <a:ext cx="4787900" cy="3590925"/>
          </a:xfrm>
          <a:solidFill>
            <a:srgbClr val="FFFFFF"/>
          </a:solidFill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527550"/>
            <a:ext cx="5426075" cy="4370388"/>
          </a:xfrm>
          <a:noFill/>
          <a:ln/>
        </p:spPr>
        <p:txBody>
          <a:bodyPr wrap="none" lIns="93960" tIns="46800" rIns="93960" bIns="46800" anchor="ctr"/>
          <a:lstStyle/>
          <a:p>
            <a:r>
              <a:rPr lang="en-US" smtClean="0">
                <a:latin typeface="Times New Roman" pitchFamily="18" charset="0"/>
              </a:rPr>
              <a:t>Please keep up with this project via our postings on the NFFF website.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90127BE5-9EA1-408C-BB9E-990001CD2D59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7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6D018BD7-4F0B-442C-A779-2444E2DF36F3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8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171F03FF-B82B-4A1D-88B4-2446DFE765BD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9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33388" algn="l"/>
                <a:tab pos="866775" algn="l"/>
                <a:tab pos="1300163" algn="l"/>
                <a:tab pos="1733550" algn="l"/>
                <a:tab pos="2168525" algn="l"/>
                <a:tab pos="2601913" algn="l"/>
                <a:tab pos="3035300" algn="l"/>
                <a:tab pos="3468688" algn="l"/>
                <a:tab pos="3903663" algn="l"/>
                <a:tab pos="4337050" algn="l"/>
                <a:tab pos="4770438" algn="l"/>
                <a:tab pos="5203825" algn="l"/>
                <a:tab pos="5637213" algn="l"/>
                <a:tab pos="6072188" algn="l"/>
                <a:tab pos="6505575" algn="l"/>
                <a:tab pos="6938963" algn="l"/>
                <a:tab pos="7372350" algn="l"/>
                <a:tab pos="7807325" algn="l"/>
                <a:tab pos="8240713" algn="l"/>
                <a:tab pos="8674100" algn="l"/>
              </a:tabLst>
            </a:pPr>
            <a:fld id="{C1D1FB89-741C-4169-BA26-9577A2CB146D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33388" algn="l"/>
                  <a:tab pos="866775" algn="l"/>
                  <a:tab pos="1300163" algn="l"/>
                  <a:tab pos="1733550" algn="l"/>
                  <a:tab pos="2168525" algn="l"/>
                  <a:tab pos="2601913" algn="l"/>
                  <a:tab pos="3035300" algn="l"/>
                  <a:tab pos="3468688" algn="l"/>
                  <a:tab pos="3903663" algn="l"/>
                  <a:tab pos="4337050" algn="l"/>
                  <a:tab pos="4770438" algn="l"/>
                  <a:tab pos="5203825" algn="l"/>
                  <a:tab pos="5637213" algn="l"/>
                  <a:tab pos="6072188" algn="l"/>
                  <a:tab pos="6505575" algn="l"/>
                  <a:tab pos="6938963" algn="l"/>
                  <a:tab pos="7372350" algn="l"/>
                  <a:tab pos="7807325" algn="l"/>
                  <a:tab pos="8240713" algn="l"/>
                  <a:tab pos="8674100" algn="l"/>
                </a:tabLst>
              </a:pPr>
              <a:t>10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48350" cy="431641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01269-442F-4224-9351-2EA475E6B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6C81-CCFA-4DBF-A339-069CB69D0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39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02F5-5F16-49EB-99AC-6A51DD6CC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73757-D821-4F14-A28B-02312D966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47CCB-4AE9-403D-B10E-BD016E82D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4B5EA-A993-419B-B6EF-99594821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EB21-F967-4124-A5D7-2144A1C84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CB61-F3D5-4880-9AA2-F6390F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eethroughnfff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92875"/>
            <a:ext cx="1081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faeagl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364663" y="6599238"/>
            <a:ext cx="628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oneywell_logo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097338" y="6896100"/>
            <a:ext cx="1828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0" y="0"/>
            <a:ext cx="10080625" cy="16462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69113" y="6980238"/>
            <a:ext cx="2352675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A883074-CDD7-4EEC-BFBE-427F1FE05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D3AF-D4F8-4C48-848A-29EF4B407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F841-2DF2-48AA-8DE5-294DCE829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defRPr>
            </a:lvl1pPr>
          </a:lstStyle>
          <a:p>
            <a:pPr>
              <a:defRPr/>
            </a:pPr>
            <a:fld id="{CDE2AB7F-409A-4BF0-AC8B-E3FABD9F9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84" r:id="rId7"/>
    <p:sldLayoutId id="2147483677" r:id="rId8"/>
    <p:sldLayoutId id="2147483676" r:id="rId9"/>
    <p:sldLayoutId id="2147483675" r:id="rId10"/>
    <p:sldLayoutId id="2147483674" r:id="rId11"/>
  </p:sldLayoutIdLst>
  <p:hf hdr="0" ftr="0" dt="0"/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f/Benjamin_Franklin_by_Jean-Baptiste_Greuze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 idx="4294967295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8" name="Rectangle 3"/>
          <p:cNvSpPr>
            <a:spLocks noGrp="1"/>
          </p:cNvSpPr>
          <p:nvPr>
            <p:ph type="subTitle" idx="4294967295"/>
          </p:nvPr>
        </p:nvSpPr>
        <p:spPr>
          <a:xfrm>
            <a:off x="1512888" y="4283075"/>
            <a:ext cx="7056437" cy="19319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4339" name="Picture 4" descr="FallenFirefighters_O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252413"/>
            <a:ext cx="10774363" cy="810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8313" y="503238"/>
          <a:ext cx="5029200" cy="6635750"/>
        </p:xfrm>
        <a:graphic>
          <a:graphicData uri="http://schemas.openxmlformats.org/presentationml/2006/ole">
            <p:oleObj spid="_x0000_s1026" r:id="rId4" imgW="4249080" imgH="617832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A352772D-E4F8-4F8B-A60C-9FBBEE5A52A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811713" y="655638"/>
          <a:ext cx="4572000" cy="6284912"/>
        </p:xfrm>
        <a:graphic>
          <a:graphicData uri="http://schemas.openxmlformats.org/presentationml/2006/ole">
            <p:oleObj spid="_x0000_s1027" r:id="rId5" imgW="4249080" imgH="666612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36A75D-5782-4136-B226-832270F79C1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481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6075"/>
            <a:ext cx="9069388" cy="1169988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Literature Review (cont.)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96913" y="2027238"/>
            <a:ext cx="9069387" cy="4926012"/>
          </a:xfrm>
        </p:spPr>
        <p:txBody>
          <a:bodyPr/>
          <a:lstStyle/>
          <a:p>
            <a:pPr eaLnBrk="1" hangingPunct="1"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3600" smtClean="0"/>
              <a:t>Reviewed 513 relevant NIOSH reports, 24 NFPA reports, and 31 USFA reports</a:t>
            </a: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513" y="3703638"/>
            <a:ext cx="5438775" cy="93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513" y="5303838"/>
            <a:ext cx="40576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7ED60A-F853-4764-9E57-F98C2F2CF86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10080625" cy="12541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Literature Review (cont.)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01675" y="1768475"/>
            <a:ext cx="9063038" cy="1889125"/>
          </a:xfrm>
        </p:spPr>
        <p:txBody>
          <a:bodyPr/>
          <a:lstStyle/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Reviewed 137 doctoral dissertations and theses indexed by the National Fire Academy (NFA) Learning Resource Center (LRC)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/>
          <a:srcRect r="19780"/>
          <a:stretch>
            <a:fillRect/>
          </a:stretch>
        </p:blipFill>
        <p:spPr bwMode="auto">
          <a:xfrm>
            <a:off x="1992313" y="4008438"/>
            <a:ext cx="5788025" cy="204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FB817C-FA0B-45B7-A3AE-3220FC578A7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891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10080625" cy="12604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Content Analysis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49313" y="1768475"/>
            <a:ext cx="9069387" cy="5148263"/>
          </a:xfrm>
        </p:spPr>
        <p:txBody>
          <a:bodyPr rtlCol="0">
            <a:normAutofit/>
          </a:bodyPr>
          <a:lstStyle/>
          <a:p>
            <a:pPr marL="0" indent="0" defTabSz="1007838" eaLnBrk="1" fontAlgn="auto" hangingPunct="1">
              <a:spcAft>
                <a:spcPts val="0"/>
              </a:spcAft>
              <a:buSzPct val="45000"/>
              <a:buFont typeface="Wingdings" charset="2"/>
              <a:buNone/>
              <a:tabLst>
                <a:tab pos="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4400" dirty="0" smtClean="0"/>
              <a:t>Performed content analyses using </a:t>
            </a:r>
            <a:r>
              <a:rPr lang="en-US" sz="4400" dirty="0" err="1" smtClean="0"/>
              <a:t>ATLAS.ti</a:t>
            </a:r>
            <a:r>
              <a:rPr lang="en-US" sz="4400" dirty="0" smtClean="0"/>
              <a:t> software package on selected:</a:t>
            </a:r>
          </a:p>
          <a:p>
            <a:pPr marL="1477963" lvl="1" indent="-563563" defTabSz="1007838" eaLnBrk="1" fontAlgn="auto" hangingPunct="1">
              <a:spcAft>
                <a:spcPts val="0"/>
              </a:spcAft>
              <a:buSzPct val="45000"/>
              <a:buFont typeface="Wingdings" charset="2"/>
              <a:buChar char="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4400" dirty="0" smtClean="0"/>
              <a:t>NIOSH reports</a:t>
            </a:r>
          </a:p>
          <a:p>
            <a:pPr marL="1477963" lvl="1" indent="-563563" defTabSz="1007838" eaLnBrk="1" fontAlgn="auto" hangingPunct="1">
              <a:spcAft>
                <a:spcPts val="0"/>
              </a:spcAft>
              <a:buSzPct val="45000"/>
              <a:buFont typeface="Wingdings" charset="2"/>
              <a:buChar char="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4400" dirty="0" smtClean="0"/>
              <a:t>NFPA reports</a:t>
            </a:r>
          </a:p>
          <a:p>
            <a:pPr marL="1477963" lvl="1" indent="-563563" defTabSz="1007838" eaLnBrk="1" fontAlgn="auto" hangingPunct="1">
              <a:spcAft>
                <a:spcPts val="0"/>
              </a:spcAft>
              <a:buSzPct val="45000"/>
              <a:buFont typeface="Wingdings" charset="2"/>
              <a:buChar char="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sz="4400" dirty="0" smtClean="0"/>
              <a:t>USFA reports  </a:t>
            </a:r>
          </a:p>
          <a:p>
            <a:pPr marL="336550" indent="-336550" defTabSz="1007838" eaLnBrk="1" fontAlgn="auto" hangingPunct="1">
              <a:spcAft>
                <a:spcPts val="0"/>
              </a:spcAft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endParaRPr lang="en-US" sz="4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4B36F9-3860-40DF-9818-61BF878B2CC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063038" cy="12541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Other Sources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96913" y="2103438"/>
            <a:ext cx="9063037" cy="3840162"/>
          </a:xfrm>
        </p:spPr>
        <p:txBody>
          <a:bodyPr/>
          <a:lstStyle/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Society for Risk Analysis (SRA)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Public Entity Risk Institute (PERI)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Public Risk Management Association (PRIMA)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Partner Organizations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Stakeholders</a:t>
            </a: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5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SimSun" charset="-122"/>
                <a:cs typeface="+mn-cs"/>
              </a:rPr>
              <a:t>Findings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3608542-9899-49B6-9065-E5F4F1785D1A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077913" y="6751638"/>
            <a:ext cx="3886200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Cochran, K. (2010)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009775" y="987425"/>
          <a:ext cx="6476999" cy="533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7BA84DF-93E6-435B-A597-9C7F2E5C43E8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28600" y="2057400"/>
          <a:ext cx="9601200" cy="3657600"/>
        </p:xfrm>
        <a:graphic>
          <a:graphicData uri="http://schemas.openxmlformats.org/presentationml/2006/ole">
            <p:oleObj spid="_x0000_s3074" r:id="rId4" imgW="10388880" imgH="373932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CC08C3-6A3B-4E45-8A63-E89AD4AEC09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6075"/>
            <a:ext cx="10080625" cy="1169988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Contributing Factors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Line 3"/>
          <p:cNvSpPr>
            <a:spLocks noChangeShapeType="1"/>
          </p:cNvSpPr>
          <p:nvPr/>
        </p:nvSpPr>
        <p:spPr bwMode="auto">
          <a:xfrm flipV="1">
            <a:off x="5040313" y="2184400"/>
            <a:ext cx="1344612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78" name="Line 4"/>
          <p:cNvSpPr>
            <a:spLocks noChangeShapeType="1"/>
          </p:cNvSpPr>
          <p:nvPr/>
        </p:nvSpPr>
        <p:spPr bwMode="auto">
          <a:xfrm>
            <a:off x="5040313" y="4200525"/>
            <a:ext cx="23526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79" name="Line 5"/>
          <p:cNvSpPr>
            <a:spLocks noChangeShapeType="1"/>
          </p:cNvSpPr>
          <p:nvPr/>
        </p:nvSpPr>
        <p:spPr bwMode="auto">
          <a:xfrm>
            <a:off x="5040313" y="4200525"/>
            <a:ext cx="1260475" cy="19319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Line 6"/>
          <p:cNvSpPr>
            <a:spLocks noChangeShapeType="1"/>
          </p:cNvSpPr>
          <p:nvPr/>
        </p:nvSpPr>
        <p:spPr bwMode="auto">
          <a:xfrm flipH="1">
            <a:off x="3276600" y="4200525"/>
            <a:ext cx="1763713" cy="20145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Line 7"/>
          <p:cNvSpPr>
            <a:spLocks noChangeShapeType="1"/>
          </p:cNvSpPr>
          <p:nvPr/>
        </p:nvSpPr>
        <p:spPr bwMode="auto">
          <a:xfrm flipH="1">
            <a:off x="2603500" y="4200525"/>
            <a:ext cx="24368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2" name="Line 8"/>
          <p:cNvSpPr>
            <a:spLocks noChangeShapeType="1"/>
          </p:cNvSpPr>
          <p:nvPr/>
        </p:nvSpPr>
        <p:spPr bwMode="auto">
          <a:xfrm flipH="1" flipV="1">
            <a:off x="3444875" y="2184400"/>
            <a:ext cx="1595438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83" name="Picture 9" descr="root2"/>
          <p:cNvPicPr>
            <a:picLocks noChangeAspect="1" noChangeArrowheads="1"/>
          </p:cNvPicPr>
          <p:nvPr/>
        </p:nvPicPr>
        <p:blipFill>
          <a:blip r:embed="rId4">
            <a:lum bright="-8000" contrast="6000"/>
          </a:blip>
          <a:srcRect/>
          <a:stretch>
            <a:fillRect/>
          </a:stretch>
        </p:blipFill>
        <p:spPr bwMode="auto">
          <a:xfrm>
            <a:off x="1176338" y="831850"/>
            <a:ext cx="8013700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7631113" y="2484438"/>
            <a:ext cx="277336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0794" tIns="50397" rIns="100794" bIns="50397">
            <a:spAutoFit/>
          </a:bodyPr>
          <a:lstStyle/>
          <a:p>
            <a:pPr algn="ctr" defTabSz="503238" eaLnBrk="0" hangingPunct="0">
              <a:spcBef>
                <a:spcPct val="50000"/>
              </a:spcBef>
              <a:defRPr/>
            </a:pPr>
            <a:r>
              <a:rPr lang="en-US" sz="2600">
                <a:solidFill>
                  <a:schemeClr val="tx1"/>
                </a:solidFill>
                <a:latin typeface="Times New Roman" pitchFamily="18" charset="0"/>
                <a:ea typeface="SimSun" charset="-122"/>
                <a:cs typeface="+mn-cs"/>
              </a:rPr>
              <a:t>Lack of Leadership.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7308850" y="5684838"/>
            <a:ext cx="2771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0794" tIns="50397" rIns="100794" bIns="50397">
            <a:spAutoFit/>
          </a:bodyPr>
          <a:lstStyle/>
          <a:p>
            <a:pPr algn="ctr" defTabSz="503238" eaLnBrk="0" hangingPunct="0">
              <a:spcBef>
                <a:spcPct val="50000"/>
              </a:spcBef>
              <a:defRPr/>
            </a:pPr>
            <a:r>
              <a:rPr lang="en-US" sz="2600">
                <a:solidFill>
                  <a:schemeClr val="tx1"/>
                </a:solidFill>
                <a:latin typeface="Times New Roman" pitchFamily="18" charset="0"/>
                <a:ea typeface="SimSun" charset="-122"/>
                <a:cs typeface="+mn-cs"/>
              </a:rPr>
              <a:t>Lack of preparedness</a:t>
            </a:r>
            <a:r>
              <a:rPr lang="en-US" sz="2600">
                <a:latin typeface="Times New Roman" pitchFamily="18" charset="0"/>
                <a:ea typeface="SimSun" charset="-122"/>
                <a:cs typeface="+mn-cs"/>
              </a:rPr>
              <a:t>.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0" y="5227638"/>
            <a:ext cx="2771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0794" tIns="50397" rIns="100794" bIns="50397">
            <a:spAutoFit/>
          </a:bodyPr>
          <a:lstStyle/>
          <a:p>
            <a:pPr algn="ctr" defTabSz="503238" eaLnBrk="0" hangingPunct="0">
              <a:spcBef>
                <a:spcPct val="50000"/>
              </a:spcBef>
              <a:defRPr/>
            </a:pPr>
            <a:r>
              <a:rPr lang="en-US" sz="2600">
                <a:solidFill>
                  <a:schemeClr val="tx1"/>
                </a:solidFill>
                <a:latin typeface="Times New Roman" pitchFamily="18" charset="0"/>
                <a:ea typeface="SimSun" charset="-122"/>
                <a:cs typeface="+mn-cs"/>
              </a:rPr>
              <a:t>Lack of Appropriate Decision Making</a:t>
            </a:r>
            <a:r>
              <a:rPr lang="en-US" sz="3100">
                <a:solidFill>
                  <a:schemeClr val="tx1"/>
                </a:solidFill>
                <a:ea typeface="SimSun" charset="-122"/>
                <a:cs typeface="+mn-cs"/>
              </a:rPr>
              <a:t>.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0" y="2560638"/>
            <a:ext cx="2771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00794" tIns="50397" rIns="100794" bIns="50397">
            <a:spAutoFit/>
          </a:bodyPr>
          <a:lstStyle/>
          <a:p>
            <a:pPr algn="ctr" defTabSz="503238" eaLnBrk="0" hangingPunct="0">
              <a:spcBef>
                <a:spcPct val="50000"/>
              </a:spcBef>
              <a:defRPr/>
            </a:pPr>
            <a:r>
              <a:rPr lang="en-US" sz="2600">
                <a:solidFill>
                  <a:schemeClr val="tx1"/>
                </a:solidFill>
                <a:latin typeface="Times New Roman" pitchFamily="18" charset="0"/>
                <a:ea typeface="SimSun" charset="-122"/>
                <a:cs typeface="+mn-cs"/>
              </a:rPr>
              <a:t>Lack of Personal Responsibility.</a:t>
            </a:r>
          </a:p>
        </p:txBody>
      </p:sp>
      <p:sp>
        <p:nvSpPr>
          <p:cNvPr id="50188" name="Text Box 15"/>
          <p:cNvSpPr txBox="1">
            <a:spLocks noChangeArrowheads="1"/>
          </p:cNvSpPr>
          <p:nvPr/>
        </p:nvSpPr>
        <p:spPr bwMode="auto">
          <a:xfrm>
            <a:off x="544513" y="350838"/>
            <a:ext cx="2971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Unpredictable Events</a:t>
            </a:r>
          </a:p>
        </p:txBody>
      </p:sp>
      <p:sp>
        <p:nvSpPr>
          <p:cNvPr id="50189" name="Text Box 16"/>
          <p:cNvSpPr txBox="1">
            <a:spLocks noChangeArrowheads="1"/>
          </p:cNvSpPr>
          <p:nvPr/>
        </p:nvSpPr>
        <p:spPr bwMode="auto">
          <a:xfrm>
            <a:off x="7326313" y="0"/>
            <a:ext cx="27543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Lack of Effective Policies and Procedures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62B14C-6371-4DF1-9090-1ADB217D5CB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10080625" cy="12541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Selected Variables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1379538" y="1922463"/>
            <a:ext cx="4422775" cy="4981575"/>
          </a:xfrm>
        </p:spPr>
        <p:txBody>
          <a:bodyPr/>
          <a:lstStyle/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Monitored Radio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Elapsed Time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Emergency Traffic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Clear Text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Portable Radio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AED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SCBA Refill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PASS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500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345113" y="1922463"/>
            <a:ext cx="3725862" cy="4981575"/>
          </a:xfrm>
        </p:spPr>
        <p:txBody>
          <a:bodyPr/>
          <a:lstStyle/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Hose Test Safety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Hose Testing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SCBA Maintenance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Pressure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Smoking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Sprinklers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Smoke Detection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>
                <a:ea typeface="Microsoft YaHei"/>
                <a:cs typeface="Microsoft YaHei"/>
              </a:rPr>
              <a:t>FD Physician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smtClean="0"/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5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03238" y="-106363"/>
            <a:ext cx="9070975" cy="645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800"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+mn-cs"/>
              </a:rPr>
              <a:t>Vulnerability Assessment Project</a:t>
            </a:r>
          </a:p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charset="-122"/>
              <a:cs typeface="+mn-cs"/>
            </a:endParaRPr>
          </a:p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+mn-cs"/>
              </a:rPr>
              <a:t>Phase I</a:t>
            </a:r>
          </a:p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charset="-122"/>
              <a:cs typeface="+mn-cs"/>
            </a:endParaRPr>
          </a:p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+mn-cs"/>
              </a:rPr>
              <a:t>Conclusions</a:t>
            </a:r>
          </a:p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4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charset="-122"/>
              <a:cs typeface="+mn-cs"/>
            </a:endParaRPr>
          </a:p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+mn-cs"/>
              </a:rPr>
              <a:t>July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72F000E-9B95-4091-966B-8402A0EE8237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55A763-D1CE-4911-85D2-AF3A31B53C0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42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10080625" cy="12541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Selected Variables (cont.)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1227138" y="1828800"/>
            <a:ext cx="4422775" cy="4981575"/>
          </a:xfrm>
        </p:spPr>
        <p:txBody>
          <a:bodyPr/>
          <a:lstStyle/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EAP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Medic Standby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Rehab SOP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Smoking Cessation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HSO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Wheels Right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Diesel Capture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Drive Through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smtClean="0"/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500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040313" y="1838325"/>
            <a:ext cx="4422775" cy="5446713"/>
          </a:xfrm>
        </p:spPr>
        <p:txBody>
          <a:bodyPr/>
          <a:lstStyle/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Traffic Control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Backing SOP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Helicopters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Rail Crossings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Stop Signs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Out of Service Conditions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Aircraft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smtClean="0"/>
              <a:t>Seat Belt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smtClean="0"/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400" smtClean="0"/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5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DC4F81-B0E3-4A05-87D5-F6115F8F935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63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10080625" cy="12541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Relationships</a:t>
            </a:r>
          </a:p>
        </p:txBody>
      </p:sp>
      <p:sp>
        <p:nvSpPr>
          <p:cNvPr id="56323" name="AutoShape 2"/>
          <p:cNvSpPr>
            <a:spLocks noChangeArrowheads="1"/>
          </p:cNvSpPr>
          <p:nvPr/>
        </p:nvSpPr>
        <p:spPr bwMode="auto">
          <a:xfrm>
            <a:off x="228600" y="2514600"/>
            <a:ext cx="1828800" cy="91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SPEED</a:t>
            </a:r>
          </a:p>
        </p:txBody>
      </p:sp>
      <p:sp>
        <p:nvSpPr>
          <p:cNvPr id="56324" name="AutoShape 3"/>
          <p:cNvSpPr>
            <a:spLocks noChangeArrowheads="1"/>
          </p:cNvSpPr>
          <p:nvPr/>
        </p:nvSpPr>
        <p:spPr bwMode="auto">
          <a:xfrm>
            <a:off x="1371600" y="3886200"/>
            <a:ext cx="1828800" cy="91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SEAT BELT</a:t>
            </a:r>
          </a:p>
        </p:txBody>
      </p:sp>
      <p:sp>
        <p:nvSpPr>
          <p:cNvPr id="56325" name="AutoShape 4"/>
          <p:cNvSpPr>
            <a:spLocks noChangeArrowheads="1"/>
          </p:cNvSpPr>
          <p:nvPr/>
        </p:nvSpPr>
        <p:spPr bwMode="auto">
          <a:xfrm>
            <a:off x="2514600" y="5257800"/>
            <a:ext cx="1828800" cy="91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STOP SIGN</a:t>
            </a:r>
          </a:p>
        </p:txBody>
      </p:sp>
      <p:sp>
        <p:nvSpPr>
          <p:cNvPr id="56326" name="AutoShape 5"/>
          <p:cNvSpPr>
            <a:spLocks noChangeArrowheads="1"/>
          </p:cNvSpPr>
          <p:nvPr/>
        </p:nvSpPr>
        <p:spPr bwMode="auto">
          <a:xfrm flipV="1">
            <a:off x="4343400" y="5029200"/>
            <a:ext cx="1828800" cy="13716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56327" name="AutoShape 6"/>
          <p:cNvSpPr>
            <a:spLocks noChangeArrowheads="1"/>
          </p:cNvSpPr>
          <p:nvPr/>
        </p:nvSpPr>
        <p:spPr bwMode="auto">
          <a:xfrm>
            <a:off x="3429000" y="3657600"/>
            <a:ext cx="3657600" cy="1143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INJURY</a:t>
            </a:r>
          </a:p>
        </p:txBody>
      </p:sp>
      <p:sp>
        <p:nvSpPr>
          <p:cNvPr id="56328" name="AutoShape 7"/>
          <p:cNvSpPr>
            <a:spLocks noChangeArrowheads="1"/>
          </p:cNvSpPr>
          <p:nvPr/>
        </p:nvSpPr>
        <p:spPr bwMode="auto">
          <a:xfrm>
            <a:off x="1371600" y="1828800"/>
            <a:ext cx="77724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NEAR-MISS</a:t>
            </a:r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4691063" y="5140325"/>
            <a:ext cx="1252537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FATALITY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0564F1-30EF-472B-A1D1-606DA83E9D2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32075"/>
            <a:ext cx="10080625" cy="1254125"/>
          </a:xfrm>
        </p:spPr>
        <p:txBody>
          <a:bodyPr rtlCol="0">
            <a:normAutofit/>
          </a:bodyPr>
          <a:lstStyle/>
          <a:p>
            <a:pPr defTabSz="1007838" eaLnBrk="1" fontAlgn="auto" hangingPunct="1"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Framework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5F7F46-2AAA-43EF-961D-15C268B6E14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10080625" cy="12541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Stakeholder Recommendations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73113" y="1762125"/>
            <a:ext cx="9063037" cy="5446713"/>
          </a:xfrm>
        </p:spPr>
        <p:txBody>
          <a:bodyPr/>
          <a:lstStyle/>
          <a:p>
            <a:pPr indent="-341313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/>
              <a:t>“Keep the customer in mind, from rural to urban, make it simple and usable”</a:t>
            </a:r>
          </a:p>
          <a:p>
            <a:pPr indent="-341313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/>
              <a:t>“Maybe room for an iphone or android app for individual firefighters as an add-on, opportunity to collect data from firefighters”</a:t>
            </a:r>
          </a:p>
          <a:p>
            <a:pPr indent="-341313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/>
              <a:t>“Fire chief able to sit down and answer series of questions, spit out report with deficiencies, hot links, standards, SOPs”</a:t>
            </a:r>
          </a:p>
          <a:p>
            <a:pPr indent="-341313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/>
              <a:t>“Tailor the tool to suit the needs of the jurisdiction”</a:t>
            </a:r>
          </a:p>
          <a:p>
            <a:pPr indent="-341313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/>
              <a:t>“Don’t make it too simple – needs to be seen as useful and worth the time”</a:t>
            </a:r>
          </a:p>
          <a:p>
            <a:pPr indent="-341313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/>
              <a:t>“Use standards where available”</a:t>
            </a:r>
          </a:p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541338" y="538163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869113" y="6980238"/>
            <a:ext cx="2352675" cy="403225"/>
          </a:xfrm>
          <a:prstGeom prst="rect">
            <a:avLst/>
          </a:prstGeom>
          <a:noFill/>
        </p:spPr>
        <p:txBody>
          <a:bodyPr lIns="100783" tIns="50392" rIns="100783" bIns="50392" anchor="ctr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t>Page </a:t>
            </a:r>
            <a:fld id="{A01D30C8-2E47-4527-BC33-A6D56F2ED916}" type="slidenum"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24</a:t>
            </a:fld>
            <a:endParaRPr lang="en-US" sz="1300" dirty="0">
              <a:solidFill>
                <a:schemeClr val="tx1">
                  <a:tint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0" y="579438"/>
            <a:ext cx="10080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5600">
                <a:latin typeface="Calibri" pitchFamily="34" charset="0"/>
              </a:rPr>
              <a:t>Stake Holders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1230313" y="2255838"/>
            <a:ext cx="8305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Barry Balliet				Provident Agency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Dick Bauer				Honeywell Fire Systems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Johnny Brewington			IABPFF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Ricky N. Brockman			Navy Fire and Emergency Services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Paul Brooks				Center for Public Safety Excellence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Fred Brower				Insurance Services Office, Inc.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Danielle Cagan			Firemen’s Fund Insurance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Kelvin J. Cochran			Atlanta (GA) Fire Rescue Department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Henry J. Costo				Philadelphia (PA) Fire Department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Martha (Marty) Cropper		NFFF Survivor Representative</a:t>
            </a:r>
          </a:p>
          <a:p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Peter Darley 				Fire Apparatus Manufacturers’ Association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Charlie Dickinson                      National Fallen Firefighters Foundation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Steven T. Edwards			North American Fire Training Directors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Allen Fritts				Honeywell Fire Systems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541338" y="538163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869113" y="6980238"/>
            <a:ext cx="2352675" cy="403225"/>
          </a:xfrm>
          <a:prstGeom prst="rect">
            <a:avLst/>
          </a:prstGeom>
          <a:noFill/>
        </p:spPr>
        <p:txBody>
          <a:bodyPr lIns="100783" tIns="50392" rIns="100783" bIns="50392" anchor="ctr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t>Page </a:t>
            </a:r>
            <a:fld id="{64E188C8-97CC-49F9-9E68-555305394CB6}" type="slidenum"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25</a:t>
            </a:fld>
            <a:endParaRPr lang="en-US" sz="1300" dirty="0">
              <a:solidFill>
                <a:schemeClr val="tx1">
                  <a:tint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0" y="579438"/>
            <a:ext cx="10080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5600">
                <a:latin typeface="Calibri" pitchFamily="34" charset="0"/>
              </a:rPr>
              <a:t>Stake Holders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1001713" y="1890713"/>
            <a:ext cx="84582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Glenn Gaines					United States Fire Administration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William Goldfeder				Loveland-Symmes (OH) Fire Department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John Granby					LION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Mike Gurley					Fire Department Safety Officers Association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Tricia Hurlbutt                                  	National Fallen Firefighters Foundation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William F. Jenaway, Ph.D.               	VFIS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JoEllen L. Kelly, Ph.D.                     	NFFF Everyone Goes Home® program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Steven Kimple                                  	NFFF Everyone Goes Home® program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Cortez Lawrence, Ph.D.                   	United States Fire Administration/NFFF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Victoria Lee					International Association of Fire Chiefs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Ulrich Mauser					Provident Agency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Lori Moore-Merrell</a:t>
            </a:r>
            <a:r>
              <a:rPr lang="en-US">
                <a:latin typeface="Calibri" pitchFamily="34" charset="0"/>
              </a:rPr>
              <a:t> </a:t>
            </a:r>
            <a:r>
              <a:rPr lang="en-US">
                <a:solidFill>
                  <a:schemeClr val="tx1"/>
                </a:solidFill>
                <a:latin typeface="Calibri" pitchFamily="34" charset="0"/>
              </a:rPr>
              <a:t>			International Association of Fire Fighters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Jeff Morris					Honeywell First Responder Products</a:t>
            </a:r>
          </a:p>
          <a:p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Michael Natchipolsky			FEMSA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Catherine Patterson			FEMA AFG Grant Program</a:t>
            </a:r>
          </a:p>
          <a:p>
            <a:endParaRPr lang="en-US" b="1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541338" y="538163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869113" y="6980238"/>
            <a:ext cx="2352675" cy="403225"/>
          </a:xfrm>
          <a:prstGeom prst="rect">
            <a:avLst/>
          </a:prstGeom>
          <a:noFill/>
        </p:spPr>
        <p:txBody>
          <a:bodyPr lIns="100783" tIns="50392" rIns="100783" bIns="50392" anchor="ctr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t>Page </a:t>
            </a:r>
            <a:fld id="{6D17E701-4E63-4573-B2C8-3E3A6473667F}" type="slidenum"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26</a:t>
            </a:fld>
            <a:endParaRPr lang="en-US" sz="1300" dirty="0">
              <a:solidFill>
                <a:schemeClr val="tx1">
                  <a:tint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0" y="579438"/>
            <a:ext cx="10080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5600">
                <a:latin typeface="Calibri" pitchFamily="34" charset="0"/>
              </a:rPr>
              <a:t>Stake Holders</a:t>
            </a: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773113" y="2179638"/>
            <a:ext cx="890428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Vickie Pritchett				Common Voices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John Proels                                       	National Fallen Firefighters Foundation LAST Program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Kevin D. Quinn				National Volunteer Fire Council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Kevin Roche                                     	FACETS Consulting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Steven Sawyer                                 	 National Fire Protection Association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Denise Smith					Skidmore College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Victor Stagnaro                                 	National Fallen Firefighters Foundation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Tim Taylor                                         	National Fallen Firefighters Foundation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Adam Thiel                                        	FACETS Consulting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Katherine Thiel                                  	FACETS Consulting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Jim Tidwell                                         	Fort Worth (TX) Fire Department, retired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Tom Von Essen				Honeywell Fire Systems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G. Crawford Wiestling			International Association of Arson Investigators</a:t>
            </a:r>
          </a:p>
          <a:p>
            <a:r>
              <a:rPr lang="en-US">
                <a:solidFill>
                  <a:schemeClr val="tx1"/>
                </a:solidFill>
                <a:latin typeface="Calibri" pitchFamily="34" charset="0"/>
              </a:rPr>
              <a:t>Tony Wyman					Honeywell First Responder Products</a:t>
            </a:r>
          </a:p>
          <a:p>
            <a:endParaRPr lang="en-US" sz="16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541338" y="538163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869113" y="6980238"/>
            <a:ext cx="2352675" cy="403225"/>
          </a:xfrm>
          <a:prstGeom prst="rect">
            <a:avLst/>
          </a:prstGeom>
          <a:noFill/>
        </p:spPr>
        <p:txBody>
          <a:bodyPr lIns="100783" tIns="50392" rIns="100783" bIns="50392" anchor="ctr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t>Page </a:t>
            </a:r>
            <a:fld id="{93A90204-1EA0-4F1A-A5E1-B1E0C8FF9B6C}" type="slidenum"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27</a:t>
            </a:fld>
            <a:endParaRPr lang="en-US" sz="1300" dirty="0">
              <a:solidFill>
                <a:schemeClr val="tx1">
                  <a:tint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68611" name="TextBox 4"/>
          <p:cNvSpPr txBox="1">
            <a:spLocks noChangeArrowheads="1"/>
          </p:cNvSpPr>
          <p:nvPr/>
        </p:nvSpPr>
        <p:spPr bwMode="auto">
          <a:xfrm>
            <a:off x="0" y="579438"/>
            <a:ext cx="10080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5600">
                <a:latin typeface="Calibri" pitchFamily="34" charset="0"/>
              </a:rPr>
              <a:t>Endorsements</a:t>
            </a: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403225" y="2670175"/>
            <a:ext cx="9677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Calibri" pitchFamily="34" charset="0"/>
              </a:rPr>
              <a:t>Resolutions of Support		Center for Public Safety Excellence </a:t>
            </a:r>
            <a:endParaRPr lang="en-US" sz="200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Paul Brooks stated that the VAP fits well into CPSE’s credentialing process for fire officers. The CPSE has issued a formal resolution supporting the VAP, which once completed, will be incorporated into standards for model behavior.</a:t>
            </a:r>
          </a:p>
          <a:p>
            <a:endParaRPr lang="en-US" sz="2000">
              <a:solidFill>
                <a:schemeClr val="tx1"/>
              </a:solidFill>
              <a:latin typeface="Calibri" pitchFamily="34" charset="0"/>
            </a:endParaRPr>
          </a:p>
          <a:p>
            <a:endParaRPr lang="en-US" sz="2000" b="1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b="1">
                <a:solidFill>
                  <a:schemeClr val="tx1"/>
                </a:solidFill>
                <a:latin typeface="Calibri" pitchFamily="34" charset="0"/>
              </a:rPr>
              <a:t>United States Conference of Mayors</a:t>
            </a:r>
            <a:endParaRPr lang="en-US" sz="200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The United States Conference of Mayors, led by Mayor Joseph P. Riley, Jr. from Charleston, South Carolina has also issued a resolution of support for adoption of the VAP by its constituent municipalities.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2FFB7A-B458-4124-9265-0B5BF7859E1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06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10080625" cy="12541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Decision Support System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01675" y="1922463"/>
            <a:ext cx="9063038" cy="4981575"/>
          </a:xfrm>
        </p:spPr>
        <p:txBody>
          <a:bodyPr/>
          <a:lstStyle/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Organizational (fire department) level</a:t>
            </a:r>
          </a:p>
          <a:p>
            <a:pPr marL="1484313" lvl="1" indent="-568325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Provide education</a:t>
            </a:r>
          </a:p>
          <a:p>
            <a:pPr marL="1484313" lvl="1" indent="-568325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Prioritize needed changes</a:t>
            </a:r>
          </a:p>
          <a:p>
            <a:pPr marL="1484313" lvl="1" indent="-568325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Prioritize corrective actions</a:t>
            </a:r>
          </a:p>
          <a:p>
            <a:pPr marL="1484313" lvl="1" indent="-568325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Prioritize required investments</a:t>
            </a:r>
          </a:p>
          <a:p>
            <a:pPr marL="1484313" lvl="1" indent="-568325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Frame public policy discussion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264662-FD41-421F-9635-3C2F89118DA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27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10080625" cy="12541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Educational Tool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01675" y="2074863"/>
            <a:ext cx="9063038" cy="4981575"/>
          </a:xfrm>
        </p:spPr>
        <p:txBody>
          <a:bodyPr/>
          <a:lstStyle/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Group (station, shift, company, or unit) level</a:t>
            </a:r>
          </a:p>
          <a:p>
            <a:pPr marL="1484313" lvl="1" indent="-568325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Provide education</a:t>
            </a:r>
          </a:p>
          <a:p>
            <a:pPr marL="1484313" lvl="1" indent="-568325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Prioritize needed changes</a:t>
            </a:r>
          </a:p>
          <a:p>
            <a:pPr marL="1484313" lvl="1" indent="-568325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Prioritize corrective actions</a:t>
            </a:r>
          </a:p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5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charset="-122"/>
                <a:cs typeface="+mn-cs"/>
              </a:rPr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F900C5F-FD73-480B-92E7-92803F1C020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6D642E-69B0-443C-B372-80B817FCB7B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47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063038" cy="12541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Individual Application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54075" y="1922463"/>
            <a:ext cx="9063038" cy="4981575"/>
          </a:xfrm>
        </p:spPr>
        <p:txBody>
          <a:bodyPr/>
          <a:lstStyle/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Individual (firefighter and officer) level</a:t>
            </a:r>
          </a:p>
          <a:p>
            <a:pPr marL="1484313" lvl="1" indent="-568325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Provide education</a:t>
            </a:r>
          </a:p>
          <a:p>
            <a:pPr marL="1484313" lvl="1" indent="-568325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Prioritize needed changes</a:t>
            </a:r>
          </a:p>
          <a:p>
            <a:pPr marL="1484313" lvl="1" indent="-568325" eaLnBrk="1" hangingPunct="1">
              <a:buSzPct val="45000"/>
              <a:buFont typeface="Wingdings" pitchFamily="2" charset="2"/>
              <a:buChar char="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600" smtClean="0"/>
              <a:t>Prioritize corrective actions</a:t>
            </a:r>
          </a:p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mtClean="0"/>
          </a:p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mtClean="0"/>
          </a:p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9B0454-D47C-4CF6-89EF-AC32EF02B322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68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10080625" cy="12541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Sample Questions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20713" y="1798638"/>
            <a:ext cx="9063037" cy="4800600"/>
          </a:xfrm>
        </p:spPr>
        <p:txBody>
          <a:bodyPr/>
          <a:lstStyle/>
          <a:p>
            <a:pPr indent="-341313"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>
                <a:ea typeface="Microsoft YaHei"/>
                <a:cs typeface="Microsoft YaHei"/>
              </a:rPr>
              <a:t>Does your department provide information to firefighters and fire officers related to the designation of collapse zones during structural fires?</a:t>
            </a:r>
          </a:p>
          <a:p>
            <a:pPr indent="-341313"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>
                <a:ea typeface="Microsoft YaHei"/>
                <a:cs typeface="Microsoft YaHei"/>
              </a:rPr>
              <a:t>Does your fire department coordinate the planning process for violent emergencies with local law enforcement agencies?</a:t>
            </a:r>
          </a:p>
          <a:p>
            <a:pPr indent="-341313"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>
                <a:ea typeface="Microsoft YaHei"/>
                <a:cs typeface="Microsoft YaHei"/>
              </a:rPr>
              <a:t>Do new firefighters receive a set amount of training prior to being allowed to respond to emergency incidents?</a:t>
            </a:r>
          </a:p>
          <a:p>
            <a:pPr indent="-341313"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>
                <a:ea typeface="Microsoft YaHei"/>
                <a:cs typeface="Microsoft YaHei"/>
              </a:rPr>
              <a:t>Does your fire department provide firefighters and fire officers with information about the behavior of lightweight engineered wood trusses under fire conditions?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DAABD6-7A51-4BA4-81F8-0CC2B7B25A70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88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10080625" cy="12541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Data Collection and Evaluation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25475" y="1846263"/>
            <a:ext cx="9063038" cy="4981575"/>
          </a:xfrm>
        </p:spPr>
        <p:txBody>
          <a:bodyPr/>
          <a:lstStyle/>
          <a:p>
            <a:pPr indent="-341313"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Collect aggregate data on usage and results</a:t>
            </a:r>
          </a:p>
          <a:p>
            <a:pPr indent="-341313"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Continually evaluate model, framework, and usability</a:t>
            </a:r>
          </a:p>
          <a:p>
            <a:pPr indent="-341313"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Update application to reflect new research and technology</a:t>
            </a:r>
          </a:p>
          <a:p>
            <a:pPr indent="-341313"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Support basic research to allow more detailed model specification in the future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869113" y="6980238"/>
            <a:ext cx="2352675" cy="403225"/>
          </a:xfrm>
          <a:prstGeom prst="rect">
            <a:avLst/>
          </a:prstGeom>
          <a:noFill/>
        </p:spPr>
        <p:txBody>
          <a:bodyPr lIns="100783" tIns="50392" rIns="100783" bIns="50392" anchor="ctr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197CCE79-BC49-4166-B875-12223CEF2ADB}" type="slidenum"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33</a:t>
            </a:fld>
            <a:endParaRPr lang="en-US" sz="1300">
              <a:solidFill>
                <a:schemeClr val="tx1">
                  <a:tint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808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10080625" cy="12541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Corrective Actions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25475" y="1951038"/>
            <a:ext cx="9063038" cy="4981575"/>
          </a:xfrm>
        </p:spPr>
        <p:txBody>
          <a:bodyPr/>
          <a:lstStyle/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NFPA standards</a:t>
            </a:r>
          </a:p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NFFF educational materials</a:t>
            </a:r>
          </a:p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USFA educational materials</a:t>
            </a:r>
          </a:p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>
                <a:solidFill>
                  <a:schemeClr val="accent1"/>
                </a:solidFill>
              </a:rPr>
              <a:t>Partner organizations' educational materials</a:t>
            </a:r>
          </a:p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>
                <a:solidFill>
                  <a:schemeClr val="accent1"/>
                </a:solidFill>
              </a:rPr>
              <a:t>Allied industries' educational materials</a:t>
            </a:r>
          </a:p>
          <a:p>
            <a:pPr indent="-341313" eaLnBrk="1" hangingPunct="1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mtClean="0"/>
              <a:t>Inter-departmental networks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CAD0A6-7315-4493-BD06-FA7A0B0184C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52700"/>
            <a:ext cx="10080625" cy="1870075"/>
          </a:xfrm>
        </p:spPr>
        <p:txBody>
          <a:bodyPr rtlCol="0">
            <a:noAutofit/>
          </a:bodyPr>
          <a:lstStyle/>
          <a:p>
            <a:pPr defTabSz="1007838" eaLnBrk="1" fontAlgn="auto" hangingPunct="1"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Web Application</a:t>
            </a:r>
            <a:br>
              <a:rPr lang="en-US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Reports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8" y="350838"/>
            <a:ext cx="8207375" cy="640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CDE19685-EF09-46A6-93EA-CB8327A51CEC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288" y="427038"/>
            <a:ext cx="7972425" cy="621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FBC71FAD-2C8C-475D-9E69-AEB65BC6A0CA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713" y="274638"/>
            <a:ext cx="8062912" cy="6288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B102DD5-D16B-40F1-9A19-3073EC4F9E9F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74638"/>
            <a:ext cx="8240713" cy="642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2B9DC3C-072F-4603-BCBE-B1A52BC719FC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79438"/>
            <a:ext cx="6350000" cy="552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37E165C-E53D-470A-8F11-CBC35FDD9C47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30225" y="1177925"/>
            <a:ext cx="9070975" cy="572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spcBef>
                <a:spcPts val="21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Design a vulnerability assessment tool for evaluating exposures and risk control techniques in </a:t>
            </a:r>
            <a:r>
              <a:rPr lang="en-US" sz="4400" b="1">
                <a:solidFill>
                  <a:srgbClr val="000000"/>
                </a:solidFill>
                <a:latin typeface="Calibri" pitchFamily="34" charset="0"/>
              </a:rPr>
              <a:t>fire departments</a:t>
            </a:r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 nationwide.</a:t>
            </a:r>
          </a:p>
          <a:p>
            <a:pPr algn="ctr">
              <a:lnSpc>
                <a:spcPct val="93000"/>
              </a:lnSpc>
              <a:spcBef>
                <a:spcPts val="21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93000"/>
              </a:lnSpc>
              <a:spcBef>
                <a:spcPts val="210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i="1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400" i="1">
                <a:solidFill>
                  <a:srgbClr val="000000"/>
                </a:solidFill>
                <a:latin typeface="Calibri" pitchFamily="34" charset="0"/>
              </a:rPr>
              <a:t>Concept initially developed by former U.S. Fire Administrator and current Fire Chief of Atlanta, Kelvin Cochran while serving as the fire chief in Shreveport, Louisiana.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9BA7447A-C497-4B2B-BD2C-833BCDBD2754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5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SimSun" charset="-122"/>
                <a:cs typeface="+mn-cs"/>
              </a:rPr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45D7C7E2-03FB-4EE1-AD06-EF9E92A31A8A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30FD1185-FB83-46AC-AEBA-06D78BECEBF9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9438"/>
            <a:ext cx="10080625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600" dirty="0">
                <a:latin typeface="+mj-lt"/>
                <a:ea typeface="SimSun" charset="-122"/>
                <a:cs typeface="+mn-cs"/>
              </a:rPr>
              <a:t>Timeline</a:t>
            </a:r>
          </a:p>
        </p:txBody>
      </p:sp>
      <p:pic>
        <p:nvPicPr>
          <p:cNvPr id="99332" name="Picture 5" descr="graphi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2636838"/>
            <a:ext cx="96662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/>
          <p:cNvSpPr txBox="1">
            <a:spLocks noChangeArrowheads="1"/>
          </p:cNvSpPr>
          <p:nvPr/>
        </p:nvSpPr>
        <p:spPr bwMode="auto">
          <a:xfrm>
            <a:off x="693738" y="1951038"/>
            <a:ext cx="9070975" cy="511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lnSpc>
                <a:spcPct val="93000"/>
              </a:lnSpc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Phase II will extend this work by turning the Phase I frameworks into fully specified quantitative models suitable for use in developing the VAP software application (in Phase IV). </a:t>
            </a:r>
          </a:p>
          <a:p>
            <a:pPr>
              <a:lnSpc>
                <a:spcPct val="93000"/>
              </a:lnSpc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93000"/>
              </a:lnSpc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The selected vendor will be responsible for conducting expert elicitation to provide a theoretically defensible model informed by meaningful stakeholder input.</a:t>
            </a:r>
            <a:r>
              <a:rPr lang="en-US" sz="3600">
                <a:latin typeface="Calibri" pitchFamily="34" charset="0"/>
              </a:rPr>
              <a:t> </a:t>
            </a:r>
          </a:p>
          <a:p>
            <a:pPr>
              <a:lnSpc>
                <a:spcPct val="93000"/>
              </a:lnSpc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DC60CBB8-7757-4088-B1A7-1A2F280D3E40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9438"/>
            <a:ext cx="10080625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600" dirty="0">
                <a:latin typeface="+mj-lt"/>
                <a:ea typeface="SimSun" charset="-122"/>
                <a:cs typeface="+mn-cs"/>
              </a:rPr>
              <a:t>Next Phases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/>
          <p:cNvSpPr txBox="1">
            <a:spLocks noChangeArrowheads="1"/>
          </p:cNvSpPr>
          <p:nvPr/>
        </p:nvSpPr>
        <p:spPr bwMode="auto">
          <a:xfrm>
            <a:off x="544513" y="503238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869113" y="6980238"/>
            <a:ext cx="2352675" cy="403225"/>
          </a:xfrm>
          <a:prstGeom prst="rect">
            <a:avLst/>
          </a:prstGeom>
          <a:noFill/>
        </p:spPr>
        <p:txBody>
          <a:bodyPr lIns="100783" tIns="50392" rIns="100783" bIns="50392" anchor="ctr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t>Page </a:t>
            </a:r>
            <a:fld id="{A8C30400-48A2-479A-A7B7-2DA7861EF2FE}" type="slidenum"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43</a:t>
            </a:fld>
            <a:endParaRPr lang="en-US" sz="1300" dirty="0">
              <a:solidFill>
                <a:schemeClr val="tx1">
                  <a:tint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9438"/>
            <a:ext cx="10080625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600" dirty="0">
                <a:latin typeface="+mj-lt"/>
                <a:ea typeface="SimSun" charset="-122"/>
                <a:cs typeface="+mn-cs"/>
              </a:rPr>
              <a:t>Next Phases Cont.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239713" y="1866900"/>
            <a:ext cx="9601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Phase II Major Tasks:</a:t>
            </a:r>
            <a:endParaRPr lang="en-US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Design a valid and reliable process for eliciting subject matter expertise from the Steering Group and other potential sources.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Based on the VAP Phase I findings, specify factors contributing to fire departments' risk of experiencing firefighter near-misses, injuries, and deaths.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Vet contributing factors through the Steering Group.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Obtain/analyze feedback from the Steering Group on the relative importance of each contributing factor.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Draft questions for each contributing factor to assess user departments for organizational vulnerability.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Vet the questions for each contributing factor through the Steering Group.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"/>
          <p:cNvSpPr txBox="1">
            <a:spLocks noChangeArrowheads="1"/>
          </p:cNvSpPr>
          <p:nvPr/>
        </p:nvSpPr>
        <p:spPr bwMode="auto">
          <a:xfrm>
            <a:off x="544513" y="503238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869113" y="6980238"/>
            <a:ext cx="2352675" cy="403225"/>
          </a:xfrm>
          <a:prstGeom prst="rect">
            <a:avLst/>
          </a:prstGeom>
          <a:noFill/>
        </p:spPr>
        <p:txBody>
          <a:bodyPr lIns="100783" tIns="50392" rIns="100783" bIns="50392" anchor="ctr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t>Page </a:t>
            </a:r>
            <a:fld id="{378327C5-EBAC-4A58-ACB8-07BA24ACF337}" type="slidenum"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44</a:t>
            </a:fld>
            <a:endParaRPr lang="en-US" sz="1300" dirty="0">
              <a:solidFill>
                <a:schemeClr val="tx1">
                  <a:tint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9438"/>
            <a:ext cx="10080625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600" dirty="0">
                <a:latin typeface="+mj-lt"/>
                <a:ea typeface="SimSun" charset="-122"/>
                <a:cs typeface="+mn-cs"/>
              </a:rPr>
              <a:t>Next Phases Cont.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39713" y="1592263"/>
            <a:ext cx="96012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Phase II Major Tasks Cont.:</a:t>
            </a:r>
            <a:endParaRPr lang="en-US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Pilot-test questions for each contributing factor using a representative sample of potential end-users.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Design decision trees for each contributing factor that join the questions and follow-up questions into logical processes depending upon user input.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Obtain/analyze feedback from the Steering Group on the decision tree processes for each contributing factor.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Compile and index industry standards, best practices, and other resources to be provided to users at the conclusion of the VAP on-line assessment.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Obtain/analyze feedback from the Steering Group on the resources provided to users at the conclusion of the VAP on-line assessment.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/>
          <p:cNvSpPr txBox="1">
            <a:spLocks noChangeArrowheads="1"/>
          </p:cNvSpPr>
          <p:nvPr/>
        </p:nvSpPr>
        <p:spPr bwMode="auto">
          <a:xfrm>
            <a:off x="696913" y="1798638"/>
            <a:ext cx="9070975" cy="511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lnSpc>
                <a:spcPct val="93000"/>
              </a:lnSpc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Phase III, using the specified quantitative models and a traditional software development requirements effort will identify and develop system, functional, and user requirements essential for the success of the VAP Software Application.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These requirements will be used to create a comprehensive Request for Proposal (RFP) for the actual software development and implementation of the application into production.</a:t>
            </a:r>
            <a:r>
              <a:rPr lang="en-US" sz="3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869113" y="6980238"/>
            <a:ext cx="2352675" cy="403225"/>
          </a:xfrm>
          <a:prstGeom prst="rect">
            <a:avLst/>
          </a:prstGeom>
          <a:noFill/>
        </p:spPr>
        <p:txBody>
          <a:bodyPr lIns="100783" tIns="50392" rIns="100783" bIns="50392" anchor="ctr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t>Page </a:t>
            </a:r>
            <a:fld id="{9D500959-0C07-4DFE-A7FD-ED49EED11EA5}" type="slidenum"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45</a:t>
            </a:fld>
            <a:endParaRPr lang="en-US" sz="1300" dirty="0">
              <a:solidFill>
                <a:schemeClr val="tx1">
                  <a:tint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9438"/>
            <a:ext cx="10080625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600" dirty="0">
                <a:latin typeface="+mj-lt"/>
                <a:ea typeface="SimSun" charset="-122"/>
                <a:cs typeface="+mn-cs"/>
              </a:rPr>
              <a:t>Next Phases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/>
          <p:cNvSpPr txBox="1">
            <a:spLocks noChangeArrowheads="1"/>
          </p:cNvSpPr>
          <p:nvPr/>
        </p:nvSpPr>
        <p:spPr bwMode="auto">
          <a:xfrm>
            <a:off x="620713" y="1570038"/>
            <a:ext cx="9070975" cy="511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 algn="ctr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Phase III Major Tasks:</a:t>
            </a:r>
          </a:p>
          <a:p>
            <a:pPr algn="ctr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Identify, through interviews, focus groups, SMEs, and research the requirements needed for the vulnerability assessment application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Document the requirements and prioritize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Vet and obtain approval of requirements with the Project Stakeholders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Create a Request for Proposal (RFP)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Send out RFP to identified vendor list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Review received proposals, pick finalists,  check references, attend vendor demonstrations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Select winning proposal, negotiate and sign contract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869113" y="6980238"/>
            <a:ext cx="2352675" cy="403225"/>
          </a:xfrm>
          <a:prstGeom prst="rect">
            <a:avLst/>
          </a:prstGeom>
          <a:noFill/>
        </p:spPr>
        <p:txBody>
          <a:bodyPr lIns="100783" tIns="50392" rIns="100783" bIns="50392" anchor="ctr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t>Page </a:t>
            </a:r>
            <a:fld id="{A7ECEC0C-C6D5-4067-9878-6D6E7C642DEF}" type="slidenum"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46</a:t>
            </a:fld>
            <a:endParaRPr lang="en-US" sz="1300" dirty="0">
              <a:solidFill>
                <a:schemeClr val="tx1">
                  <a:tint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9438"/>
            <a:ext cx="10080625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600" dirty="0">
                <a:latin typeface="+mj-lt"/>
                <a:ea typeface="SimSun" charset="-122"/>
                <a:cs typeface="+mn-cs"/>
              </a:rPr>
              <a:t>Next Phases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/>
          <p:cNvSpPr txBox="1">
            <a:spLocks noChangeArrowheads="1"/>
          </p:cNvSpPr>
          <p:nvPr/>
        </p:nvSpPr>
        <p:spPr bwMode="auto">
          <a:xfrm>
            <a:off x="541338" y="538163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Phase IV, using the specified quantitative models and a traditional software development requirements effort will identify and develop system, functional, and user requirements essential for the Vulnerability Assessment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6EF0E35-217D-4D6B-9FE3-BC8F820AA2BC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9438"/>
            <a:ext cx="10080625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600" dirty="0">
                <a:latin typeface="+mj-lt"/>
                <a:ea typeface="SimSun" charset="-122"/>
                <a:cs typeface="+mn-cs"/>
              </a:rPr>
              <a:t>Next Phases Cont.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/>
          <p:cNvSpPr txBox="1">
            <a:spLocks noChangeArrowheads="1"/>
          </p:cNvSpPr>
          <p:nvPr/>
        </p:nvSpPr>
        <p:spPr bwMode="auto">
          <a:xfrm>
            <a:off x="541338" y="538163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869113" y="6980238"/>
            <a:ext cx="2352675" cy="403225"/>
          </a:xfrm>
          <a:prstGeom prst="rect">
            <a:avLst/>
          </a:prstGeom>
          <a:noFill/>
        </p:spPr>
        <p:txBody>
          <a:bodyPr lIns="100783" tIns="50392" rIns="100783" bIns="50392" anchor="ctr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t>Page </a:t>
            </a:r>
            <a:fld id="{02E4EF18-5427-4FFF-A060-002D0131D10B}" type="slidenum"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48</a:t>
            </a:fld>
            <a:endParaRPr lang="en-US" sz="1300" dirty="0">
              <a:solidFill>
                <a:schemeClr val="tx1">
                  <a:tint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9438"/>
            <a:ext cx="10080625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600" dirty="0">
                <a:latin typeface="+mj-lt"/>
                <a:ea typeface="SimSun" charset="-122"/>
                <a:cs typeface="+mn-cs"/>
              </a:rPr>
              <a:t>Next Phases Cont.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239713" y="1874838"/>
            <a:ext cx="96774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Phase IV Major Tasks:</a:t>
            </a:r>
            <a:endParaRPr lang="en-US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Create a detailed project plan with assigned resources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Identify user input needs and obtain commitment from individuals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Review requirements for validity and team familiarization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Working with a graphic designer/usability expert, create wireframes to represent each major component of the application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Obtain wireframe approval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Working with a graphic designer/usability expert, create three different visual designs that meet requirements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"/>
          <p:cNvSpPr txBox="1">
            <a:spLocks noChangeArrowheads="1"/>
          </p:cNvSpPr>
          <p:nvPr/>
        </p:nvSpPr>
        <p:spPr bwMode="auto">
          <a:xfrm>
            <a:off x="541338" y="538163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869113" y="6980238"/>
            <a:ext cx="2352675" cy="403225"/>
          </a:xfrm>
          <a:prstGeom prst="rect">
            <a:avLst/>
          </a:prstGeom>
          <a:noFill/>
        </p:spPr>
        <p:txBody>
          <a:bodyPr lIns="100783" tIns="50392" rIns="100783" bIns="50392" anchor="ctr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t>Page </a:t>
            </a:r>
            <a:fld id="{01CB6478-09DC-432C-ADE5-CAC760F421A8}" type="slidenum"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49</a:t>
            </a:fld>
            <a:endParaRPr lang="en-US" sz="1300" dirty="0">
              <a:solidFill>
                <a:schemeClr val="tx1">
                  <a:tint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9438"/>
            <a:ext cx="10080625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600" dirty="0">
                <a:latin typeface="+mj-lt"/>
                <a:ea typeface="SimSun" charset="-122"/>
                <a:cs typeface="+mn-cs"/>
              </a:rPr>
              <a:t>Next Phases Cont.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239713" y="1928813"/>
            <a:ext cx="9677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Phase IV Major Tasks Cont.:</a:t>
            </a:r>
            <a:endParaRPr lang="en-US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Obtain approval on one visual design from the Project Stakeholders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Define the architecture and technologies to be used for the application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Document approved wireframes, designs, and architecture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Set up a development environment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Create system content – system help, updated resources, supporting text, etc…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Code, Test, User Acceptance, and deploy based on project plan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Create hosting and maintenance plan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Create marketing materials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>
                <a:solidFill>
                  <a:schemeClr val="tx1"/>
                </a:solidFill>
                <a:latin typeface="Calibri" pitchFamily="34" charset="0"/>
              </a:rPr>
              <a:t>Release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C879F17E-44CC-4E7E-9841-42E46CD2A7BA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1507" name="Picture 4" descr="1-27-2011 12-24-48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988" y="2560638"/>
            <a:ext cx="8747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0" y="350838"/>
            <a:ext cx="100806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5600"/>
              <a:t>Proposed Timeline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541338" y="538163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869113" y="6980238"/>
            <a:ext cx="2352675" cy="403225"/>
          </a:xfrm>
          <a:prstGeom prst="rect">
            <a:avLst/>
          </a:prstGeom>
          <a:noFill/>
        </p:spPr>
        <p:txBody>
          <a:bodyPr lIns="100783" tIns="50392" rIns="100783" bIns="50392" anchor="ctr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t>Page </a:t>
            </a:r>
            <a:fld id="{A4DADB45-5A29-4CAD-BA23-4B232F415005}" type="slidenum"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50</a:t>
            </a:fld>
            <a:endParaRPr lang="en-US" sz="1300" dirty="0">
              <a:solidFill>
                <a:schemeClr val="tx1">
                  <a:tint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9438"/>
            <a:ext cx="10080625" cy="893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5600" dirty="0">
                <a:latin typeface="+mj-lt"/>
                <a:ea typeface="SimSun" charset="-122"/>
                <a:cs typeface="+mn-cs"/>
              </a:rPr>
              <a:t>Next Phases Cont.</a:t>
            </a:r>
          </a:p>
        </p:txBody>
      </p:sp>
      <p:sp>
        <p:nvSpPr>
          <p:cNvPr id="117764" name="Rectangle 5"/>
          <p:cNvSpPr>
            <a:spLocks noChangeArrowheads="1"/>
          </p:cNvSpPr>
          <p:nvPr/>
        </p:nvSpPr>
        <p:spPr bwMode="auto">
          <a:xfrm>
            <a:off x="849313" y="2332038"/>
            <a:ext cx="88392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3200" b="1" i="1">
                <a:solidFill>
                  <a:schemeClr val="tx1"/>
                </a:solidFill>
                <a:latin typeface="Calibri" pitchFamily="34" charset="0"/>
              </a:rPr>
              <a:t>Phase V -- </a:t>
            </a:r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Deploy VAP application and begin</a:t>
            </a:r>
          </a:p>
          <a:p>
            <a:pPr defTabSz="914400"/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data collection</a:t>
            </a:r>
          </a:p>
          <a:p>
            <a:pPr defTabSz="914400"/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 defTabSz="914400"/>
            <a:endParaRPr lang="en-US" sz="3200">
              <a:solidFill>
                <a:schemeClr val="tx1"/>
              </a:solidFill>
              <a:latin typeface="Calibri" pitchFamily="34" charset="0"/>
            </a:endParaRPr>
          </a:p>
          <a:p>
            <a:pPr algn="ctr" defTabSz="914400"/>
            <a:r>
              <a:rPr lang="en-US" sz="3200">
                <a:solidFill>
                  <a:schemeClr val="tx1"/>
                </a:solidFill>
                <a:latin typeface="Calibri" pitchFamily="34" charset="0"/>
              </a:rPr>
              <a:t>Target Date – First Quarter 2013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NFFFblan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7488" y="0"/>
            <a:ext cx="10515601" cy="77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Rectangle 3"/>
          <p:cNvSpPr>
            <a:spLocks/>
          </p:cNvSpPr>
          <p:nvPr/>
        </p:nvSpPr>
        <p:spPr bwMode="auto">
          <a:xfrm>
            <a:off x="468313" y="655638"/>
            <a:ext cx="9072562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 defTabSz="1006475" eaLnBrk="0" hangingPunct="0"/>
            <a:r>
              <a:rPr lang="en-US" sz="4900">
                <a:latin typeface="Calibri" pitchFamily="34" charset="0"/>
              </a:rPr>
              <a:t>INSANITY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154113" y="1417638"/>
            <a:ext cx="7772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algn="ctr" defTabSz="503238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600" b="1"/>
              <a:t>“The definition of insanity is doing the same thing over and over and expecting different results</a:t>
            </a:r>
            <a:r>
              <a:rPr lang="en-US" sz="2000" b="1"/>
              <a:t>” </a:t>
            </a:r>
            <a:r>
              <a:rPr lang="en-US" sz="1500" b="1"/>
              <a:t>Benjamin Franklin</a:t>
            </a:r>
          </a:p>
        </p:txBody>
      </p:sp>
      <p:pic>
        <p:nvPicPr>
          <p:cNvPr id="124933" name="Picture 5" descr="Image:Benjamin Franklin by Jean-Baptiste Greuz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0113" y="2713038"/>
            <a:ext cx="3219450" cy="396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  <p:bldP spid="12493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9493250" y="7089775"/>
            <a:ext cx="503238" cy="28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b">
            <a:spAutoFit/>
          </a:bodyPr>
          <a:lstStyle/>
          <a:p>
            <a:pPr defTabSz="503238">
              <a:buSzPct val="10000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fld id="{E7D4F6C1-043A-43DE-9B77-78F00AF7D5F0}" type="slidenum">
              <a:rPr lang="en-US" sz="1200">
                <a:solidFill>
                  <a:srgbClr val="FFFFFF"/>
                </a:solidFill>
              </a:rPr>
              <a:pPr defTabSz="503238">
                <a:buSzPct val="100000"/>
                <a:tabLst>
                  <a:tab pos="0" algn="l"/>
                  <a:tab pos="1008063" algn="l"/>
                  <a:tab pos="2016125" algn="l"/>
                  <a:tab pos="3024188" algn="l"/>
                  <a:tab pos="4032250" algn="l"/>
                  <a:tab pos="5040313" algn="l"/>
                  <a:tab pos="6048375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</a:pPr>
              <a:t>52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504825" y="1763713"/>
            <a:ext cx="9029700" cy="294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>
            <a:spAutoFit/>
          </a:bodyPr>
          <a:lstStyle/>
          <a:p>
            <a:pPr algn="ctr" defTabSz="503238">
              <a:spcBef>
                <a:spcPts val="2888"/>
              </a:spcBef>
              <a:buSzPct val="10000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4600">
                <a:solidFill>
                  <a:schemeClr val="tx1"/>
                </a:solidFill>
              </a:rPr>
              <a:t> </a:t>
            </a:r>
            <a:r>
              <a:rPr lang="en-US" sz="4600" b="1">
                <a:solidFill>
                  <a:schemeClr val="tx1"/>
                </a:solidFill>
                <a:latin typeface="Calibri" pitchFamily="34" charset="0"/>
              </a:rPr>
              <a:t>Questions</a:t>
            </a:r>
          </a:p>
          <a:p>
            <a:pPr algn="ctr" defTabSz="503238">
              <a:spcBef>
                <a:spcPts val="2888"/>
              </a:spcBef>
              <a:buSzPct val="10000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4600" b="1">
                <a:solidFill>
                  <a:schemeClr val="tx1"/>
                </a:solidFill>
                <a:latin typeface="Calibri" pitchFamily="34" charset="0"/>
              </a:rPr>
              <a:t>and</a:t>
            </a:r>
          </a:p>
          <a:p>
            <a:pPr algn="ctr" defTabSz="503238">
              <a:spcBef>
                <a:spcPts val="2888"/>
              </a:spcBef>
              <a:buSzPct val="10000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4600" b="1">
                <a:solidFill>
                  <a:schemeClr val="tx1"/>
                </a:solidFill>
                <a:latin typeface="Calibri" pitchFamily="34" charset="0"/>
              </a:rPr>
              <a:t>Comments</a:t>
            </a:r>
          </a:p>
        </p:txBody>
      </p:sp>
      <p:sp>
        <p:nvSpPr>
          <p:cNvPr id="119811" name="Line 3"/>
          <p:cNvSpPr>
            <a:spLocks noChangeShapeType="1"/>
          </p:cNvSpPr>
          <p:nvPr/>
        </p:nvSpPr>
        <p:spPr bwMode="auto">
          <a:xfrm>
            <a:off x="504825" y="4956175"/>
            <a:ext cx="9072563" cy="1588"/>
          </a:xfrm>
          <a:prstGeom prst="line">
            <a:avLst/>
          </a:prstGeom>
          <a:noFill/>
          <a:ln w="28440">
            <a:solidFill>
              <a:srgbClr val="FFDB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504825" y="1511300"/>
            <a:ext cx="9072563" cy="3175"/>
          </a:xfrm>
          <a:prstGeom prst="line">
            <a:avLst/>
          </a:prstGeom>
          <a:noFill/>
          <a:ln w="28440">
            <a:solidFill>
              <a:srgbClr val="FFDB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771775" y="5291138"/>
            <a:ext cx="5040313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>
            <a:spAutoFit/>
          </a:bodyPr>
          <a:lstStyle/>
          <a:p>
            <a:pPr algn="ctr" defTabSz="503238">
              <a:buSzPct val="10000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3500" b="1">
                <a:solidFill>
                  <a:schemeClr val="tx1"/>
                </a:solidFill>
                <a:latin typeface="Calibri" pitchFamily="34" charset="0"/>
              </a:rPr>
              <a:t>Thank You!</a:t>
            </a:r>
          </a:p>
          <a:p>
            <a:pPr algn="ctr" defTabSz="503238">
              <a:buSzPct val="100000"/>
              <a:tabLst>
                <a:tab pos="0" algn="l"/>
                <a:tab pos="1008063" algn="l"/>
                <a:tab pos="2016125" algn="l"/>
                <a:tab pos="3024188" algn="l"/>
                <a:tab pos="4032250" algn="l"/>
                <a:tab pos="5040313" algn="l"/>
                <a:tab pos="6048375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3500" b="1">
                <a:solidFill>
                  <a:schemeClr val="tx1"/>
                </a:solidFill>
                <a:latin typeface="Calibri" pitchFamily="34" charset="0"/>
              </a:rPr>
              <a:t>www.firehero.org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869113" y="6980238"/>
            <a:ext cx="2352675" cy="403225"/>
          </a:xfrm>
          <a:prstGeom prst="rect">
            <a:avLst/>
          </a:prstGeom>
          <a:noFill/>
        </p:spPr>
        <p:txBody>
          <a:bodyPr lIns="100783" tIns="50392" rIns="100783" bIns="50392" anchor="ctr"/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FF0790CB-AFB2-41DC-87FE-667927B49D1B}" type="slidenum">
              <a:rPr lang="en-US" sz="1300">
                <a:solidFill>
                  <a:schemeClr val="tx1">
                    <a:tint val="75000"/>
                  </a:schemeClr>
                </a:solidFill>
                <a:ea typeface="SimSun" charset="-122"/>
                <a:cs typeface="+mn-cs"/>
              </a:rPr>
              <a:pPr algn="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6</a:t>
            </a:fld>
            <a:endParaRPr lang="en-US" sz="1300">
              <a:solidFill>
                <a:schemeClr val="tx1">
                  <a:tint val="75000"/>
                </a:schemeClr>
              </a:solidFill>
              <a:ea typeface="SimSun" charset="-122"/>
              <a:cs typeface="+mn-cs"/>
            </a:endParaRPr>
          </a:p>
        </p:txBody>
      </p:sp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063038" cy="12541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 smtClean="0">
                <a:solidFill>
                  <a:schemeClr val="bg1"/>
                </a:solidFill>
              </a:rPr>
              <a:t>VAP Meetings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01675" y="1998663"/>
            <a:ext cx="9063038" cy="4981575"/>
          </a:xfrm>
        </p:spPr>
        <p:txBody>
          <a:bodyPr/>
          <a:lstStyle/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/>
              <a:t>December 16, 2009 – Baltimore, Maryland – Planning Team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/>
              <a:t>March 25, 2010 – Baltimore, Maryland – Planning Team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/>
              <a:t>April 30, 2010 – Washington, DC - Stakeholders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/>
              <a:t>November 5, 2010 – Baltimore, Maryland – Core Team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/>
              <a:t>January 28, 2011 – Baltimore, Maryland – Stakeholders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/>
              <a:t>April 6, 2011 – Washington, DC – Core Team</a:t>
            </a:r>
          </a:p>
          <a:p>
            <a:pPr eaLnBrk="1" hangingPunct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600" smtClean="0"/>
              <a:t>July 26, 2011 – Baltimore, Maryland - Stakeholders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3238" y="2027238"/>
            <a:ext cx="9070975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9440" rIns="0" bIns="0" anchor="ctr"/>
          <a:lstStyle/>
          <a:p>
            <a:pPr>
              <a:lnSpc>
                <a:spcPct val="93000"/>
              </a:lnSpc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Perform research and analysis of existing best practices, models, and tools for risk and vulnerability assessment (R/VA) with applicability for the U.S. fire service; develop preliminary R/VA framework.</a:t>
            </a: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156C306D-66B8-4300-AC63-7039D38C79A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363913" y="350838"/>
            <a:ext cx="2617787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5600"/>
              <a:t>Phase 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5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SimSun" charset="-122"/>
                <a:cs typeface="+mn-cs"/>
              </a:rPr>
              <a:t>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32170620-F504-42CD-B1C4-5B80AE4EDF8C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117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80" rIns="0" bIns="0" anchor="ctr"/>
          <a:lstStyle/>
          <a:p>
            <a:pPr algn="ctr" hangingPunct="0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600"/>
              <a:t>Literature Review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89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680" rIns="0" bIns="0"/>
          <a:lstStyle/>
          <a:p>
            <a:pPr marL="423863" indent="-319088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4000">
                <a:solidFill>
                  <a:srgbClr val="000000"/>
                </a:solidFill>
                <a:latin typeface="Calibri" pitchFamily="34" charset="0"/>
              </a:rPr>
              <a:t>Reviewed 3,373 peer-reviewed academic journal articles</a:t>
            </a:r>
          </a:p>
          <a:p>
            <a:pPr marL="1287463" lvl="2" indent="-282575" hangingPunct="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>
                <a:tab pos="423863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US" sz="4000">
                <a:solidFill>
                  <a:srgbClr val="000000"/>
                </a:solidFill>
                <a:latin typeface="Calibri" pitchFamily="34" charset="0"/>
              </a:rPr>
              <a:t>Selected 509 with potential VAP   applicability from 78 journals with a median Impact Factor (IF) of 2.397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FD501826-AB70-4DAD-B804-D17E9AA2169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Root Causes 2"/>
  <p:tag name="ARTICULATE_SLIDE_PAUSE" val="0"/>
  <p:tag name="ARTICULATE_NAV_LEVEL" val="1"/>
  <p:tag name="ARTICULATE_PLAYLIST_ID" val="-1"/>
  <p:tag name="ELAPSEDTIME" val="23.765"/>
  <p:tag name="AUDIO_ID" val="444"/>
  <p:tag name="TIMELINE" val="14.6/15.6/16.5/17.3/18.2/19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35091</TotalTime>
  <Words>1680</Words>
  <Application>Microsoft Office PowerPoint</Application>
  <PresentationFormat>Custom</PresentationFormat>
  <Paragraphs>363</Paragraphs>
  <Slides>52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SimSun</vt:lpstr>
      <vt:lpstr>Calibri</vt:lpstr>
      <vt:lpstr>Times New Roman</vt:lpstr>
      <vt:lpstr>Arial Unicode MS</vt:lpstr>
      <vt:lpstr>Wingdings</vt:lpstr>
      <vt:lpstr>Symbol</vt:lpstr>
      <vt:lpstr>Microsoft YaHei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VAP Meetings</vt:lpstr>
      <vt:lpstr>Slide 7</vt:lpstr>
      <vt:lpstr>Slide 8</vt:lpstr>
      <vt:lpstr>Slide 9</vt:lpstr>
      <vt:lpstr>Slide 10</vt:lpstr>
      <vt:lpstr>Literature Review (cont.)</vt:lpstr>
      <vt:lpstr>Literature Review (cont.)</vt:lpstr>
      <vt:lpstr>Content Analysis</vt:lpstr>
      <vt:lpstr>Other Sources</vt:lpstr>
      <vt:lpstr>Slide 15</vt:lpstr>
      <vt:lpstr>Slide 16</vt:lpstr>
      <vt:lpstr>Contributing Factors</vt:lpstr>
      <vt:lpstr>Slide 18</vt:lpstr>
      <vt:lpstr>Selected Variables</vt:lpstr>
      <vt:lpstr>Selected Variables (cont.)</vt:lpstr>
      <vt:lpstr>Relationships</vt:lpstr>
      <vt:lpstr>Suggested Framework</vt:lpstr>
      <vt:lpstr>Stakeholder Recommendations</vt:lpstr>
      <vt:lpstr>Slide 24</vt:lpstr>
      <vt:lpstr>Slide 25</vt:lpstr>
      <vt:lpstr>Slide 26</vt:lpstr>
      <vt:lpstr>Slide 27</vt:lpstr>
      <vt:lpstr>Decision Support System</vt:lpstr>
      <vt:lpstr>Educational Tool</vt:lpstr>
      <vt:lpstr>Individual Application</vt:lpstr>
      <vt:lpstr>Sample Questions</vt:lpstr>
      <vt:lpstr>Data Collection and Evaluation</vt:lpstr>
      <vt:lpstr>Corrective Actions</vt:lpstr>
      <vt:lpstr>Sample Web Application and Reports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THIEL</dc:creator>
  <cp:lastModifiedBy>RSiarnicki</cp:lastModifiedBy>
  <cp:revision>31</cp:revision>
  <cp:lastPrinted>2011-07-26T00:12:31Z</cp:lastPrinted>
  <dcterms:created xsi:type="dcterms:W3CDTF">2011-04-03T14:36:40Z</dcterms:created>
  <dcterms:modified xsi:type="dcterms:W3CDTF">2011-10-06T11:52:27Z</dcterms:modified>
</cp:coreProperties>
</file>