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notesSlides/notesSlide23.xml" ContentType="application/vnd.openxmlformats-officedocument.presentationml.notesSlide+xml"/>
  <Override PartName="/ppt/charts/chart11.xml" ContentType="application/vnd.openxmlformats-officedocument.drawingml.chart+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21.xml" ContentType="application/vnd.openxmlformats-officedocument.presentationml.notesSlide+xml"/>
  <Override PartName="/ppt/notesSlides/notesSlide30.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drawings/drawing5.xml" ContentType="application/vnd.openxmlformats-officedocument.drawingml.chartshap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22.xml" ContentType="application/vnd.openxmlformats-officedocument.presentationml.notesSlide+xml"/>
  <Override PartName="/ppt/charts/chart12.xml" ContentType="application/vnd.openxmlformats-officedocument.drawingml.char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charts/chart10.xml" ContentType="application/vnd.openxmlformats-officedocument.drawingml.chart+xml"/>
  <Override PartName="/ppt/notesSlides/notesSlide31.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1733" r:id="rId2"/>
    <p:sldId id="2565" r:id="rId3"/>
    <p:sldId id="2837" r:id="rId4"/>
    <p:sldId id="2869" r:id="rId5"/>
    <p:sldId id="2899" r:id="rId6"/>
    <p:sldId id="2900" r:id="rId7"/>
    <p:sldId id="2764" r:id="rId8"/>
    <p:sldId id="2796" r:id="rId9"/>
    <p:sldId id="2951" r:id="rId10"/>
    <p:sldId id="2875" r:id="rId11"/>
    <p:sldId id="2095" r:id="rId12"/>
    <p:sldId id="2914" r:id="rId13"/>
    <p:sldId id="2839" r:id="rId14"/>
    <p:sldId id="2881" r:id="rId15"/>
    <p:sldId id="2877" r:id="rId16"/>
    <p:sldId id="2878" r:id="rId17"/>
    <p:sldId id="2843" r:id="rId18"/>
    <p:sldId id="2941" r:id="rId19"/>
    <p:sldId id="2942" r:id="rId20"/>
    <p:sldId id="2846" r:id="rId21"/>
    <p:sldId id="2828" r:id="rId22"/>
    <p:sldId id="2879" r:id="rId23"/>
    <p:sldId id="2866" r:id="rId24"/>
    <p:sldId id="2867" r:id="rId25"/>
    <p:sldId id="2813" r:id="rId26"/>
    <p:sldId id="2880" r:id="rId27"/>
    <p:sldId id="2851" r:id="rId28"/>
    <p:sldId id="2856" r:id="rId29"/>
    <p:sldId id="2854" r:id="rId30"/>
    <p:sldId id="2895" r:id="rId31"/>
    <p:sldId id="2896" r:id="rId32"/>
    <p:sldId id="2836" r:id="rId33"/>
  </p:sldIdLst>
  <p:sldSz cx="9144000" cy="6858000" type="screen4x3"/>
  <p:notesSz cx="7010400" cy="9236075"/>
  <p:defaultTextStyle>
    <a:defPPr>
      <a:defRPr lang="en-US"/>
    </a:defPPr>
    <a:lvl1pPr algn="l" rtl="0" fontAlgn="base">
      <a:spcBef>
        <a:spcPct val="0"/>
      </a:spcBef>
      <a:spcAft>
        <a:spcPct val="0"/>
      </a:spcAft>
      <a:defRPr sz="2400" i="1"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400" i="1"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400" i="1"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400" i="1"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400" i="1" kern="1200">
        <a:solidFill>
          <a:schemeClr val="tx1"/>
        </a:solidFill>
        <a:latin typeface="Times New Roman" pitchFamily="18" charset="0"/>
        <a:ea typeface="+mn-ea"/>
        <a:cs typeface="Arial" pitchFamily="34" charset="0"/>
      </a:defRPr>
    </a:lvl5pPr>
    <a:lvl6pPr marL="2286000" algn="l" defTabSz="914400" rtl="0" eaLnBrk="1" latinLnBrk="0" hangingPunct="1">
      <a:defRPr sz="2400" i="1" kern="1200">
        <a:solidFill>
          <a:schemeClr val="tx1"/>
        </a:solidFill>
        <a:latin typeface="Times New Roman" pitchFamily="18" charset="0"/>
        <a:ea typeface="+mn-ea"/>
        <a:cs typeface="Arial" pitchFamily="34" charset="0"/>
      </a:defRPr>
    </a:lvl6pPr>
    <a:lvl7pPr marL="2743200" algn="l" defTabSz="914400" rtl="0" eaLnBrk="1" latinLnBrk="0" hangingPunct="1">
      <a:defRPr sz="2400" i="1" kern="1200">
        <a:solidFill>
          <a:schemeClr val="tx1"/>
        </a:solidFill>
        <a:latin typeface="Times New Roman" pitchFamily="18" charset="0"/>
        <a:ea typeface="+mn-ea"/>
        <a:cs typeface="Arial" pitchFamily="34" charset="0"/>
      </a:defRPr>
    </a:lvl7pPr>
    <a:lvl8pPr marL="3200400" algn="l" defTabSz="914400" rtl="0" eaLnBrk="1" latinLnBrk="0" hangingPunct="1">
      <a:defRPr sz="2400" i="1" kern="1200">
        <a:solidFill>
          <a:schemeClr val="tx1"/>
        </a:solidFill>
        <a:latin typeface="Times New Roman" pitchFamily="18" charset="0"/>
        <a:ea typeface="+mn-ea"/>
        <a:cs typeface="Arial" pitchFamily="34" charset="0"/>
      </a:defRPr>
    </a:lvl8pPr>
    <a:lvl9pPr marL="3657600" algn="l" defTabSz="914400" rtl="0" eaLnBrk="1" latinLnBrk="0" hangingPunct="1">
      <a:defRPr sz="2400" i="1"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66"/>
    <a:srgbClr val="2E8A2E"/>
    <a:srgbClr val="0066CC"/>
    <a:srgbClr val="CC0000"/>
    <a:srgbClr val="336699"/>
    <a:srgbClr val="FF9900"/>
    <a:srgbClr val="CF1000"/>
    <a:srgbClr val="339933"/>
    <a:srgbClr val="005024"/>
    <a:srgbClr val="9933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84" autoAdjust="0"/>
    <p:restoredTop sz="91143" autoAdjust="0"/>
  </p:normalViewPr>
  <p:slideViewPr>
    <p:cSldViewPr>
      <p:cViewPr>
        <p:scale>
          <a:sx n="93" d="100"/>
          <a:sy n="93" d="100"/>
        </p:scale>
        <p:origin x="-90" y="-48"/>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040" y="-84"/>
      </p:cViewPr>
      <p:guideLst>
        <p:guide orient="horz" pos="2909"/>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Office_Excel_Worksheet16.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view3D>
      <c:hPercent val="52"/>
      <c:depthPercent val="100"/>
      <c:rAngAx val="1"/>
    </c:view3D>
    <c:floor>
      <c:spPr>
        <a:solidFill>
          <a:srgbClr val="C0C0C0"/>
        </a:solidFill>
        <a:ln w="3175">
          <a:solidFill>
            <a:schemeClr val="tx1"/>
          </a:solidFill>
          <a:prstDash val="solid"/>
        </a:ln>
      </c:spPr>
    </c:floor>
    <c:sideWall>
      <c:spPr>
        <a:noFill/>
        <a:ln w="25400">
          <a:noFill/>
        </a:ln>
      </c:spPr>
    </c:sideWall>
    <c:backWall>
      <c:spPr>
        <a:noFill/>
        <a:ln w="25400">
          <a:noFill/>
        </a:ln>
      </c:spPr>
    </c:backWall>
    <c:plotArea>
      <c:layout>
        <c:manualLayout>
          <c:layoutTarget val="inner"/>
          <c:xMode val="edge"/>
          <c:yMode val="edge"/>
          <c:x val="8.2750633734885726E-2"/>
          <c:y val="2.954545454545451E-2"/>
          <c:w val="0.90512820512820502"/>
          <c:h val="0.86136363636365121"/>
        </c:manualLayout>
      </c:layout>
      <c:bar3DChart>
        <c:barDir val="col"/>
        <c:grouping val="clustered"/>
        <c:ser>
          <c:idx val="0"/>
          <c:order val="0"/>
          <c:tx>
            <c:strRef>
              <c:f>Sheet1!$A$2</c:f>
              <c:strCache>
                <c:ptCount val="1"/>
                <c:pt idx="0">
                  <c:v>East</c:v>
                </c:pt>
              </c:strCache>
            </c:strRef>
          </c:tx>
          <c:spPr>
            <a:solidFill>
              <a:srgbClr val="005024"/>
            </a:solidFill>
            <a:ln w="14408">
              <a:solidFill>
                <a:srgbClr val="FF9900"/>
              </a:solidFill>
              <a:prstDash val="solid"/>
            </a:ln>
          </c:spPr>
          <c:dLbls>
            <c:dLbl>
              <c:idx val="0"/>
              <c:layout>
                <c:manualLayout>
                  <c:x val="1.4235031518496102E-2"/>
                  <c:y val="-1.5805007612156408E-2"/>
                </c:manualLayout>
              </c:layout>
              <c:showVal val="1"/>
            </c:dLbl>
            <c:dLbl>
              <c:idx val="1"/>
              <c:layout>
                <c:manualLayout>
                  <c:x val="3.5379231442224223E-3"/>
                  <c:y val="-1.9488864309442303E-2"/>
                </c:manualLayout>
              </c:layout>
              <c:showVal val="1"/>
            </c:dLbl>
            <c:dLbl>
              <c:idx val="2"/>
              <c:layout>
                <c:manualLayout>
                  <c:x val="1.1571774682011107E-2"/>
                  <c:y val="-1.7621458821023717E-2"/>
                </c:manualLayout>
              </c:layout>
              <c:showVal val="1"/>
            </c:dLbl>
            <c:dLbl>
              <c:idx val="3"/>
              <c:layout>
                <c:manualLayout>
                  <c:x val="1.0421405657626304E-2"/>
                  <c:y val="-2.4034353283464413E-2"/>
                </c:manualLayout>
              </c:layout>
              <c:showVal val="1"/>
            </c:dLbl>
            <c:dLbl>
              <c:idx val="4"/>
              <c:layout>
                <c:manualLayout>
                  <c:x val="1.6818426542836107E-2"/>
                  <c:y val="-7.3638114902819232E-3"/>
                </c:manualLayout>
              </c:layout>
              <c:showVal val="1"/>
            </c:dLbl>
            <c:dLbl>
              <c:idx val="5"/>
              <c:layout>
                <c:manualLayout>
                  <c:x val="1.0655922881649101E-3"/>
                  <c:y val="1.4337846579375301E-2"/>
                </c:manualLayout>
              </c:layout>
              <c:showVal val="1"/>
            </c:dLbl>
            <c:dLbl>
              <c:idx val="6"/>
              <c:layout>
                <c:manualLayout>
                  <c:x val="1.3205801197927407E-2"/>
                  <c:y val="-1.1428218617729802E-2"/>
                </c:manualLayout>
              </c:layout>
              <c:showVal val="1"/>
            </c:dLbl>
            <c:dLbl>
              <c:idx val="7"/>
              <c:layout>
                <c:manualLayout>
                  <c:x val="1.1437908496732407E-2"/>
                  <c:y val="-1.5432098765432506E-2"/>
                </c:manualLayout>
              </c:layout>
              <c:showVal val="1"/>
            </c:dLbl>
            <c:dLbl>
              <c:idx val="8"/>
              <c:layout>
                <c:manualLayout>
                  <c:x val="1.2820512820512903E-2"/>
                  <c:y val="-5.829904056763981E-3"/>
                </c:manualLayout>
              </c:layout>
              <c:showVal val="1"/>
            </c:dLbl>
            <c:dLbl>
              <c:idx val="9"/>
              <c:layout>
                <c:manualLayout>
                  <c:x val="8.5470085470086728E-3"/>
                  <c:y val="-1.4574760141910007E-2"/>
                </c:manualLayout>
              </c:layout>
              <c:showVal val="1"/>
            </c:dLbl>
            <c:numFmt formatCode="0.0%" sourceLinked="0"/>
            <c:spPr>
              <a:noFill/>
              <a:ln w="28814">
                <a:noFill/>
              </a:ln>
            </c:spPr>
            <c:txPr>
              <a:bodyPr/>
              <a:lstStyle/>
              <a:p>
                <a:pPr>
                  <a:defRPr sz="1363" b="1" i="0" u="none" strike="noStrike" baseline="0">
                    <a:solidFill>
                      <a:schemeClr val="tx1"/>
                    </a:solidFill>
                    <a:latin typeface="Arial"/>
                    <a:ea typeface="Arial"/>
                    <a:cs typeface="Arial"/>
                  </a:defRPr>
                </a:pPr>
                <a:endParaRPr lang="en-US"/>
              </a:p>
            </c:txPr>
            <c:showVal val="1"/>
          </c:dLbls>
          <c:cat>
            <c:numRef>
              <c:f>Sheet1!$B$1:$K$1</c:f>
              <c:numCache>
                <c:formatCode>General</c:formatCode>
                <c:ptCount val="10"/>
                <c:pt idx="0">
                  <c:v>2004</c:v>
                </c:pt>
                <c:pt idx="1">
                  <c:v>2005</c:v>
                </c:pt>
                <c:pt idx="2">
                  <c:v>2006</c:v>
                </c:pt>
                <c:pt idx="3">
                  <c:v>2007</c:v>
                </c:pt>
                <c:pt idx="4">
                  <c:v>2008</c:v>
                </c:pt>
                <c:pt idx="5">
                  <c:v>2009</c:v>
                </c:pt>
                <c:pt idx="6">
                  <c:v>2010</c:v>
                </c:pt>
                <c:pt idx="7">
                  <c:v>2011</c:v>
                </c:pt>
                <c:pt idx="8">
                  <c:v>2012</c:v>
                </c:pt>
                <c:pt idx="9">
                  <c:v>2013</c:v>
                </c:pt>
              </c:numCache>
            </c:numRef>
          </c:cat>
          <c:val>
            <c:numRef>
              <c:f>Sheet1!$B$2:$K$2</c:f>
              <c:numCache>
                <c:formatCode>0.00%</c:formatCode>
                <c:ptCount val="10"/>
                <c:pt idx="0">
                  <c:v>4.900000000000012E-2</c:v>
                </c:pt>
                <c:pt idx="1">
                  <c:v>4.6000000000000013E-2</c:v>
                </c:pt>
                <c:pt idx="2">
                  <c:v>5.2000000000000018E-2</c:v>
                </c:pt>
                <c:pt idx="3">
                  <c:v>5.4000000000000117E-2</c:v>
                </c:pt>
                <c:pt idx="4">
                  <c:v>2.9000000000000008E-2</c:v>
                </c:pt>
                <c:pt idx="5">
                  <c:v>-5.0000000000000122E-3</c:v>
                </c:pt>
                <c:pt idx="6">
                  <c:v>5.2650000000000023E-2</c:v>
                </c:pt>
                <c:pt idx="7">
                  <c:v>3.851000000000001E-2</c:v>
                </c:pt>
                <c:pt idx="8">
                  <c:v>3.5330000000000014E-2</c:v>
                </c:pt>
                <c:pt idx="9">
                  <c:v>4.073000000000012E-2</c:v>
                </c:pt>
              </c:numCache>
            </c:numRef>
          </c:val>
        </c:ser>
        <c:dLbls>
          <c:showVal val="1"/>
        </c:dLbls>
        <c:gapDepth val="0"/>
        <c:shape val="box"/>
        <c:axId val="77064832"/>
        <c:axId val="78934400"/>
        <c:axId val="0"/>
      </c:bar3DChart>
      <c:catAx>
        <c:axId val="77064832"/>
        <c:scaling>
          <c:orientation val="minMax"/>
        </c:scaling>
        <c:axPos val="b"/>
        <c:numFmt formatCode="General" sourceLinked="1"/>
        <c:tickLblPos val="low"/>
        <c:spPr>
          <a:ln w="3605">
            <a:solidFill>
              <a:schemeClr val="tx1"/>
            </a:solidFill>
            <a:prstDash val="solid"/>
          </a:ln>
        </c:spPr>
        <c:txPr>
          <a:bodyPr rot="0" vert="horz"/>
          <a:lstStyle/>
          <a:p>
            <a:pPr>
              <a:defRPr sz="1618" b="1" i="0" u="none" strike="noStrike" baseline="0">
                <a:solidFill>
                  <a:schemeClr val="tx1"/>
                </a:solidFill>
                <a:latin typeface="Arial"/>
                <a:ea typeface="Arial"/>
                <a:cs typeface="Arial"/>
              </a:defRPr>
            </a:pPr>
            <a:endParaRPr lang="en-US"/>
          </a:p>
        </c:txPr>
        <c:crossAx val="78934400"/>
        <c:crosses val="autoZero"/>
        <c:auto val="1"/>
        <c:lblAlgn val="ctr"/>
        <c:lblOffset val="100"/>
        <c:tickLblSkip val="1"/>
        <c:tickMarkSkip val="1"/>
      </c:catAx>
      <c:valAx>
        <c:axId val="78934400"/>
        <c:scaling>
          <c:orientation val="minMax"/>
          <c:min val="-2.0000000000000007E-2"/>
        </c:scaling>
        <c:axPos val="l"/>
        <c:title>
          <c:tx>
            <c:rich>
              <a:bodyPr/>
              <a:lstStyle/>
              <a:p>
                <a:pPr>
                  <a:defRPr sz="1614" b="1" i="0" u="none" strike="noStrike" baseline="0">
                    <a:solidFill>
                      <a:srgbClr val="FFFFFF"/>
                    </a:solidFill>
                    <a:latin typeface="Arial"/>
                    <a:ea typeface="Arial"/>
                    <a:cs typeface="Arial"/>
                  </a:defRPr>
                </a:pPr>
                <a:r>
                  <a:rPr lang="en-US" dirty="0"/>
                  <a:t>Annual % Change</a:t>
                </a:r>
              </a:p>
            </c:rich>
          </c:tx>
          <c:layout>
            <c:manualLayout>
              <c:xMode val="edge"/>
              <c:yMode val="edge"/>
              <c:x val="1.3333317072965206E-2"/>
              <c:y val="0.28181793026549612"/>
            </c:manualLayout>
          </c:layout>
          <c:spPr>
            <a:noFill/>
            <a:ln w="28814">
              <a:noFill/>
            </a:ln>
          </c:spPr>
        </c:title>
        <c:numFmt formatCode="0.0%" sourceLinked="0"/>
        <c:tickLblPos val="nextTo"/>
        <c:txPr>
          <a:bodyPr rot="0" vert="horz"/>
          <a:lstStyle/>
          <a:p>
            <a:pPr>
              <a:defRPr sz="1618" b="1" i="0" u="none" strike="noStrike" baseline="0">
                <a:solidFill>
                  <a:schemeClr val="tx1"/>
                </a:solidFill>
                <a:latin typeface="Arial"/>
                <a:ea typeface="Arial"/>
                <a:cs typeface="Arial"/>
              </a:defRPr>
            </a:pPr>
            <a:endParaRPr lang="en-US"/>
          </a:p>
        </c:txPr>
        <c:crossAx val="77064832"/>
        <c:crosses val="autoZero"/>
        <c:crossBetween val="between"/>
      </c:valAx>
      <c:spPr>
        <a:noFill/>
        <a:ln w="25545">
          <a:noFill/>
        </a:ln>
      </c:spPr>
    </c:plotArea>
    <c:plotVisOnly val="1"/>
    <c:dispBlanksAs val="gap"/>
  </c:chart>
  <c:spPr>
    <a:noFill/>
    <a:ln>
      <a:noFill/>
    </a:ln>
  </c:spPr>
  <c:txPr>
    <a:bodyPr/>
    <a:lstStyle/>
    <a:p>
      <a:pPr>
        <a:defRPr sz="2101" b="1" i="0" u="none" strike="noStrike" baseline="0">
          <a:solidFill>
            <a:schemeClr val="tx1"/>
          </a:solidFill>
          <a:latin typeface="Arial"/>
          <a:ea typeface="Arial"/>
          <a:cs typeface="Arial"/>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1079295439779"/>
          <c:y val="7.5546719681908514E-2"/>
          <c:w val="0.86131919322866601"/>
          <c:h val="0.74920291525083105"/>
        </c:manualLayout>
      </c:layout>
      <c:lineChart>
        <c:grouping val="standard"/>
        <c:ser>
          <c:idx val="0"/>
          <c:order val="0"/>
          <c:tx>
            <c:strRef>
              <c:f>Sheet1!$A$2</c:f>
              <c:strCache>
                <c:ptCount val="1"/>
                <c:pt idx="0">
                  <c:v>East</c:v>
                </c:pt>
              </c:strCache>
            </c:strRef>
          </c:tx>
          <c:spPr>
            <a:ln w="38961">
              <a:solidFill>
                <a:schemeClr val="bg2">
                  <a:lumMod val="25000"/>
                </a:schemeClr>
              </a:solidFill>
              <a:prstDash val="solid"/>
            </a:ln>
          </c:spPr>
          <c:marker>
            <c:symbol val="none"/>
          </c:marker>
          <c:cat>
            <c:strRef>
              <c:f>Sheet1!$B$1:$FI$1</c:f>
              <c:strCache>
                <c:ptCount val="164"/>
                <c:pt idx="0">
                  <c:v>Jan-99</c:v>
                </c:pt>
                <c:pt idx="1">
                  <c:v>Feb-99</c:v>
                </c:pt>
                <c:pt idx="2">
                  <c:v>Mar-99</c:v>
                </c:pt>
                <c:pt idx="3">
                  <c:v>Apr-99</c:v>
                </c:pt>
                <c:pt idx="4">
                  <c:v>May-99</c:v>
                </c:pt>
                <c:pt idx="5">
                  <c:v>Jun-99</c:v>
                </c:pt>
                <c:pt idx="6">
                  <c:v>Jul-99</c:v>
                </c:pt>
                <c:pt idx="7">
                  <c:v>Aug-99</c:v>
                </c:pt>
                <c:pt idx="8">
                  <c:v>Sep-99</c:v>
                </c:pt>
                <c:pt idx="9">
                  <c:v>Oct-99</c:v>
                </c:pt>
                <c:pt idx="10">
                  <c:v>Nov-99</c:v>
                </c:pt>
                <c:pt idx="11">
                  <c:v>Dec-99</c:v>
                </c:pt>
                <c:pt idx="12">
                  <c:v>Jan-00</c:v>
                </c:pt>
                <c:pt idx="13">
                  <c:v>Feb-00</c:v>
                </c:pt>
                <c:pt idx="14">
                  <c:v>Mar-00</c:v>
                </c:pt>
                <c:pt idx="15">
                  <c:v>Apr-00</c:v>
                </c:pt>
                <c:pt idx="16">
                  <c:v>May-00</c:v>
                </c:pt>
                <c:pt idx="17">
                  <c:v>Jun-00</c:v>
                </c:pt>
                <c:pt idx="18">
                  <c:v>Jul-00</c:v>
                </c:pt>
                <c:pt idx="19">
                  <c:v>Aug-00</c:v>
                </c:pt>
                <c:pt idx="20">
                  <c:v>Sep-00</c:v>
                </c:pt>
                <c:pt idx="21">
                  <c:v>Oct-00</c:v>
                </c:pt>
                <c:pt idx="22">
                  <c:v>Nov-00</c:v>
                </c:pt>
                <c:pt idx="23">
                  <c:v>Dec-00</c:v>
                </c:pt>
                <c:pt idx="24">
                  <c:v>Jan-01</c:v>
                </c:pt>
                <c:pt idx="25">
                  <c:v>Feb-01</c:v>
                </c:pt>
                <c:pt idx="26">
                  <c:v>Mar-02</c:v>
                </c:pt>
                <c:pt idx="27">
                  <c:v>Apr-01</c:v>
                </c:pt>
                <c:pt idx="28">
                  <c:v>May-01</c:v>
                </c:pt>
                <c:pt idx="29">
                  <c:v>Jun-01</c:v>
                </c:pt>
                <c:pt idx="30">
                  <c:v>Jul-01</c:v>
                </c:pt>
                <c:pt idx="31">
                  <c:v>Aug-01</c:v>
                </c:pt>
                <c:pt idx="32">
                  <c:v>Sep-01</c:v>
                </c:pt>
                <c:pt idx="33">
                  <c:v>Oct-01</c:v>
                </c:pt>
                <c:pt idx="34">
                  <c:v>Nov-01</c:v>
                </c:pt>
                <c:pt idx="35">
                  <c:v>Dec-01</c:v>
                </c:pt>
                <c:pt idx="36">
                  <c:v>Jan-02</c:v>
                </c:pt>
                <c:pt idx="37">
                  <c:v>Feb-02</c:v>
                </c:pt>
                <c:pt idx="38">
                  <c:v>Mar-02</c:v>
                </c:pt>
                <c:pt idx="39">
                  <c:v>Apr-02</c:v>
                </c:pt>
                <c:pt idx="40">
                  <c:v>May-02</c:v>
                </c:pt>
                <c:pt idx="41">
                  <c:v>Jun-02</c:v>
                </c:pt>
                <c:pt idx="42">
                  <c:v>Jul-02</c:v>
                </c:pt>
                <c:pt idx="43">
                  <c:v>Aug-02</c:v>
                </c:pt>
                <c:pt idx="44">
                  <c:v>Sep-02</c:v>
                </c:pt>
                <c:pt idx="45">
                  <c:v>Oct-02</c:v>
                </c:pt>
                <c:pt idx="46">
                  <c:v>Nov-02</c:v>
                </c:pt>
                <c:pt idx="47">
                  <c:v>Dec-02</c:v>
                </c:pt>
                <c:pt idx="48">
                  <c:v>Jan-03</c:v>
                </c:pt>
                <c:pt idx="49">
                  <c:v>Feb-03</c:v>
                </c:pt>
                <c:pt idx="50">
                  <c:v>Mar-03</c:v>
                </c:pt>
                <c:pt idx="51">
                  <c:v>Apr-03</c:v>
                </c:pt>
                <c:pt idx="52">
                  <c:v>May-03</c:v>
                </c:pt>
                <c:pt idx="53">
                  <c:v>Jun-03</c:v>
                </c:pt>
                <c:pt idx="54">
                  <c:v>Jul-03</c:v>
                </c:pt>
                <c:pt idx="55">
                  <c:v>Aug-03</c:v>
                </c:pt>
                <c:pt idx="56">
                  <c:v>Sep-03</c:v>
                </c:pt>
                <c:pt idx="57">
                  <c:v>Oct-03</c:v>
                </c:pt>
                <c:pt idx="58">
                  <c:v>Nov-03</c:v>
                </c:pt>
                <c:pt idx="59">
                  <c:v>Dec-03</c:v>
                </c:pt>
                <c:pt idx="60">
                  <c:v>Jan-04</c:v>
                </c:pt>
                <c:pt idx="61">
                  <c:v>Feb-04</c:v>
                </c:pt>
                <c:pt idx="62">
                  <c:v>Mar-04</c:v>
                </c:pt>
                <c:pt idx="63">
                  <c:v>Apr-04</c:v>
                </c:pt>
                <c:pt idx="64">
                  <c:v>May-04</c:v>
                </c:pt>
                <c:pt idx="65">
                  <c:v>Jun-04</c:v>
                </c:pt>
                <c:pt idx="66">
                  <c:v>Jul-04</c:v>
                </c:pt>
                <c:pt idx="67">
                  <c:v>Aug-04</c:v>
                </c:pt>
                <c:pt idx="68">
                  <c:v>Sep-04</c:v>
                </c:pt>
                <c:pt idx="69">
                  <c:v>Oct-04</c:v>
                </c:pt>
                <c:pt idx="70">
                  <c:v>Nov-04</c:v>
                </c:pt>
                <c:pt idx="71">
                  <c:v>Dec-04</c:v>
                </c:pt>
                <c:pt idx="72">
                  <c:v>Jan-05</c:v>
                </c:pt>
                <c:pt idx="73">
                  <c:v>Feb-05</c:v>
                </c:pt>
                <c:pt idx="74">
                  <c:v>Mar-05</c:v>
                </c:pt>
                <c:pt idx="75">
                  <c:v>Apr-05</c:v>
                </c:pt>
                <c:pt idx="76">
                  <c:v>May-05</c:v>
                </c:pt>
                <c:pt idx="77">
                  <c:v>Jun-05</c:v>
                </c:pt>
                <c:pt idx="78">
                  <c:v>Jul-05</c:v>
                </c:pt>
                <c:pt idx="79">
                  <c:v>Aug-05</c:v>
                </c:pt>
                <c:pt idx="80">
                  <c:v>Sep-05</c:v>
                </c:pt>
                <c:pt idx="81">
                  <c:v>Oct-05</c:v>
                </c:pt>
                <c:pt idx="82">
                  <c:v>Nov-05</c:v>
                </c:pt>
                <c:pt idx="83">
                  <c:v>Dec-05</c:v>
                </c:pt>
                <c:pt idx="84">
                  <c:v>Jan-06</c:v>
                </c:pt>
                <c:pt idx="85">
                  <c:v>Feb-06</c:v>
                </c:pt>
                <c:pt idx="86">
                  <c:v>Mar-06</c:v>
                </c:pt>
                <c:pt idx="87">
                  <c:v>Apr-06</c:v>
                </c:pt>
                <c:pt idx="88">
                  <c:v>May-06</c:v>
                </c:pt>
                <c:pt idx="89">
                  <c:v>Jun-06</c:v>
                </c:pt>
                <c:pt idx="90">
                  <c:v>Jul-06</c:v>
                </c:pt>
                <c:pt idx="91">
                  <c:v>Aug-06</c:v>
                </c:pt>
                <c:pt idx="92">
                  <c:v>Sep-06</c:v>
                </c:pt>
                <c:pt idx="93">
                  <c:v>Oct-06</c:v>
                </c:pt>
                <c:pt idx="94">
                  <c:v>Nov-06</c:v>
                </c:pt>
                <c:pt idx="95">
                  <c:v>Dec-07</c:v>
                </c:pt>
                <c:pt idx="96">
                  <c:v>Jan-07</c:v>
                </c:pt>
                <c:pt idx="97">
                  <c:v>Feb-07</c:v>
                </c:pt>
                <c:pt idx="98">
                  <c:v>Mar-07</c:v>
                </c:pt>
                <c:pt idx="99">
                  <c:v>Apr-07</c:v>
                </c:pt>
                <c:pt idx="100">
                  <c:v>May-07</c:v>
                </c:pt>
                <c:pt idx="101">
                  <c:v>Jun-07</c:v>
                </c:pt>
                <c:pt idx="102">
                  <c:v>Jul-07</c:v>
                </c:pt>
                <c:pt idx="103">
                  <c:v>Aug-07</c:v>
                </c:pt>
                <c:pt idx="104">
                  <c:v>Sep-07</c:v>
                </c:pt>
                <c:pt idx="105">
                  <c:v>Oct-07</c:v>
                </c:pt>
                <c:pt idx="106">
                  <c:v>Nov-07</c:v>
                </c:pt>
                <c:pt idx="107">
                  <c:v>Dec-07</c:v>
                </c:pt>
                <c:pt idx="108">
                  <c:v>Jan-08</c:v>
                </c:pt>
                <c:pt idx="109">
                  <c:v>Feb-08</c:v>
                </c:pt>
                <c:pt idx="110">
                  <c:v>Mar-08</c:v>
                </c:pt>
                <c:pt idx="111">
                  <c:v>Apr-08</c:v>
                </c:pt>
                <c:pt idx="112">
                  <c:v>May-08</c:v>
                </c:pt>
                <c:pt idx="113">
                  <c:v>Jun-08</c:v>
                </c:pt>
                <c:pt idx="114">
                  <c:v>Jul-08</c:v>
                </c:pt>
                <c:pt idx="115">
                  <c:v>Aug-08</c:v>
                </c:pt>
                <c:pt idx="116">
                  <c:v>Sep-08</c:v>
                </c:pt>
                <c:pt idx="117">
                  <c:v>Oct-08</c:v>
                </c:pt>
                <c:pt idx="118">
                  <c:v>Nov-08</c:v>
                </c:pt>
                <c:pt idx="119">
                  <c:v>Dec-08</c:v>
                </c:pt>
                <c:pt idx="120">
                  <c:v>Jan-09</c:v>
                </c:pt>
                <c:pt idx="121">
                  <c:v>Feb-09</c:v>
                </c:pt>
                <c:pt idx="122">
                  <c:v>Mar-09</c:v>
                </c:pt>
                <c:pt idx="123">
                  <c:v>Apr-09</c:v>
                </c:pt>
                <c:pt idx="124">
                  <c:v>May-09</c:v>
                </c:pt>
                <c:pt idx="125">
                  <c:v>Jun-09</c:v>
                </c:pt>
                <c:pt idx="126">
                  <c:v>Jul-09</c:v>
                </c:pt>
                <c:pt idx="127">
                  <c:v>Aug-09</c:v>
                </c:pt>
                <c:pt idx="128">
                  <c:v>Sep-09</c:v>
                </c:pt>
                <c:pt idx="129">
                  <c:v>Oct-09</c:v>
                </c:pt>
                <c:pt idx="130">
                  <c:v>Nov-09</c:v>
                </c:pt>
                <c:pt idx="131">
                  <c:v>Dec-09</c:v>
                </c:pt>
                <c:pt idx="132">
                  <c:v>Jan-10</c:v>
                </c:pt>
                <c:pt idx="133">
                  <c:v>Feb-10</c:v>
                </c:pt>
                <c:pt idx="134">
                  <c:v>Mar-10</c:v>
                </c:pt>
                <c:pt idx="135">
                  <c:v>Apr-10</c:v>
                </c:pt>
                <c:pt idx="136">
                  <c:v>May-10</c:v>
                </c:pt>
                <c:pt idx="137">
                  <c:v>Jun-10</c:v>
                </c:pt>
                <c:pt idx="138">
                  <c:v>Jul-10</c:v>
                </c:pt>
                <c:pt idx="139">
                  <c:v>Aug-10</c:v>
                </c:pt>
                <c:pt idx="140">
                  <c:v>Sep-10</c:v>
                </c:pt>
                <c:pt idx="141">
                  <c:v>Oct-10</c:v>
                </c:pt>
                <c:pt idx="142">
                  <c:v>Nov-10</c:v>
                </c:pt>
                <c:pt idx="143">
                  <c:v>Dec-10</c:v>
                </c:pt>
                <c:pt idx="144">
                  <c:v>Jan-11</c:v>
                </c:pt>
                <c:pt idx="145">
                  <c:v>Feb-11</c:v>
                </c:pt>
                <c:pt idx="146">
                  <c:v>Mar-11</c:v>
                </c:pt>
                <c:pt idx="147">
                  <c:v>Apr-11</c:v>
                </c:pt>
                <c:pt idx="148">
                  <c:v>May-11</c:v>
                </c:pt>
                <c:pt idx="149">
                  <c:v>Jun-11</c:v>
                </c:pt>
                <c:pt idx="150">
                  <c:v>Jul-11</c:v>
                </c:pt>
                <c:pt idx="151">
                  <c:v>Aug-11</c:v>
                </c:pt>
                <c:pt idx="152">
                  <c:v>Sep-11</c:v>
                </c:pt>
                <c:pt idx="153">
                  <c:v>Oct-11</c:v>
                </c:pt>
                <c:pt idx="154">
                  <c:v>Nov-11</c:v>
                </c:pt>
                <c:pt idx="155">
                  <c:v>Dec-11</c:v>
                </c:pt>
                <c:pt idx="156">
                  <c:v>Jan-12</c:v>
                </c:pt>
                <c:pt idx="157">
                  <c:v>Feb-12</c:v>
                </c:pt>
                <c:pt idx="158">
                  <c:v>Mar-12</c:v>
                </c:pt>
                <c:pt idx="159">
                  <c:v>Apr-12</c:v>
                </c:pt>
                <c:pt idx="160">
                  <c:v>May-12</c:v>
                </c:pt>
                <c:pt idx="161">
                  <c:v>Jun-12</c:v>
                </c:pt>
                <c:pt idx="162">
                  <c:v>Jul-12</c:v>
                </c:pt>
                <c:pt idx="163">
                  <c:v>Aug-12</c:v>
                </c:pt>
              </c:strCache>
            </c:strRef>
          </c:cat>
          <c:val>
            <c:numRef>
              <c:f>Sheet1!$B$2:$FI$2</c:f>
              <c:numCache>
                <c:formatCode>General</c:formatCode>
                <c:ptCount val="164"/>
                <c:pt idx="0">
                  <c:v>875</c:v>
                </c:pt>
                <c:pt idx="1">
                  <c:v>848</c:v>
                </c:pt>
                <c:pt idx="2">
                  <c:v>863</c:v>
                </c:pt>
                <c:pt idx="3">
                  <c:v>918</c:v>
                </c:pt>
                <c:pt idx="4">
                  <c:v>888</c:v>
                </c:pt>
                <c:pt idx="5">
                  <c:v>923</c:v>
                </c:pt>
                <c:pt idx="6">
                  <c:v>900</c:v>
                </c:pt>
                <c:pt idx="7">
                  <c:v>893</c:v>
                </c:pt>
                <c:pt idx="8">
                  <c:v>826</c:v>
                </c:pt>
                <c:pt idx="9">
                  <c:v>872</c:v>
                </c:pt>
                <c:pt idx="10">
                  <c:v>863</c:v>
                </c:pt>
                <c:pt idx="11">
                  <c:v>873</c:v>
                </c:pt>
                <c:pt idx="12">
                  <c:v>873</c:v>
                </c:pt>
                <c:pt idx="13">
                  <c:v>856</c:v>
                </c:pt>
                <c:pt idx="14">
                  <c:v>900</c:v>
                </c:pt>
                <c:pt idx="15">
                  <c:v>841</c:v>
                </c:pt>
                <c:pt idx="16">
                  <c:v>857</c:v>
                </c:pt>
                <c:pt idx="17">
                  <c:v>793</c:v>
                </c:pt>
                <c:pt idx="18">
                  <c:v>887</c:v>
                </c:pt>
                <c:pt idx="19">
                  <c:v>848</c:v>
                </c:pt>
                <c:pt idx="20">
                  <c:v>912</c:v>
                </c:pt>
                <c:pt idx="21">
                  <c:v>933</c:v>
                </c:pt>
                <c:pt idx="22">
                  <c:v>880</c:v>
                </c:pt>
                <c:pt idx="23">
                  <c:v>983</c:v>
                </c:pt>
                <c:pt idx="24">
                  <c:v>936</c:v>
                </c:pt>
                <c:pt idx="25">
                  <c:v>963</c:v>
                </c:pt>
                <c:pt idx="26">
                  <c:v>939</c:v>
                </c:pt>
                <c:pt idx="27">
                  <c:v>909</c:v>
                </c:pt>
                <c:pt idx="28">
                  <c:v>885</c:v>
                </c:pt>
                <c:pt idx="29">
                  <c:v>882</c:v>
                </c:pt>
                <c:pt idx="30">
                  <c:v>880</c:v>
                </c:pt>
                <c:pt idx="31">
                  <c:v>866</c:v>
                </c:pt>
                <c:pt idx="32">
                  <c:v>853</c:v>
                </c:pt>
                <c:pt idx="33">
                  <c:v>871</c:v>
                </c:pt>
                <c:pt idx="34">
                  <c:v>924</c:v>
                </c:pt>
                <c:pt idx="35">
                  <c:v>979</c:v>
                </c:pt>
                <c:pt idx="36">
                  <c:v>880</c:v>
                </c:pt>
                <c:pt idx="37">
                  <c:v>948</c:v>
                </c:pt>
                <c:pt idx="38">
                  <c:v>923</c:v>
                </c:pt>
                <c:pt idx="39">
                  <c:v>936</c:v>
                </c:pt>
                <c:pt idx="40">
                  <c:v>978</c:v>
                </c:pt>
                <c:pt idx="41">
                  <c:v>957</c:v>
                </c:pt>
                <c:pt idx="42">
                  <c:v>956</c:v>
                </c:pt>
                <c:pt idx="43">
                  <c:v>1014</c:v>
                </c:pt>
                <c:pt idx="44">
                  <c:v>1044</c:v>
                </c:pt>
                <c:pt idx="45">
                  <c:v>1006</c:v>
                </c:pt>
                <c:pt idx="46">
                  <c:v>1024</c:v>
                </c:pt>
                <c:pt idx="47">
                  <c:v>1048</c:v>
                </c:pt>
                <c:pt idx="48">
                  <c:v>999</c:v>
                </c:pt>
                <c:pt idx="49">
                  <c:v>936</c:v>
                </c:pt>
                <c:pt idx="50">
                  <c:v>999</c:v>
                </c:pt>
                <c:pt idx="51">
                  <c:v>1012</c:v>
                </c:pt>
                <c:pt idx="52">
                  <c:v>1078</c:v>
                </c:pt>
                <c:pt idx="53">
                  <c:v>1193</c:v>
                </c:pt>
                <c:pt idx="54">
                  <c:v>1168</c:v>
                </c:pt>
                <c:pt idx="55">
                  <c:v>1206</c:v>
                </c:pt>
                <c:pt idx="56">
                  <c:v>1131</c:v>
                </c:pt>
                <c:pt idx="57">
                  <c:v>1144</c:v>
                </c:pt>
                <c:pt idx="58">
                  <c:v>1093</c:v>
                </c:pt>
                <c:pt idx="59">
                  <c:v>1129</c:v>
                </c:pt>
                <c:pt idx="60">
                  <c:v>1165</c:v>
                </c:pt>
                <c:pt idx="61">
                  <c:v>1159</c:v>
                </c:pt>
                <c:pt idx="62">
                  <c:v>1276</c:v>
                </c:pt>
                <c:pt idx="63">
                  <c:v>1186</c:v>
                </c:pt>
                <c:pt idx="64">
                  <c:v>1241</c:v>
                </c:pt>
                <c:pt idx="65">
                  <c:v>1180</c:v>
                </c:pt>
                <c:pt idx="66">
                  <c:v>1088</c:v>
                </c:pt>
                <c:pt idx="67">
                  <c:v>1175</c:v>
                </c:pt>
                <c:pt idx="68">
                  <c:v>1214</c:v>
                </c:pt>
                <c:pt idx="69">
                  <c:v>1305</c:v>
                </c:pt>
                <c:pt idx="70">
                  <c:v>1179</c:v>
                </c:pt>
                <c:pt idx="71">
                  <c:v>1242</c:v>
                </c:pt>
                <c:pt idx="72">
                  <c:v>1203</c:v>
                </c:pt>
                <c:pt idx="73">
                  <c:v>1319</c:v>
                </c:pt>
                <c:pt idx="74">
                  <c:v>1328</c:v>
                </c:pt>
                <c:pt idx="75">
                  <c:v>1260</c:v>
                </c:pt>
                <c:pt idx="76">
                  <c:v>1286</c:v>
                </c:pt>
                <c:pt idx="77">
                  <c:v>1274</c:v>
                </c:pt>
                <c:pt idx="78">
                  <c:v>1389</c:v>
                </c:pt>
                <c:pt idx="79">
                  <c:v>1255</c:v>
                </c:pt>
                <c:pt idx="80">
                  <c:v>1244</c:v>
                </c:pt>
                <c:pt idx="81">
                  <c:v>1336</c:v>
                </c:pt>
                <c:pt idx="82">
                  <c:v>1214</c:v>
                </c:pt>
                <c:pt idx="83">
                  <c:v>1239</c:v>
                </c:pt>
                <c:pt idx="84">
                  <c:v>1174</c:v>
                </c:pt>
                <c:pt idx="85">
                  <c:v>1061</c:v>
                </c:pt>
                <c:pt idx="86">
                  <c:v>1116</c:v>
                </c:pt>
                <c:pt idx="87">
                  <c:v>1123</c:v>
                </c:pt>
                <c:pt idx="88">
                  <c:v>1086</c:v>
                </c:pt>
                <c:pt idx="89">
                  <c:v>1074</c:v>
                </c:pt>
                <c:pt idx="90">
                  <c:v>965</c:v>
                </c:pt>
                <c:pt idx="91">
                  <c:v>1035</c:v>
                </c:pt>
                <c:pt idx="92">
                  <c:v>1016</c:v>
                </c:pt>
                <c:pt idx="93">
                  <c:v>941</c:v>
                </c:pt>
                <c:pt idx="94">
                  <c:v>1003</c:v>
                </c:pt>
                <c:pt idx="95">
                  <c:v>998</c:v>
                </c:pt>
                <c:pt idx="96">
                  <c:v>891</c:v>
                </c:pt>
                <c:pt idx="97">
                  <c:v>828</c:v>
                </c:pt>
                <c:pt idx="98">
                  <c:v>833</c:v>
                </c:pt>
                <c:pt idx="99">
                  <c:v>887</c:v>
                </c:pt>
                <c:pt idx="100">
                  <c:v>842</c:v>
                </c:pt>
                <c:pt idx="101">
                  <c:v>793</c:v>
                </c:pt>
                <c:pt idx="102">
                  <c:v>778</c:v>
                </c:pt>
                <c:pt idx="103">
                  <c:v>699</c:v>
                </c:pt>
                <c:pt idx="104">
                  <c:v>686</c:v>
                </c:pt>
                <c:pt idx="105">
                  <c:v>727</c:v>
                </c:pt>
                <c:pt idx="106">
                  <c:v>641</c:v>
                </c:pt>
                <c:pt idx="107">
                  <c:v>619</c:v>
                </c:pt>
                <c:pt idx="108">
                  <c:v>627</c:v>
                </c:pt>
                <c:pt idx="109">
                  <c:v>593</c:v>
                </c:pt>
                <c:pt idx="110">
                  <c:v>535</c:v>
                </c:pt>
                <c:pt idx="111">
                  <c:v>536</c:v>
                </c:pt>
                <c:pt idx="112">
                  <c:v>504</c:v>
                </c:pt>
                <c:pt idx="113">
                  <c:v>487</c:v>
                </c:pt>
                <c:pt idx="114">
                  <c:v>477</c:v>
                </c:pt>
                <c:pt idx="115">
                  <c:v>435</c:v>
                </c:pt>
                <c:pt idx="116">
                  <c:v>433</c:v>
                </c:pt>
                <c:pt idx="117">
                  <c:v>393</c:v>
                </c:pt>
                <c:pt idx="118">
                  <c:v>389</c:v>
                </c:pt>
                <c:pt idx="119">
                  <c:v>377</c:v>
                </c:pt>
                <c:pt idx="120">
                  <c:v>336</c:v>
                </c:pt>
                <c:pt idx="121">
                  <c:v>372</c:v>
                </c:pt>
                <c:pt idx="122">
                  <c:v>339</c:v>
                </c:pt>
                <c:pt idx="123">
                  <c:v>337</c:v>
                </c:pt>
                <c:pt idx="124">
                  <c:v>376</c:v>
                </c:pt>
                <c:pt idx="125">
                  <c:v>393</c:v>
                </c:pt>
                <c:pt idx="126">
                  <c:v>411</c:v>
                </c:pt>
                <c:pt idx="127">
                  <c:v>418</c:v>
                </c:pt>
                <c:pt idx="128">
                  <c:v>386</c:v>
                </c:pt>
                <c:pt idx="129">
                  <c:v>396</c:v>
                </c:pt>
                <c:pt idx="130">
                  <c:v>375</c:v>
                </c:pt>
                <c:pt idx="131">
                  <c:v>352</c:v>
                </c:pt>
                <c:pt idx="132">
                  <c:v>345</c:v>
                </c:pt>
                <c:pt idx="133">
                  <c:v>336</c:v>
                </c:pt>
                <c:pt idx="134">
                  <c:v>381</c:v>
                </c:pt>
                <c:pt idx="135">
                  <c:v>422</c:v>
                </c:pt>
                <c:pt idx="136">
                  <c:v>280</c:v>
                </c:pt>
                <c:pt idx="137">
                  <c:v>305</c:v>
                </c:pt>
                <c:pt idx="138">
                  <c:v>283</c:v>
                </c:pt>
                <c:pt idx="139">
                  <c:v>282</c:v>
                </c:pt>
                <c:pt idx="140">
                  <c:v>317</c:v>
                </c:pt>
                <c:pt idx="141">
                  <c:v>291</c:v>
                </c:pt>
                <c:pt idx="142">
                  <c:v>287</c:v>
                </c:pt>
                <c:pt idx="143">
                  <c:v>326</c:v>
                </c:pt>
                <c:pt idx="144">
                  <c:v>308</c:v>
                </c:pt>
                <c:pt idx="145">
                  <c:v>273</c:v>
                </c:pt>
                <c:pt idx="146">
                  <c:v>301</c:v>
                </c:pt>
                <c:pt idx="147">
                  <c:v>312</c:v>
                </c:pt>
                <c:pt idx="148">
                  <c:v>308</c:v>
                </c:pt>
                <c:pt idx="149">
                  <c:v>304</c:v>
                </c:pt>
                <c:pt idx="150">
                  <c:v>297</c:v>
                </c:pt>
                <c:pt idx="151">
                  <c:v>292</c:v>
                </c:pt>
                <c:pt idx="152">
                  <c:v>306</c:v>
                </c:pt>
                <c:pt idx="153">
                  <c:v>314</c:v>
                </c:pt>
                <c:pt idx="154">
                  <c:v>327</c:v>
                </c:pt>
                <c:pt idx="155">
                  <c:v>339</c:v>
                </c:pt>
                <c:pt idx="156">
                  <c:v>339</c:v>
                </c:pt>
                <c:pt idx="157">
                  <c:v>366</c:v>
                </c:pt>
                <c:pt idx="158">
                  <c:v>352</c:v>
                </c:pt>
                <c:pt idx="159">
                  <c:v>358</c:v>
                </c:pt>
                <c:pt idx="160">
                  <c:v>369</c:v>
                </c:pt>
                <c:pt idx="161">
                  <c:v>361</c:v>
                </c:pt>
                <c:pt idx="162">
                  <c:v>374</c:v>
                </c:pt>
                <c:pt idx="163">
                  <c:v>373</c:v>
                </c:pt>
              </c:numCache>
            </c:numRef>
          </c:val>
        </c:ser>
        <c:marker val="1"/>
        <c:axId val="50275840"/>
        <c:axId val="50277376"/>
      </c:lineChart>
      <c:catAx>
        <c:axId val="50275840"/>
        <c:scaling>
          <c:orientation val="minMax"/>
        </c:scaling>
        <c:axPos val="b"/>
        <c:numFmt formatCode="[$-409]mmmmm\-yy;@" sourceLinked="0"/>
        <c:tickLblPos val="nextTo"/>
        <c:spPr>
          <a:ln w="12983">
            <a:solidFill>
              <a:schemeClr val="tx1"/>
            </a:solidFill>
            <a:prstDash val="solid"/>
          </a:ln>
        </c:spPr>
        <c:txPr>
          <a:bodyPr rot="-2700000" vert="horz"/>
          <a:lstStyle/>
          <a:p>
            <a:pPr>
              <a:defRPr sz="1200" b="0" i="0" u="none" strike="noStrike" baseline="0">
                <a:solidFill>
                  <a:srgbClr val="080808"/>
                </a:solidFill>
                <a:latin typeface="+mn-lt"/>
                <a:ea typeface="Arial"/>
                <a:cs typeface="Arial"/>
              </a:defRPr>
            </a:pPr>
            <a:endParaRPr lang="en-US"/>
          </a:p>
        </c:txPr>
        <c:crossAx val="50277376"/>
        <c:crosses val="autoZero"/>
        <c:auto val="1"/>
        <c:lblAlgn val="ctr"/>
        <c:lblOffset val="100"/>
        <c:tickLblSkip val="5"/>
        <c:tickMarkSkip val="1"/>
      </c:catAx>
      <c:valAx>
        <c:axId val="50277376"/>
        <c:scaling>
          <c:orientation val="minMax"/>
        </c:scaling>
        <c:axPos val="l"/>
        <c:title>
          <c:tx>
            <c:rich>
              <a:bodyPr/>
              <a:lstStyle/>
              <a:p>
                <a:pPr>
                  <a:defRPr sz="1449" b="0" i="0" u="none" strike="noStrike" baseline="0">
                    <a:solidFill>
                      <a:schemeClr val="tx1"/>
                    </a:solidFill>
                    <a:latin typeface="+mn-lt"/>
                    <a:ea typeface="Arial"/>
                    <a:cs typeface="Arial"/>
                  </a:defRPr>
                </a:pPr>
                <a:r>
                  <a:rPr lang="en-US" b="0" dirty="0">
                    <a:solidFill>
                      <a:schemeClr val="tx1"/>
                    </a:solidFill>
                    <a:latin typeface="+mn-lt"/>
                  </a:rPr>
                  <a:t>Thousands, SAAR</a:t>
                </a:r>
              </a:p>
            </c:rich>
          </c:tx>
          <c:layout>
            <c:manualLayout>
              <c:xMode val="edge"/>
              <c:yMode val="edge"/>
              <c:x val="1.3685096983863502E-2"/>
              <c:y val="0.27710478025586621"/>
            </c:manualLayout>
          </c:layout>
          <c:spPr>
            <a:noFill/>
            <a:ln w="25966">
              <a:noFill/>
            </a:ln>
          </c:spPr>
        </c:title>
        <c:numFmt formatCode="#,##0" sourceLinked="0"/>
        <c:tickLblPos val="nextTo"/>
        <c:spPr>
          <a:ln w="12983">
            <a:solidFill>
              <a:schemeClr val="bg2">
                <a:lumMod val="10000"/>
              </a:schemeClr>
            </a:solidFill>
            <a:prstDash val="solid"/>
          </a:ln>
        </c:spPr>
        <c:txPr>
          <a:bodyPr rot="0" vert="horz"/>
          <a:lstStyle/>
          <a:p>
            <a:pPr>
              <a:defRPr sz="1500" b="0" i="0" u="none" strike="noStrike" baseline="0">
                <a:solidFill>
                  <a:srgbClr val="080808"/>
                </a:solidFill>
                <a:latin typeface="+mn-lt"/>
                <a:ea typeface="Arial"/>
                <a:cs typeface="Arial"/>
              </a:defRPr>
            </a:pPr>
            <a:endParaRPr lang="en-US"/>
          </a:p>
        </c:txPr>
        <c:crossAx val="50275840"/>
        <c:crosses val="autoZero"/>
        <c:crossBetween val="between"/>
      </c:valAx>
      <c:spPr>
        <a:noFill/>
        <a:ln w="25389">
          <a:noFill/>
        </a:ln>
      </c:spPr>
    </c:plotArea>
    <c:plotVisOnly val="1"/>
    <c:dispBlanksAs val="gap"/>
  </c:chart>
  <c:spPr>
    <a:noFill/>
    <a:ln>
      <a:noFill/>
    </a:ln>
  </c:spPr>
  <c:txPr>
    <a:bodyPr/>
    <a:lstStyle/>
    <a:p>
      <a:pPr>
        <a:defRPr sz="1941" b="1" i="0" u="none" strike="noStrike" baseline="0">
          <a:solidFill>
            <a:schemeClr val="tx1"/>
          </a:solidFill>
          <a:latin typeface="Arial"/>
          <a:ea typeface="Arial"/>
          <a:cs typeface="Arial"/>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1121082621082598"/>
          <c:y val="3.9319335083114818E-2"/>
          <c:w val="0.87311965811966019"/>
          <c:h val="0.7808055555555582"/>
        </c:manualLayout>
      </c:layout>
      <c:lineChart>
        <c:grouping val="standard"/>
        <c:ser>
          <c:idx val="0"/>
          <c:order val="0"/>
          <c:tx>
            <c:strRef>
              <c:f>Sheet1!$B$1</c:f>
              <c:strCache>
                <c:ptCount val="1"/>
                <c:pt idx="0">
                  <c:v>Column2</c:v>
                </c:pt>
              </c:strCache>
            </c:strRef>
          </c:tx>
          <c:spPr>
            <a:ln>
              <a:solidFill>
                <a:prstClr val="black">
                  <a:lumMod val="95000"/>
                  <a:lumOff val="5000"/>
                </a:prstClr>
              </a:solidFill>
            </a:ln>
          </c:spPr>
          <c:marker>
            <c:symbol val="none"/>
          </c:marker>
          <c:cat>
            <c:numRef>
              <c:f>Sheet1!$A$2:$A$165</c:f>
              <c:numCache>
                <c:formatCode>mmm\-yy</c:formatCode>
                <c:ptCount val="164"/>
                <c:pt idx="0">
                  <c:v>36161</c:v>
                </c:pt>
                <c:pt idx="1">
                  <c:v>36192</c:v>
                </c:pt>
                <c:pt idx="2">
                  <c:v>36220</c:v>
                </c:pt>
                <c:pt idx="3">
                  <c:v>36251</c:v>
                </c:pt>
                <c:pt idx="4">
                  <c:v>36281</c:v>
                </c:pt>
                <c:pt idx="5">
                  <c:v>36312</c:v>
                </c:pt>
                <c:pt idx="6">
                  <c:v>36342</c:v>
                </c:pt>
                <c:pt idx="7">
                  <c:v>36373</c:v>
                </c:pt>
                <c:pt idx="8">
                  <c:v>36404</c:v>
                </c:pt>
                <c:pt idx="9">
                  <c:v>36434</c:v>
                </c:pt>
                <c:pt idx="10">
                  <c:v>36465</c:v>
                </c:pt>
                <c:pt idx="11">
                  <c:v>36495</c:v>
                </c:pt>
                <c:pt idx="12">
                  <c:v>36526</c:v>
                </c:pt>
                <c:pt idx="13">
                  <c:v>36557</c:v>
                </c:pt>
                <c:pt idx="14">
                  <c:v>36586</c:v>
                </c:pt>
                <c:pt idx="15">
                  <c:v>36617</c:v>
                </c:pt>
                <c:pt idx="16">
                  <c:v>36647</c:v>
                </c:pt>
                <c:pt idx="17">
                  <c:v>36678</c:v>
                </c:pt>
                <c:pt idx="18">
                  <c:v>36708</c:v>
                </c:pt>
                <c:pt idx="19">
                  <c:v>36739</c:v>
                </c:pt>
                <c:pt idx="20">
                  <c:v>36770</c:v>
                </c:pt>
                <c:pt idx="21">
                  <c:v>36800</c:v>
                </c:pt>
                <c:pt idx="22">
                  <c:v>36831</c:v>
                </c:pt>
                <c:pt idx="23">
                  <c:v>36861</c:v>
                </c:pt>
                <c:pt idx="24">
                  <c:v>36892</c:v>
                </c:pt>
                <c:pt idx="25">
                  <c:v>36923</c:v>
                </c:pt>
                <c:pt idx="26">
                  <c:v>36951</c:v>
                </c:pt>
                <c:pt idx="27">
                  <c:v>36982</c:v>
                </c:pt>
                <c:pt idx="28">
                  <c:v>37012</c:v>
                </c:pt>
                <c:pt idx="29">
                  <c:v>37043</c:v>
                </c:pt>
                <c:pt idx="30">
                  <c:v>37073</c:v>
                </c:pt>
                <c:pt idx="31">
                  <c:v>37104</c:v>
                </c:pt>
                <c:pt idx="32">
                  <c:v>37135</c:v>
                </c:pt>
                <c:pt idx="33">
                  <c:v>37165</c:v>
                </c:pt>
                <c:pt idx="34">
                  <c:v>37196</c:v>
                </c:pt>
                <c:pt idx="35">
                  <c:v>37226</c:v>
                </c:pt>
                <c:pt idx="36">
                  <c:v>37257</c:v>
                </c:pt>
                <c:pt idx="37">
                  <c:v>37288</c:v>
                </c:pt>
                <c:pt idx="38">
                  <c:v>37316</c:v>
                </c:pt>
                <c:pt idx="39">
                  <c:v>37347</c:v>
                </c:pt>
                <c:pt idx="40">
                  <c:v>37377</c:v>
                </c:pt>
                <c:pt idx="41">
                  <c:v>37408</c:v>
                </c:pt>
                <c:pt idx="42">
                  <c:v>37438</c:v>
                </c:pt>
                <c:pt idx="43">
                  <c:v>37469</c:v>
                </c:pt>
                <c:pt idx="44">
                  <c:v>37500</c:v>
                </c:pt>
                <c:pt idx="45">
                  <c:v>37530</c:v>
                </c:pt>
                <c:pt idx="46">
                  <c:v>37561</c:v>
                </c:pt>
                <c:pt idx="47">
                  <c:v>37591</c:v>
                </c:pt>
                <c:pt idx="48">
                  <c:v>37622</c:v>
                </c:pt>
                <c:pt idx="49">
                  <c:v>37653</c:v>
                </c:pt>
                <c:pt idx="50">
                  <c:v>37681</c:v>
                </c:pt>
                <c:pt idx="51">
                  <c:v>37712</c:v>
                </c:pt>
                <c:pt idx="52">
                  <c:v>37742</c:v>
                </c:pt>
                <c:pt idx="53">
                  <c:v>37773</c:v>
                </c:pt>
                <c:pt idx="54">
                  <c:v>37803</c:v>
                </c:pt>
                <c:pt idx="55">
                  <c:v>37834</c:v>
                </c:pt>
                <c:pt idx="56">
                  <c:v>37865</c:v>
                </c:pt>
                <c:pt idx="57">
                  <c:v>37895</c:v>
                </c:pt>
                <c:pt idx="58">
                  <c:v>37926</c:v>
                </c:pt>
                <c:pt idx="59">
                  <c:v>37956</c:v>
                </c:pt>
                <c:pt idx="60">
                  <c:v>37987</c:v>
                </c:pt>
                <c:pt idx="61">
                  <c:v>38018</c:v>
                </c:pt>
                <c:pt idx="62">
                  <c:v>38047</c:v>
                </c:pt>
                <c:pt idx="63">
                  <c:v>38078</c:v>
                </c:pt>
                <c:pt idx="64">
                  <c:v>38108</c:v>
                </c:pt>
                <c:pt idx="65">
                  <c:v>38139</c:v>
                </c:pt>
                <c:pt idx="66">
                  <c:v>38169</c:v>
                </c:pt>
                <c:pt idx="67">
                  <c:v>38200</c:v>
                </c:pt>
                <c:pt idx="68">
                  <c:v>38231</c:v>
                </c:pt>
                <c:pt idx="69">
                  <c:v>38261</c:v>
                </c:pt>
                <c:pt idx="70">
                  <c:v>38292</c:v>
                </c:pt>
                <c:pt idx="71">
                  <c:v>38322</c:v>
                </c:pt>
                <c:pt idx="72">
                  <c:v>38353</c:v>
                </c:pt>
                <c:pt idx="73">
                  <c:v>38384</c:v>
                </c:pt>
                <c:pt idx="74">
                  <c:v>38412</c:v>
                </c:pt>
                <c:pt idx="75">
                  <c:v>38443</c:v>
                </c:pt>
                <c:pt idx="76">
                  <c:v>38473</c:v>
                </c:pt>
                <c:pt idx="77">
                  <c:v>38504</c:v>
                </c:pt>
                <c:pt idx="78">
                  <c:v>38534</c:v>
                </c:pt>
                <c:pt idx="79">
                  <c:v>38565</c:v>
                </c:pt>
                <c:pt idx="80">
                  <c:v>38596</c:v>
                </c:pt>
                <c:pt idx="81">
                  <c:v>38626</c:v>
                </c:pt>
                <c:pt idx="82">
                  <c:v>38657</c:v>
                </c:pt>
                <c:pt idx="83">
                  <c:v>38687</c:v>
                </c:pt>
                <c:pt idx="84">
                  <c:v>38718</c:v>
                </c:pt>
                <c:pt idx="85">
                  <c:v>38749</c:v>
                </c:pt>
                <c:pt idx="86">
                  <c:v>38777</c:v>
                </c:pt>
                <c:pt idx="87">
                  <c:v>38808</c:v>
                </c:pt>
                <c:pt idx="88">
                  <c:v>38838</c:v>
                </c:pt>
                <c:pt idx="89">
                  <c:v>38869</c:v>
                </c:pt>
                <c:pt idx="90">
                  <c:v>38899</c:v>
                </c:pt>
                <c:pt idx="91">
                  <c:v>38930</c:v>
                </c:pt>
                <c:pt idx="92">
                  <c:v>38961</c:v>
                </c:pt>
                <c:pt idx="93">
                  <c:v>38991</c:v>
                </c:pt>
                <c:pt idx="94">
                  <c:v>39022</c:v>
                </c:pt>
                <c:pt idx="95">
                  <c:v>39052</c:v>
                </c:pt>
                <c:pt idx="96">
                  <c:v>39083</c:v>
                </c:pt>
                <c:pt idx="97">
                  <c:v>39114</c:v>
                </c:pt>
                <c:pt idx="98">
                  <c:v>39142</c:v>
                </c:pt>
                <c:pt idx="99">
                  <c:v>39173</c:v>
                </c:pt>
                <c:pt idx="100">
                  <c:v>39203</c:v>
                </c:pt>
                <c:pt idx="101">
                  <c:v>39234</c:v>
                </c:pt>
                <c:pt idx="102">
                  <c:v>39264</c:v>
                </c:pt>
                <c:pt idx="103">
                  <c:v>39295</c:v>
                </c:pt>
                <c:pt idx="104">
                  <c:v>39326</c:v>
                </c:pt>
                <c:pt idx="105">
                  <c:v>39356</c:v>
                </c:pt>
                <c:pt idx="106">
                  <c:v>39387</c:v>
                </c:pt>
                <c:pt idx="107">
                  <c:v>39417</c:v>
                </c:pt>
                <c:pt idx="108">
                  <c:v>39448</c:v>
                </c:pt>
                <c:pt idx="109">
                  <c:v>39479</c:v>
                </c:pt>
                <c:pt idx="110">
                  <c:v>39508</c:v>
                </c:pt>
                <c:pt idx="111">
                  <c:v>39539</c:v>
                </c:pt>
                <c:pt idx="112">
                  <c:v>39569</c:v>
                </c:pt>
                <c:pt idx="113">
                  <c:v>39600</c:v>
                </c:pt>
                <c:pt idx="114">
                  <c:v>39630</c:v>
                </c:pt>
                <c:pt idx="115">
                  <c:v>39661</c:v>
                </c:pt>
                <c:pt idx="116">
                  <c:v>39692</c:v>
                </c:pt>
                <c:pt idx="117">
                  <c:v>39722</c:v>
                </c:pt>
                <c:pt idx="118">
                  <c:v>39753</c:v>
                </c:pt>
                <c:pt idx="119">
                  <c:v>39783</c:v>
                </c:pt>
                <c:pt idx="120">
                  <c:v>39814</c:v>
                </c:pt>
                <c:pt idx="121">
                  <c:v>39845</c:v>
                </c:pt>
                <c:pt idx="122">
                  <c:v>39873</c:v>
                </c:pt>
                <c:pt idx="123">
                  <c:v>39904</c:v>
                </c:pt>
                <c:pt idx="124">
                  <c:v>39934</c:v>
                </c:pt>
                <c:pt idx="125">
                  <c:v>39965</c:v>
                </c:pt>
                <c:pt idx="126">
                  <c:v>39995</c:v>
                </c:pt>
                <c:pt idx="127">
                  <c:v>40026</c:v>
                </c:pt>
                <c:pt idx="128">
                  <c:v>40057</c:v>
                </c:pt>
                <c:pt idx="129">
                  <c:v>40087</c:v>
                </c:pt>
                <c:pt idx="130">
                  <c:v>40118</c:v>
                </c:pt>
                <c:pt idx="131">
                  <c:v>40148</c:v>
                </c:pt>
                <c:pt idx="132">
                  <c:v>40179</c:v>
                </c:pt>
                <c:pt idx="133">
                  <c:v>40210</c:v>
                </c:pt>
                <c:pt idx="134">
                  <c:v>40238</c:v>
                </c:pt>
                <c:pt idx="135">
                  <c:v>40269</c:v>
                </c:pt>
                <c:pt idx="136">
                  <c:v>40299</c:v>
                </c:pt>
                <c:pt idx="137">
                  <c:v>40330</c:v>
                </c:pt>
                <c:pt idx="138">
                  <c:v>40360</c:v>
                </c:pt>
                <c:pt idx="139">
                  <c:v>40391</c:v>
                </c:pt>
                <c:pt idx="140">
                  <c:v>40422</c:v>
                </c:pt>
                <c:pt idx="141">
                  <c:v>40452</c:v>
                </c:pt>
                <c:pt idx="142">
                  <c:v>40483</c:v>
                </c:pt>
                <c:pt idx="143">
                  <c:v>40513</c:v>
                </c:pt>
                <c:pt idx="144">
                  <c:v>40544</c:v>
                </c:pt>
                <c:pt idx="145">
                  <c:v>40575</c:v>
                </c:pt>
                <c:pt idx="146">
                  <c:v>40603</c:v>
                </c:pt>
                <c:pt idx="147">
                  <c:v>40634</c:v>
                </c:pt>
                <c:pt idx="148">
                  <c:v>40664</c:v>
                </c:pt>
                <c:pt idx="149">
                  <c:v>40695</c:v>
                </c:pt>
                <c:pt idx="150">
                  <c:v>40725</c:v>
                </c:pt>
                <c:pt idx="151">
                  <c:v>40756</c:v>
                </c:pt>
                <c:pt idx="152">
                  <c:v>40787</c:v>
                </c:pt>
                <c:pt idx="153">
                  <c:v>40817</c:v>
                </c:pt>
                <c:pt idx="154">
                  <c:v>40848</c:v>
                </c:pt>
                <c:pt idx="155">
                  <c:v>40878</c:v>
                </c:pt>
                <c:pt idx="156">
                  <c:v>40909</c:v>
                </c:pt>
                <c:pt idx="157">
                  <c:v>40940</c:v>
                </c:pt>
                <c:pt idx="158">
                  <c:v>40969</c:v>
                </c:pt>
                <c:pt idx="159">
                  <c:v>41000</c:v>
                </c:pt>
                <c:pt idx="160">
                  <c:v>41030</c:v>
                </c:pt>
                <c:pt idx="161">
                  <c:v>41061</c:v>
                </c:pt>
                <c:pt idx="162">
                  <c:v>41091</c:v>
                </c:pt>
                <c:pt idx="163">
                  <c:v>41122</c:v>
                </c:pt>
              </c:numCache>
            </c:numRef>
          </c:cat>
          <c:val>
            <c:numRef>
              <c:f>Sheet1!$B$2:$B$165</c:f>
              <c:numCache>
                <c:formatCode>General</c:formatCode>
                <c:ptCount val="164"/>
                <c:pt idx="0">
                  <c:v>1748</c:v>
                </c:pt>
                <c:pt idx="1">
                  <c:v>1670</c:v>
                </c:pt>
                <c:pt idx="2">
                  <c:v>1710</c:v>
                </c:pt>
                <c:pt idx="3">
                  <c:v>1553</c:v>
                </c:pt>
                <c:pt idx="4">
                  <c:v>1611</c:v>
                </c:pt>
                <c:pt idx="5">
                  <c:v>1559</c:v>
                </c:pt>
                <c:pt idx="6">
                  <c:v>1669</c:v>
                </c:pt>
                <c:pt idx="7">
                  <c:v>1648</c:v>
                </c:pt>
                <c:pt idx="8">
                  <c:v>1635</c:v>
                </c:pt>
                <c:pt idx="9">
                  <c:v>1608</c:v>
                </c:pt>
                <c:pt idx="10">
                  <c:v>1648</c:v>
                </c:pt>
                <c:pt idx="11">
                  <c:v>1708</c:v>
                </c:pt>
                <c:pt idx="12">
                  <c:v>1636</c:v>
                </c:pt>
                <c:pt idx="13">
                  <c:v>1737</c:v>
                </c:pt>
                <c:pt idx="14">
                  <c:v>1604</c:v>
                </c:pt>
                <c:pt idx="15">
                  <c:v>1626</c:v>
                </c:pt>
                <c:pt idx="16">
                  <c:v>1575</c:v>
                </c:pt>
                <c:pt idx="17">
                  <c:v>1559</c:v>
                </c:pt>
                <c:pt idx="18">
                  <c:v>1463</c:v>
                </c:pt>
                <c:pt idx="19">
                  <c:v>1541</c:v>
                </c:pt>
                <c:pt idx="20">
                  <c:v>1507</c:v>
                </c:pt>
                <c:pt idx="21">
                  <c:v>1549</c:v>
                </c:pt>
                <c:pt idx="22">
                  <c:v>1551</c:v>
                </c:pt>
                <c:pt idx="23">
                  <c:v>1532</c:v>
                </c:pt>
                <c:pt idx="24">
                  <c:v>1600</c:v>
                </c:pt>
                <c:pt idx="25">
                  <c:v>1625</c:v>
                </c:pt>
                <c:pt idx="26">
                  <c:v>1590</c:v>
                </c:pt>
                <c:pt idx="27">
                  <c:v>1649</c:v>
                </c:pt>
                <c:pt idx="28">
                  <c:v>1605</c:v>
                </c:pt>
                <c:pt idx="29">
                  <c:v>1636</c:v>
                </c:pt>
                <c:pt idx="30">
                  <c:v>1670</c:v>
                </c:pt>
                <c:pt idx="31">
                  <c:v>1567</c:v>
                </c:pt>
                <c:pt idx="32">
                  <c:v>1562</c:v>
                </c:pt>
                <c:pt idx="33">
                  <c:v>1540</c:v>
                </c:pt>
                <c:pt idx="34">
                  <c:v>1602</c:v>
                </c:pt>
                <c:pt idx="35">
                  <c:v>1568</c:v>
                </c:pt>
                <c:pt idx="36">
                  <c:v>1698</c:v>
                </c:pt>
                <c:pt idx="37">
                  <c:v>1829</c:v>
                </c:pt>
                <c:pt idx="38">
                  <c:v>1642</c:v>
                </c:pt>
                <c:pt idx="39">
                  <c:v>1592</c:v>
                </c:pt>
                <c:pt idx="40">
                  <c:v>1764</c:v>
                </c:pt>
                <c:pt idx="41">
                  <c:v>1717</c:v>
                </c:pt>
                <c:pt idx="42">
                  <c:v>1655</c:v>
                </c:pt>
                <c:pt idx="43">
                  <c:v>1633</c:v>
                </c:pt>
                <c:pt idx="44">
                  <c:v>1804</c:v>
                </c:pt>
                <c:pt idx="45">
                  <c:v>1648</c:v>
                </c:pt>
                <c:pt idx="46">
                  <c:v>1753</c:v>
                </c:pt>
                <c:pt idx="47">
                  <c:v>1788</c:v>
                </c:pt>
                <c:pt idx="48">
                  <c:v>1853</c:v>
                </c:pt>
                <c:pt idx="49">
                  <c:v>1629</c:v>
                </c:pt>
                <c:pt idx="50">
                  <c:v>1726</c:v>
                </c:pt>
                <c:pt idx="51">
                  <c:v>1643</c:v>
                </c:pt>
                <c:pt idx="52">
                  <c:v>1751</c:v>
                </c:pt>
                <c:pt idx="53">
                  <c:v>1867</c:v>
                </c:pt>
                <c:pt idx="54">
                  <c:v>1897</c:v>
                </c:pt>
                <c:pt idx="55">
                  <c:v>1833</c:v>
                </c:pt>
                <c:pt idx="56">
                  <c:v>1939</c:v>
                </c:pt>
                <c:pt idx="57">
                  <c:v>1967</c:v>
                </c:pt>
                <c:pt idx="58">
                  <c:v>2083</c:v>
                </c:pt>
                <c:pt idx="59">
                  <c:v>2057</c:v>
                </c:pt>
                <c:pt idx="60">
                  <c:v>1927</c:v>
                </c:pt>
                <c:pt idx="61">
                  <c:v>1852</c:v>
                </c:pt>
                <c:pt idx="62">
                  <c:v>2007</c:v>
                </c:pt>
                <c:pt idx="63">
                  <c:v>1968</c:v>
                </c:pt>
                <c:pt idx="64">
                  <c:v>1974</c:v>
                </c:pt>
                <c:pt idx="65">
                  <c:v>1827</c:v>
                </c:pt>
                <c:pt idx="66">
                  <c:v>1986</c:v>
                </c:pt>
                <c:pt idx="67">
                  <c:v>2025</c:v>
                </c:pt>
                <c:pt idx="68">
                  <c:v>1912</c:v>
                </c:pt>
                <c:pt idx="69">
                  <c:v>2062</c:v>
                </c:pt>
                <c:pt idx="70">
                  <c:v>1807</c:v>
                </c:pt>
                <c:pt idx="71">
                  <c:v>2050</c:v>
                </c:pt>
                <c:pt idx="72">
                  <c:v>2188</c:v>
                </c:pt>
                <c:pt idx="73">
                  <c:v>2228</c:v>
                </c:pt>
                <c:pt idx="74">
                  <c:v>1833</c:v>
                </c:pt>
                <c:pt idx="75">
                  <c:v>2027</c:v>
                </c:pt>
                <c:pt idx="76">
                  <c:v>2041</c:v>
                </c:pt>
                <c:pt idx="77">
                  <c:v>2065</c:v>
                </c:pt>
                <c:pt idx="78">
                  <c:v>2062</c:v>
                </c:pt>
                <c:pt idx="79">
                  <c:v>2081</c:v>
                </c:pt>
                <c:pt idx="80">
                  <c:v>2158</c:v>
                </c:pt>
                <c:pt idx="81">
                  <c:v>2046</c:v>
                </c:pt>
                <c:pt idx="82">
                  <c:v>2131</c:v>
                </c:pt>
                <c:pt idx="83">
                  <c:v>2002</c:v>
                </c:pt>
                <c:pt idx="84">
                  <c:v>2265</c:v>
                </c:pt>
                <c:pt idx="85">
                  <c:v>2132</c:v>
                </c:pt>
                <c:pt idx="86">
                  <c:v>1972</c:v>
                </c:pt>
                <c:pt idx="87">
                  <c:v>1832</c:v>
                </c:pt>
                <c:pt idx="88">
                  <c:v>1953</c:v>
                </c:pt>
                <c:pt idx="89">
                  <c:v>1833</c:v>
                </c:pt>
                <c:pt idx="90">
                  <c:v>1760</c:v>
                </c:pt>
                <c:pt idx="91">
                  <c:v>1659</c:v>
                </c:pt>
                <c:pt idx="92">
                  <c:v>1724</c:v>
                </c:pt>
                <c:pt idx="93">
                  <c:v>1478</c:v>
                </c:pt>
                <c:pt idx="94">
                  <c:v>1565</c:v>
                </c:pt>
                <c:pt idx="95">
                  <c:v>1629</c:v>
                </c:pt>
                <c:pt idx="96">
                  <c:v>1403</c:v>
                </c:pt>
                <c:pt idx="97">
                  <c:v>1487</c:v>
                </c:pt>
                <c:pt idx="98">
                  <c:v>1491</c:v>
                </c:pt>
                <c:pt idx="99">
                  <c:v>1506</c:v>
                </c:pt>
                <c:pt idx="100">
                  <c:v>1440</c:v>
                </c:pt>
                <c:pt idx="101">
                  <c:v>1468</c:v>
                </c:pt>
                <c:pt idx="102">
                  <c:v>1371</c:v>
                </c:pt>
                <c:pt idx="103">
                  <c:v>1347</c:v>
                </c:pt>
                <c:pt idx="104">
                  <c:v>1185</c:v>
                </c:pt>
                <c:pt idx="105">
                  <c:v>1275</c:v>
                </c:pt>
                <c:pt idx="106">
                  <c:v>1179</c:v>
                </c:pt>
                <c:pt idx="107">
                  <c:v>1000</c:v>
                </c:pt>
                <c:pt idx="108">
                  <c:v>1064</c:v>
                </c:pt>
                <c:pt idx="109">
                  <c:v>1107</c:v>
                </c:pt>
                <c:pt idx="110">
                  <c:v>988</c:v>
                </c:pt>
                <c:pt idx="111">
                  <c:v>1004</c:v>
                </c:pt>
                <c:pt idx="112">
                  <c:v>982</c:v>
                </c:pt>
                <c:pt idx="113">
                  <c:v>1089</c:v>
                </c:pt>
                <c:pt idx="114">
                  <c:v>949</c:v>
                </c:pt>
                <c:pt idx="115">
                  <c:v>854</c:v>
                </c:pt>
                <c:pt idx="116">
                  <c:v>824</c:v>
                </c:pt>
                <c:pt idx="117">
                  <c:v>767</c:v>
                </c:pt>
                <c:pt idx="118">
                  <c:v>655</c:v>
                </c:pt>
                <c:pt idx="119">
                  <c:v>558</c:v>
                </c:pt>
                <c:pt idx="120">
                  <c:v>488</c:v>
                </c:pt>
                <c:pt idx="121">
                  <c:v>574</c:v>
                </c:pt>
                <c:pt idx="122">
                  <c:v>521</c:v>
                </c:pt>
                <c:pt idx="123">
                  <c:v>479</c:v>
                </c:pt>
                <c:pt idx="124">
                  <c:v>551</c:v>
                </c:pt>
                <c:pt idx="125">
                  <c:v>590</c:v>
                </c:pt>
                <c:pt idx="126">
                  <c:v>593</c:v>
                </c:pt>
                <c:pt idx="127">
                  <c:v>581</c:v>
                </c:pt>
                <c:pt idx="128">
                  <c:v>586</c:v>
                </c:pt>
                <c:pt idx="129">
                  <c:v>529</c:v>
                </c:pt>
                <c:pt idx="130">
                  <c:v>589</c:v>
                </c:pt>
                <c:pt idx="131">
                  <c:v>576</c:v>
                </c:pt>
                <c:pt idx="132">
                  <c:v>612</c:v>
                </c:pt>
                <c:pt idx="133">
                  <c:v>605</c:v>
                </c:pt>
                <c:pt idx="134">
                  <c:v>634</c:v>
                </c:pt>
                <c:pt idx="135">
                  <c:v>679</c:v>
                </c:pt>
                <c:pt idx="136">
                  <c:v>588</c:v>
                </c:pt>
                <c:pt idx="137">
                  <c:v>539</c:v>
                </c:pt>
                <c:pt idx="138">
                  <c:v>550</c:v>
                </c:pt>
                <c:pt idx="139">
                  <c:v>614</c:v>
                </c:pt>
                <c:pt idx="140">
                  <c:v>597</c:v>
                </c:pt>
                <c:pt idx="141">
                  <c:v>539</c:v>
                </c:pt>
                <c:pt idx="142">
                  <c:v>551</c:v>
                </c:pt>
                <c:pt idx="143">
                  <c:v>526</c:v>
                </c:pt>
                <c:pt idx="144">
                  <c:v>636</c:v>
                </c:pt>
                <c:pt idx="145">
                  <c:v>518</c:v>
                </c:pt>
                <c:pt idx="146">
                  <c:v>593</c:v>
                </c:pt>
                <c:pt idx="147">
                  <c:v>549</c:v>
                </c:pt>
                <c:pt idx="148">
                  <c:v>553</c:v>
                </c:pt>
                <c:pt idx="149">
                  <c:v>615</c:v>
                </c:pt>
                <c:pt idx="150">
                  <c:v>614</c:v>
                </c:pt>
                <c:pt idx="151">
                  <c:v>581</c:v>
                </c:pt>
                <c:pt idx="152">
                  <c:v>647</c:v>
                </c:pt>
                <c:pt idx="153">
                  <c:v>630</c:v>
                </c:pt>
                <c:pt idx="154">
                  <c:v>708</c:v>
                </c:pt>
                <c:pt idx="155">
                  <c:v>697</c:v>
                </c:pt>
                <c:pt idx="156">
                  <c:v>720</c:v>
                </c:pt>
                <c:pt idx="157">
                  <c:v>718</c:v>
                </c:pt>
                <c:pt idx="158">
                  <c:v>706</c:v>
                </c:pt>
                <c:pt idx="159">
                  <c:v>747</c:v>
                </c:pt>
                <c:pt idx="160">
                  <c:v>706</c:v>
                </c:pt>
                <c:pt idx="161">
                  <c:v>754</c:v>
                </c:pt>
                <c:pt idx="162">
                  <c:v>733</c:v>
                </c:pt>
                <c:pt idx="163">
                  <c:v>750</c:v>
                </c:pt>
              </c:numCache>
            </c:numRef>
          </c:val>
        </c:ser>
        <c:marker val="1"/>
        <c:axId val="50301952"/>
        <c:axId val="50209536"/>
      </c:lineChart>
      <c:dateAx>
        <c:axId val="50301952"/>
        <c:scaling>
          <c:orientation val="minMax"/>
          <c:min val="36192"/>
        </c:scaling>
        <c:axPos val="b"/>
        <c:numFmt formatCode="mmm\-yy" sourceLinked="1"/>
        <c:tickLblPos val="nextTo"/>
        <c:crossAx val="50209536"/>
        <c:crosses val="autoZero"/>
        <c:auto val="1"/>
        <c:lblOffset val="100"/>
        <c:baseTimeUnit val="months"/>
        <c:majorUnit val="5"/>
        <c:majorTimeUnit val="months"/>
      </c:dateAx>
      <c:valAx>
        <c:axId val="50209536"/>
        <c:scaling>
          <c:orientation val="minMax"/>
        </c:scaling>
        <c:axPos val="l"/>
        <c:title>
          <c:tx>
            <c:rich>
              <a:bodyPr rot="-5400000" vert="horz"/>
              <a:lstStyle/>
              <a:p>
                <a:pPr algn="ctr" rtl="0">
                  <a:defRPr/>
                </a:pPr>
                <a:r>
                  <a:rPr lang="en-US"/>
                  <a:t>Thousands, SAAR</a:t>
                </a:r>
              </a:p>
            </c:rich>
          </c:tx>
          <c:layout>
            <c:manualLayout>
              <c:xMode val="edge"/>
              <c:yMode val="edge"/>
              <c:x val="1.1396011396011407E-2"/>
              <c:y val="0.2603748906386722"/>
            </c:manualLayout>
          </c:layout>
        </c:title>
        <c:numFmt formatCode="#,##0" sourceLinked="0"/>
        <c:tickLblPos val="nextTo"/>
        <c:crossAx val="50301952"/>
        <c:crosses val="autoZero"/>
        <c:crossBetween val="between"/>
      </c:valAx>
    </c:plotArea>
    <c:plotVisOnly val="1"/>
    <c:dispBlanksAs val="gap"/>
  </c:chart>
  <c:txPr>
    <a:bodyPr/>
    <a:lstStyle/>
    <a:p>
      <a:pPr>
        <a:defRPr sz="14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plotArea>
      <c:layout>
        <c:manualLayout>
          <c:layoutTarget val="inner"/>
          <c:xMode val="edge"/>
          <c:yMode val="edge"/>
          <c:x val="6.9637249101087817E-2"/>
          <c:y val="1.7467999192408611E-2"/>
          <c:w val="0.89780219780219783"/>
          <c:h val="0.82974956902576502"/>
        </c:manualLayout>
      </c:layout>
      <c:lineChart>
        <c:grouping val="standard"/>
        <c:ser>
          <c:idx val="0"/>
          <c:order val="0"/>
          <c:spPr>
            <a:ln>
              <a:solidFill>
                <a:srgbClr val="002060"/>
              </a:solidFill>
            </a:ln>
          </c:spPr>
          <c:marker>
            <c:symbol val="none"/>
          </c:marker>
          <c:cat>
            <c:numRef>
              <c:f>Sheet1!$A$2:$A$61</c:f>
              <c:numCache>
                <c:formatCode>General</c:formatCode>
                <c:ptCount val="60"/>
                <c:pt idx="0">
                  <c:v>2005</c:v>
                </c:pt>
                <c:pt idx="1">
                  <c:v>2006</c:v>
                </c:pt>
                <c:pt idx="2">
                  <c:v>2007</c:v>
                </c:pt>
                <c:pt idx="3" formatCode="[$-409]mmm\-yy;@">
                  <c:v>39455</c:v>
                </c:pt>
                <c:pt idx="4" formatCode="[$-409]mmm\-yy;@">
                  <c:v>39486</c:v>
                </c:pt>
                <c:pt idx="5" formatCode="[$-409]mmm\-yy;@">
                  <c:v>39516</c:v>
                </c:pt>
                <c:pt idx="6" formatCode="[$-409]mmm\-yy;@">
                  <c:v>39547</c:v>
                </c:pt>
                <c:pt idx="7" formatCode="mmm\-yy">
                  <c:v>39569</c:v>
                </c:pt>
                <c:pt idx="8" formatCode="mmm\-yy">
                  <c:v>39600</c:v>
                </c:pt>
                <c:pt idx="9" formatCode="[$-409]mmm\-yy;@">
                  <c:v>39630</c:v>
                </c:pt>
                <c:pt idx="10" formatCode="mmm\-yy">
                  <c:v>39661</c:v>
                </c:pt>
                <c:pt idx="11" formatCode="mmm\-yy">
                  <c:v>39692</c:v>
                </c:pt>
                <c:pt idx="12" formatCode="mmm\-yy">
                  <c:v>39722</c:v>
                </c:pt>
                <c:pt idx="13" formatCode="mmm\-yy">
                  <c:v>39753</c:v>
                </c:pt>
                <c:pt idx="14" formatCode="mmm\-yy">
                  <c:v>39783</c:v>
                </c:pt>
                <c:pt idx="15" formatCode="mmm\-yy">
                  <c:v>39814</c:v>
                </c:pt>
                <c:pt idx="16" formatCode="mmm\-yy">
                  <c:v>39845</c:v>
                </c:pt>
                <c:pt idx="17" formatCode="mmm\-yy">
                  <c:v>39873</c:v>
                </c:pt>
                <c:pt idx="18" formatCode="mmm\-yy">
                  <c:v>39904</c:v>
                </c:pt>
                <c:pt idx="19" formatCode="mmm\-yy">
                  <c:v>39934</c:v>
                </c:pt>
                <c:pt idx="20" formatCode="mmm\-yy">
                  <c:v>39965</c:v>
                </c:pt>
                <c:pt idx="21" formatCode="mmm\-yy">
                  <c:v>39995</c:v>
                </c:pt>
                <c:pt idx="22" formatCode="mmm\-yy">
                  <c:v>40026</c:v>
                </c:pt>
                <c:pt idx="23" formatCode="mmm\-yy">
                  <c:v>40057</c:v>
                </c:pt>
                <c:pt idx="24" formatCode="mmm\-yy">
                  <c:v>40087</c:v>
                </c:pt>
                <c:pt idx="25" formatCode="mmm\-yy">
                  <c:v>40118</c:v>
                </c:pt>
                <c:pt idx="26" formatCode="mmm\-yy">
                  <c:v>40148</c:v>
                </c:pt>
                <c:pt idx="27" formatCode="mmm\-yy">
                  <c:v>40179</c:v>
                </c:pt>
                <c:pt idx="28" formatCode="mmm\-yy">
                  <c:v>40210</c:v>
                </c:pt>
                <c:pt idx="29" formatCode="mmm\-yy">
                  <c:v>40238</c:v>
                </c:pt>
                <c:pt idx="30" formatCode="mmm\-yy">
                  <c:v>40269</c:v>
                </c:pt>
                <c:pt idx="31" formatCode="mmm\-yy">
                  <c:v>40299</c:v>
                </c:pt>
                <c:pt idx="32" formatCode="mmm\-yy">
                  <c:v>40330</c:v>
                </c:pt>
                <c:pt idx="33" formatCode="mmm\-yy">
                  <c:v>40360</c:v>
                </c:pt>
                <c:pt idx="34" formatCode="mmm\-yy">
                  <c:v>40391</c:v>
                </c:pt>
                <c:pt idx="35" formatCode="mmm\-yy">
                  <c:v>40422</c:v>
                </c:pt>
                <c:pt idx="36" formatCode="mmm\-yy">
                  <c:v>40452</c:v>
                </c:pt>
                <c:pt idx="37" formatCode="mmm\-yy">
                  <c:v>40483</c:v>
                </c:pt>
                <c:pt idx="38" formatCode="mmm\-yy">
                  <c:v>40513</c:v>
                </c:pt>
                <c:pt idx="39" formatCode="mmm\-yy">
                  <c:v>40544</c:v>
                </c:pt>
                <c:pt idx="40" formatCode="mmm\-yy">
                  <c:v>40575</c:v>
                </c:pt>
                <c:pt idx="41" formatCode="mmm\-yy">
                  <c:v>40603</c:v>
                </c:pt>
                <c:pt idx="42" formatCode="mmm\-yy">
                  <c:v>40634</c:v>
                </c:pt>
                <c:pt idx="43" formatCode="mmm\-yy">
                  <c:v>40664</c:v>
                </c:pt>
                <c:pt idx="44" formatCode="mmm\-yy">
                  <c:v>40695</c:v>
                </c:pt>
                <c:pt idx="45" formatCode="mmm\-yy">
                  <c:v>40725</c:v>
                </c:pt>
                <c:pt idx="46" formatCode="mmm\-yy">
                  <c:v>40756</c:v>
                </c:pt>
                <c:pt idx="47" formatCode="mmm\-yy">
                  <c:v>40787</c:v>
                </c:pt>
                <c:pt idx="48" formatCode="mmm\-yy">
                  <c:v>40817</c:v>
                </c:pt>
                <c:pt idx="49" formatCode="mmm\-yy">
                  <c:v>40848</c:v>
                </c:pt>
                <c:pt idx="50" formatCode="mmm\-yy">
                  <c:v>40878</c:v>
                </c:pt>
                <c:pt idx="51" formatCode="mmm\-yy">
                  <c:v>40909</c:v>
                </c:pt>
                <c:pt idx="52" formatCode="mmm\-yy">
                  <c:v>40940</c:v>
                </c:pt>
                <c:pt idx="53" formatCode="mmm\-yy">
                  <c:v>40969</c:v>
                </c:pt>
                <c:pt idx="54" formatCode="mmm\-yy">
                  <c:v>41000</c:v>
                </c:pt>
                <c:pt idx="55" formatCode="mmm\-yy">
                  <c:v>41030</c:v>
                </c:pt>
                <c:pt idx="56" formatCode="mmm\-yy">
                  <c:v>41061</c:v>
                </c:pt>
                <c:pt idx="57" formatCode="mmm\-yy">
                  <c:v>41091</c:v>
                </c:pt>
                <c:pt idx="58" formatCode="mmm\-yy">
                  <c:v>41122</c:v>
                </c:pt>
                <c:pt idx="59" formatCode="mmm\-yy">
                  <c:v>41153</c:v>
                </c:pt>
              </c:numCache>
            </c:numRef>
          </c:cat>
          <c:val>
            <c:numLit>
              <c:formatCode>General</c:formatCode>
              <c:ptCount val="1"/>
              <c:pt idx="0">
                <c:v>0</c:v>
              </c:pt>
            </c:numLit>
          </c:val>
        </c:ser>
        <c:ser>
          <c:idx val="1"/>
          <c:order val="1"/>
          <c:tx>
            <c:strRef>
              <c:f>Sheet1!$B$1</c:f>
              <c:strCache>
                <c:ptCount val="1"/>
                <c:pt idx="0">
                  <c:v>Consumer Confidence  (Conference Board)</c:v>
                </c:pt>
              </c:strCache>
            </c:strRef>
          </c:tx>
          <c:spPr>
            <a:ln>
              <a:solidFill>
                <a:srgbClr val="FF0000"/>
              </a:solidFill>
            </a:ln>
          </c:spPr>
          <c:marker>
            <c:symbol val="none"/>
          </c:marker>
          <c:dLbls>
            <c:dLbl>
              <c:idx val="57"/>
              <c:layout>
                <c:manualLayout>
                  <c:x val="-2.8178936245156709E-2"/>
                  <c:y val="-0.14285714285714307"/>
                </c:manualLayout>
              </c:layout>
              <c:tx>
                <c:rich>
                  <a:bodyPr/>
                  <a:lstStyle/>
                  <a:p>
                    <a:pPr>
                      <a:defRPr sz="1200" b="1">
                        <a:solidFill>
                          <a:srgbClr val="FF0000"/>
                        </a:solidFill>
                      </a:defRPr>
                    </a:pPr>
                    <a:r>
                      <a:rPr lang="en-US" dirty="0" smtClean="0"/>
                      <a:t>Sep-12</a:t>
                    </a:r>
                    <a:r>
                      <a:rPr lang="en-US" dirty="0"/>
                      <a:t>
</a:t>
                    </a:r>
                    <a:r>
                      <a:rPr lang="en-US" dirty="0" smtClean="0"/>
                      <a:t>70.3</a:t>
                    </a:r>
                    <a:endParaRPr lang="en-US" dirty="0"/>
                  </a:p>
                </c:rich>
              </c:tx>
              <c:spPr/>
              <c:showVal val="1"/>
              <c:showCatName val="1"/>
              <c:separator>
</c:separator>
            </c:dLbl>
            <c:delete val="1"/>
          </c:dLbls>
          <c:cat>
            <c:numRef>
              <c:f>Sheet1!$A$2:$A$61</c:f>
              <c:numCache>
                <c:formatCode>General</c:formatCode>
                <c:ptCount val="60"/>
                <c:pt idx="0">
                  <c:v>2005</c:v>
                </c:pt>
                <c:pt idx="1">
                  <c:v>2006</c:v>
                </c:pt>
                <c:pt idx="2">
                  <c:v>2007</c:v>
                </c:pt>
                <c:pt idx="3" formatCode="[$-409]mmm\-yy;@">
                  <c:v>39455</c:v>
                </c:pt>
                <c:pt idx="4" formatCode="[$-409]mmm\-yy;@">
                  <c:v>39486</c:v>
                </c:pt>
                <c:pt idx="5" formatCode="[$-409]mmm\-yy;@">
                  <c:v>39516</c:v>
                </c:pt>
                <c:pt idx="6" formatCode="[$-409]mmm\-yy;@">
                  <c:v>39547</c:v>
                </c:pt>
                <c:pt idx="7" formatCode="mmm\-yy">
                  <c:v>39569</c:v>
                </c:pt>
                <c:pt idx="8" formatCode="mmm\-yy">
                  <c:v>39600</c:v>
                </c:pt>
                <c:pt idx="9" formatCode="[$-409]mmm\-yy;@">
                  <c:v>39630</c:v>
                </c:pt>
                <c:pt idx="10" formatCode="mmm\-yy">
                  <c:v>39661</c:v>
                </c:pt>
                <c:pt idx="11" formatCode="mmm\-yy">
                  <c:v>39692</c:v>
                </c:pt>
                <c:pt idx="12" formatCode="mmm\-yy">
                  <c:v>39722</c:v>
                </c:pt>
                <c:pt idx="13" formatCode="mmm\-yy">
                  <c:v>39753</c:v>
                </c:pt>
                <c:pt idx="14" formatCode="mmm\-yy">
                  <c:v>39783</c:v>
                </c:pt>
                <c:pt idx="15" formatCode="mmm\-yy">
                  <c:v>39814</c:v>
                </c:pt>
                <c:pt idx="16" formatCode="mmm\-yy">
                  <c:v>39845</c:v>
                </c:pt>
                <c:pt idx="17" formatCode="mmm\-yy">
                  <c:v>39873</c:v>
                </c:pt>
                <c:pt idx="18" formatCode="mmm\-yy">
                  <c:v>39904</c:v>
                </c:pt>
                <c:pt idx="19" formatCode="mmm\-yy">
                  <c:v>39934</c:v>
                </c:pt>
                <c:pt idx="20" formatCode="mmm\-yy">
                  <c:v>39965</c:v>
                </c:pt>
                <c:pt idx="21" formatCode="mmm\-yy">
                  <c:v>39995</c:v>
                </c:pt>
                <c:pt idx="22" formatCode="mmm\-yy">
                  <c:v>40026</c:v>
                </c:pt>
                <c:pt idx="23" formatCode="mmm\-yy">
                  <c:v>40057</c:v>
                </c:pt>
                <c:pt idx="24" formatCode="mmm\-yy">
                  <c:v>40087</c:v>
                </c:pt>
                <c:pt idx="25" formatCode="mmm\-yy">
                  <c:v>40118</c:v>
                </c:pt>
                <c:pt idx="26" formatCode="mmm\-yy">
                  <c:v>40148</c:v>
                </c:pt>
                <c:pt idx="27" formatCode="mmm\-yy">
                  <c:v>40179</c:v>
                </c:pt>
                <c:pt idx="28" formatCode="mmm\-yy">
                  <c:v>40210</c:v>
                </c:pt>
                <c:pt idx="29" formatCode="mmm\-yy">
                  <c:v>40238</c:v>
                </c:pt>
                <c:pt idx="30" formatCode="mmm\-yy">
                  <c:v>40269</c:v>
                </c:pt>
                <c:pt idx="31" formatCode="mmm\-yy">
                  <c:v>40299</c:v>
                </c:pt>
                <c:pt idx="32" formatCode="mmm\-yy">
                  <c:v>40330</c:v>
                </c:pt>
                <c:pt idx="33" formatCode="mmm\-yy">
                  <c:v>40360</c:v>
                </c:pt>
                <c:pt idx="34" formatCode="mmm\-yy">
                  <c:v>40391</c:v>
                </c:pt>
                <c:pt idx="35" formatCode="mmm\-yy">
                  <c:v>40422</c:v>
                </c:pt>
                <c:pt idx="36" formatCode="mmm\-yy">
                  <c:v>40452</c:v>
                </c:pt>
                <c:pt idx="37" formatCode="mmm\-yy">
                  <c:v>40483</c:v>
                </c:pt>
                <c:pt idx="38" formatCode="mmm\-yy">
                  <c:v>40513</c:v>
                </c:pt>
                <c:pt idx="39" formatCode="mmm\-yy">
                  <c:v>40544</c:v>
                </c:pt>
                <c:pt idx="40" formatCode="mmm\-yy">
                  <c:v>40575</c:v>
                </c:pt>
                <c:pt idx="41" formatCode="mmm\-yy">
                  <c:v>40603</c:v>
                </c:pt>
                <c:pt idx="42" formatCode="mmm\-yy">
                  <c:v>40634</c:v>
                </c:pt>
                <c:pt idx="43" formatCode="mmm\-yy">
                  <c:v>40664</c:v>
                </c:pt>
                <c:pt idx="44" formatCode="mmm\-yy">
                  <c:v>40695</c:v>
                </c:pt>
                <c:pt idx="45" formatCode="mmm\-yy">
                  <c:v>40725</c:v>
                </c:pt>
                <c:pt idx="46" formatCode="mmm\-yy">
                  <c:v>40756</c:v>
                </c:pt>
                <c:pt idx="47" formatCode="mmm\-yy">
                  <c:v>40787</c:v>
                </c:pt>
                <c:pt idx="48" formatCode="mmm\-yy">
                  <c:v>40817</c:v>
                </c:pt>
                <c:pt idx="49" formatCode="mmm\-yy">
                  <c:v>40848</c:v>
                </c:pt>
                <c:pt idx="50" formatCode="mmm\-yy">
                  <c:v>40878</c:v>
                </c:pt>
                <c:pt idx="51" formatCode="mmm\-yy">
                  <c:v>40909</c:v>
                </c:pt>
                <c:pt idx="52" formatCode="mmm\-yy">
                  <c:v>40940</c:v>
                </c:pt>
                <c:pt idx="53" formatCode="mmm\-yy">
                  <c:v>40969</c:v>
                </c:pt>
                <c:pt idx="54" formatCode="mmm\-yy">
                  <c:v>41000</c:v>
                </c:pt>
                <c:pt idx="55" formatCode="mmm\-yy">
                  <c:v>41030</c:v>
                </c:pt>
                <c:pt idx="56" formatCode="mmm\-yy">
                  <c:v>41061</c:v>
                </c:pt>
                <c:pt idx="57" formatCode="mmm\-yy">
                  <c:v>41091</c:v>
                </c:pt>
                <c:pt idx="58" formatCode="mmm\-yy">
                  <c:v>41122</c:v>
                </c:pt>
                <c:pt idx="59" formatCode="mmm\-yy">
                  <c:v>41153</c:v>
                </c:pt>
              </c:numCache>
            </c:numRef>
          </c:cat>
          <c:val>
            <c:numRef>
              <c:f>Sheet1!$B$2:$B$61</c:f>
              <c:numCache>
                <c:formatCode>General</c:formatCode>
                <c:ptCount val="60"/>
                <c:pt idx="0">
                  <c:v>105.1</c:v>
                </c:pt>
                <c:pt idx="1">
                  <c:v>106.8</c:v>
                </c:pt>
                <c:pt idx="2">
                  <c:v>110.2</c:v>
                </c:pt>
                <c:pt idx="3">
                  <c:v>87.3</c:v>
                </c:pt>
                <c:pt idx="4">
                  <c:v>76.400000000000006</c:v>
                </c:pt>
                <c:pt idx="5">
                  <c:v>65.900000000000006</c:v>
                </c:pt>
                <c:pt idx="6">
                  <c:v>62.8</c:v>
                </c:pt>
                <c:pt idx="7">
                  <c:v>58.1</c:v>
                </c:pt>
                <c:pt idx="8">
                  <c:v>51</c:v>
                </c:pt>
                <c:pt idx="9">
                  <c:v>51.9</c:v>
                </c:pt>
                <c:pt idx="10">
                  <c:v>58.5</c:v>
                </c:pt>
                <c:pt idx="11">
                  <c:v>59.8</c:v>
                </c:pt>
                <c:pt idx="12">
                  <c:v>38</c:v>
                </c:pt>
                <c:pt idx="13">
                  <c:v>44.7</c:v>
                </c:pt>
                <c:pt idx="14">
                  <c:v>38.6</c:v>
                </c:pt>
                <c:pt idx="15">
                  <c:v>37.4</c:v>
                </c:pt>
                <c:pt idx="16">
                  <c:v>25.3</c:v>
                </c:pt>
                <c:pt idx="17">
                  <c:v>26.9</c:v>
                </c:pt>
                <c:pt idx="18">
                  <c:v>40.800000000000011</c:v>
                </c:pt>
                <c:pt idx="19">
                  <c:v>54.8</c:v>
                </c:pt>
                <c:pt idx="20">
                  <c:v>49.3</c:v>
                </c:pt>
                <c:pt idx="21">
                  <c:v>46.6</c:v>
                </c:pt>
                <c:pt idx="22">
                  <c:v>54.9</c:v>
                </c:pt>
                <c:pt idx="23">
                  <c:v>53.4</c:v>
                </c:pt>
                <c:pt idx="24">
                  <c:v>48.7</c:v>
                </c:pt>
                <c:pt idx="25">
                  <c:v>50.6</c:v>
                </c:pt>
                <c:pt idx="26">
                  <c:v>53.5</c:v>
                </c:pt>
                <c:pt idx="27">
                  <c:v>56.5</c:v>
                </c:pt>
                <c:pt idx="28">
                  <c:v>46.4</c:v>
                </c:pt>
                <c:pt idx="29">
                  <c:v>52.5</c:v>
                </c:pt>
                <c:pt idx="30">
                  <c:v>57.7</c:v>
                </c:pt>
                <c:pt idx="31">
                  <c:v>63.3</c:v>
                </c:pt>
                <c:pt idx="32">
                  <c:v>51.3</c:v>
                </c:pt>
                <c:pt idx="33">
                  <c:v>51</c:v>
                </c:pt>
                <c:pt idx="34">
                  <c:v>53.2</c:v>
                </c:pt>
                <c:pt idx="35">
                  <c:v>48.6</c:v>
                </c:pt>
                <c:pt idx="36">
                  <c:v>49.9</c:v>
                </c:pt>
                <c:pt idx="37">
                  <c:v>57.8</c:v>
                </c:pt>
                <c:pt idx="38">
                  <c:v>63.4</c:v>
                </c:pt>
                <c:pt idx="39">
                  <c:v>64.8</c:v>
                </c:pt>
                <c:pt idx="40">
                  <c:v>72</c:v>
                </c:pt>
                <c:pt idx="41">
                  <c:v>63.8</c:v>
                </c:pt>
                <c:pt idx="42" formatCode="0.0">
                  <c:v>66</c:v>
                </c:pt>
                <c:pt idx="43">
                  <c:v>61.7</c:v>
                </c:pt>
                <c:pt idx="44">
                  <c:v>57.6</c:v>
                </c:pt>
                <c:pt idx="45">
                  <c:v>59.2</c:v>
                </c:pt>
                <c:pt idx="46">
                  <c:v>45.2</c:v>
                </c:pt>
                <c:pt idx="47">
                  <c:v>46.4</c:v>
                </c:pt>
                <c:pt idx="48">
                  <c:v>40.9</c:v>
                </c:pt>
                <c:pt idx="49">
                  <c:v>55.2</c:v>
                </c:pt>
                <c:pt idx="50">
                  <c:v>64.8</c:v>
                </c:pt>
                <c:pt idx="51">
                  <c:v>61.5</c:v>
                </c:pt>
                <c:pt idx="52">
                  <c:v>71.599999999999994</c:v>
                </c:pt>
                <c:pt idx="53">
                  <c:v>69.5</c:v>
                </c:pt>
                <c:pt idx="54">
                  <c:v>68.7</c:v>
                </c:pt>
                <c:pt idx="55">
                  <c:v>64.400000000000006</c:v>
                </c:pt>
                <c:pt idx="56" formatCode="0.0">
                  <c:v>62.7</c:v>
                </c:pt>
                <c:pt idx="57">
                  <c:v>65.400000000000006</c:v>
                </c:pt>
                <c:pt idx="58">
                  <c:v>61.3</c:v>
                </c:pt>
                <c:pt idx="59">
                  <c:v>70.3</c:v>
                </c:pt>
              </c:numCache>
            </c:numRef>
          </c:val>
        </c:ser>
        <c:ser>
          <c:idx val="3"/>
          <c:order val="2"/>
          <c:tx>
            <c:strRef>
              <c:f>Sheet1!$B$1</c:f>
              <c:strCache>
                <c:ptCount val="1"/>
                <c:pt idx="0">
                  <c:v>Consumer Confidence  (Conference Board)</c:v>
                </c:pt>
              </c:strCache>
            </c:strRef>
          </c:tx>
          <c:spPr>
            <a:ln w="19033">
              <a:solidFill>
                <a:srgbClr val="FF0000"/>
              </a:solidFill>
              <a:prstDash val="solid"/>
            </a:ln>
          </c:spPr>
          <c:marker>
            <c:symbol val="none"/>
          </c:marker>
          <c:cat>
            <c:numRef>
              <c:f>Sheet1!$A$2:$A$13</c:f>
              <c:numCache>
                <c:formatCode>General</c:formatCode>
                <c:ptCount val="12"/>
                <c:pt idx="0">
                  <c:v>2005</c:v>
                </c:pt>
                <c:pt idx="1">
                  <c:v>2006</c:v>
                </c:pt>
                <c:pt idx="2">
                  <c:v>2007</c:v>
                </c:pt>
                <c:pt idx="3" formatCode="[$-409]mmm\-yy;@">
                  <c:v>39455</c:v>
                </c:pt>
                <c:pt idx="4" formatCode="[$-409]mmm\-yy;@">
                  <c:v>39486</c:v>
                </c:pt>
                <c:pt idx="5" formatCode="[$-409]mmm\-yy;@">
                  <c:v>39516</c:v>
                </c:pt>
                <c:pt idx="6" formatCode="[$-409]mmm\-yy;@">
                  <c:v>39547</c:v>
                </c:pt>
                <c:pt idx="7" formatCode="mmm\-yy">
                  <c:v>39569</c:v>
                </c:pt>
                <c:pt idx="8" formatCode="mmm\-yy">
                  <c:v>39600</c:v>
                </c:pt>
                <c:pt idx="9" formatCode="[$-409]mmm\-yy;@">
                  <c:v>39630</c:v>
                </c:pt>
                <c:pt idx="10" formatCode="mmm\-yy">
                  <c:v>39661</c:v>
                </c:pt>
                <c:pt idx="11" formatCode="mmm\-yy">
                  <c:v>39692</c:v>
                </c:pt>
              </c:numCache>
            </c:numRef>
          </c:cat>
          <c:val>
            <c:numRef>
              <c:f>Sheet1!$B$2:$B$13</c:f>
              <c:numCache>
                <c:formatCode>General</c:formatCode>
                <c:ptCount val="12"/>
                <c:pt idx="0">
                  <c:v>105.1</c:v>
                </c:pt>
                <c:pt idx="1">
                  <c:v>106.8</c:v>
                </c:pt>
                <c:pt idx="2">
                  <c:v>110.2</c:v>
                </c:pt>
                <c:pt idx="3">
                  <c:v>87.3</c:v>
                </c:pt>
                <c:pt idx="4">
                  <c:v>76.400000000000006</c:v>
                </c:pt>
                <c:pt idx="5">
                  <c:v>65.900000000000006</c:v>
                </c:pt>
                <c:pt idx="6">
                  <c:v>62.8</c:v>
                </c:pt>
                <c:pt idx="7">
                  <c:v>58.1</c:v>
                </c:pt>
                <c:pt idx="8">
                  <c:v>51</c:v>
                </c:pt>
                <c:pt idx="9">
                  <c:v>51.9</c:v>
                </c:pt>
                <c:pt idx="10">
                  <c:v>58.5</c:v>
                </c:pt>
                <c:pt idx="11">
                  <c:v>59.8</c:v>
                </c:pt>
              </c:numCache>
            </c:numRef>
          </c:val>
        </c:ser>
        <c:marker val="1"/>
        <c:axId val="50473216"/>
        <c:axId val="50487296"/>
      </c:lineChart>
      <c:catAx>
        <c:axId val="50473216"/>
        <c:scaling>
          <c:orientation val="minMax"/>
        </c:scaling>
        <c:axPos val="b"/>
        <c:numFmt formatCode="General" sourceLinked="1"/>
        <c:tickLblPos val="nextTo"/>
        <c:txPr>
          <a:bodyPr rot="-5400000" vert="horz"/>
          <a:lstStyle/>
          <a:p>
            <a:pPr>
              <a:defRPr sz="1100"/>
            </a:pPr>
            <a:endParaRPr lang="en-US"/>
          </a:p>
        </c:txPr>
        <c:crossAx val="50487296"/>
        <c:crosses val="autoZero"/>
        <c:auto val="1"/>
        <c:lblAlgn val="ctr"/>
        <c:lblOffset val="100"/>
        <c:tickLblSkip val="1"/>
      </c:catAx>
      <c:valAx>
        <c:axId val="50487296"/>
        <c:scaling>
          <c:orientation val="minMax"/>
        </c:scaling>
        <c:axPos val="l"/>
        <c:numFmt formatCode="General" sourceLinked="1"/>
        <c:tickLblPos val="nextTo"/>
        <c:crossAx val="50473216"/>
        <c:crosses val="autoZero"/>
        <c:crossBetween val="between"/>
      </c:valAx>
      <c:spPr>
        <a:noFill/>
        <a:ln w="25382">
          <a:noFill/>
        </a:ln>
      </c:spPr>
    </c:plotArea>
    <c:plotVisOnly val="1"/>
    <c:dispBlanksAs val="gap"/>
  </c:chart>
  <c:txPr>
    <a:bodyPr/>
    <a:lstStyle/>
    <a:p>
      <a:pPr>
        <a:defRPr sz="1198"/>
      </a:pPr>
      <a:endParaRPr lang="en-US"/>
    </a:p>
  </c:txPr>
  <c:externalData r:id="rId1"/>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9.8557692307710942E-2"/>
          <c:y val="3.125E-2"/>
          <c:w val="0.89235296131459974"/>
          <c:h val="0.81186740546320602"/>
        </c:manualLayout>
      </c:layout>
      <c:barChart>
        <c:barDir val="col"/>
        <c:grouping val="clustered"/>
        <c:ser>
          <c:idx val="0"/>
          <c:order val="0"/>
          <c:tx>
            <c:strRef>
              <c:f>Sheet1!$B$1</c:f>
              <c:strCache>
                <c:ptCount val="1"/>
                <c:pt idx="0">
                  <c:v>Retail and Food Services</c:v>
                </c:pt>
              </c:strCache>
            </c:strRef>
          </c:tx>
          <c:spPr>
            <a:ln w="47625">
              <a:noFill/>
              <a:prstDash val="solid"/>
            </a:ln>
          </c:spPr>
          <c:cat>
            <c:numRef>
              <c:f>Sheet1!$A$2:$A$141</c:f>
              <c:numCache>
                <c:formatCode>m/d/yyyy</c:formatCode>
                <c:ptCount val="140"/>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37258</c:v>
                </c:pt>
                <c:pt idx="13">
                  <c:v>37289</c:v>
                </c:pt>
                <c:pt idx="14">
                  <c:v>37317</c:v>
                </c:pt>
                <c:pt idx="15">
                  <c:v>37348</c:v>
                </c:pt>
                <c:pt idx="16">
                  <c:v>37378</c:v>
                </c:pt>
                <c:pt idx="17">
                  <c:v>37409</c:v>
                </c:pt>
                <c:pt idx="18">
                  <c:v>37439</c:v>
                </c:pt>
                <c:pt idx="19">
                  <c:v>37470</c:v>
                </c:pt>
                <c:pt idx="20">
                  <c:v>37501</c:v>
                </c:pt>
                <c:pt idx="21">
                  <c:v>37531</c:v>
                </c:pt>
                <c:pt idx="22">
                  <c:v>37562</c:v>
                </c:pt>
                <c:pt idx="23">
                  <c:v>37592</c:v>
                </c:pt>
                <c:pt idx="24">
                  <c:v>37624</c:v>
                </c:pt>
                <c:pt idx="25">
                  <c:v>37655</c:v>
                </c:pt>
                <c:pt idx="26">
                  <c:v>37683</c:v>
                </c:pt>
                <c:pt idx="27">
                  <c:v>37714</c:v>
                </c:pt>
                <c:pt idx="28">
                  <c:v>37744</c:v>
                </c:pt>
                <c:pt idx="29">
                  <c:v>37775</c:v>
                </c:pt>
                <c:pt idx="30">
                  <c:v>37805</c:v>
                </c:pt>
                <c:pt idx="31">
                  <c:v>37836</c:v>
                </c:pt>
                <c:pt idx="32">
                  <c:v>37867</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formatCode="mmm\-yy">
                  <c:v>39845</c:v>
                </c:pt>
                <c:pt idx="98" formatCode="mmm\-yy">
                  <c:v>39873</c:v>
                </c:pt>
                <c:pt idx="99" formatCode="mmm\-yy">
                  <c:v>39904</c:v>
                </c:pt>
                <c:pt idx="100" formatCode="mmm\-yy">
                  <c:v>39934</c:v>
                </c:pt>
                <c:pt idx="101" formatCode="mmm\-yy">
                  <c:v>39965</c:v>
                </c:pt>
                <c:pt idx="102" formatCode="mmm\-yy">
                  <c:v>39995</c:v>
                </c:pt>
                <c:pt idx="103" formatCode="mmm\-yy">
                  <c:v>40026</c:v>
                </c:pt>
                <c:pt idx="104" formatCode="mmm\-yy">
                  <c:v>40057</c:v>
                </c:pt>
                <c:pt idx="105" formatCode="mmm\-yy">
                  <c:v>40087</c:v>
                </c:pt>
                <c:pt idx="106" formatCode="mmm\-yy">
                  <c:v>40118</c:v>
                </c:pt>
                <c:pt idx="107" formatCode="mmm\-yy">
                  <c:v>40148</c:v>
                </c:pt>
                <c:pt idx="108" formatCode="mmm\-yy">
                  <c:v>40179</c:v>
                </c:pt>
                <c:pt idx="109" formatCode="mmm\-yy">
                  <c:v>40210</c:v>
                </c:pt>
                <c:pt idx="110" formatCode="mmm\-yy">
                  <c:v>40238</c:v>
                </c:pt>
                <c:pt idx="111" formatCode="mmm\-yy">
                  <c:v>40269</c:v>
                </c:pt>
                <c:pt idx="112" formatCode="mmm\-yy">
                  <c:v>40299</c:v>
                </c:pt>
                <c:pt idx="113" formatCode="mmm\-yy">
                  <c:v>40330</c:v>
                </c:pt>
                <c:pt idx="114" formatCode="mmm\-yy">
                  <c:v>40360</c:v>
                </c:pt>
                <c:pt idx="115" formatCode="mmm\-yy">
                  <c:v>40391</c:v>
                </c:pt>
                <c:pt idx="116" formatCode="mmm\-yy">
                  <c:v>40422</c:v>
                </c:pt>
                <c:pt idx="117" formatCode="mmm\-yy">
                  <c:v>40452</c:v>
                </c:pt>
                <c:pt idx="118" formatCode="mmm\-yy">
                  <c:v>40483</c:v>
                </c:pt>
                <c:pt idx="119" formatCode="mmm\-yy">
                  <c:v>40513</c:v>
                </c:pt>
                <c:pt idx="120" formatCode="mmm\-yy">
                  <c:v>40544</c:v>
                </c:pt>
                <c:pt idx="121" formatCode="mmm\-yy">
                  <c:v>40575</c:v>
                </c:pt>
                <c:pt idx="122" formatCode="mmm\-yy">
                  <c:v>40603</c:v>
                </c:pt>
                <c:pt idx="123" formatCode="mmm\-yy">
                  <c:v>40634</c:v>
                </c:pt>
                <c:pt idx="124" formatCode="mmm\-yy">
                  <c:v>40664</c:v>
                </c:pt>
                <c:pt idx="125" formatCode="mmm\-yy">
                  <c:v>40695</c:v>
                </c:pt>
                <c:pt idx="126" formatCode="mmm\-yy">
                  <c:v>40725</c:v>
                </c:pt>
                <c:pt idx="127" formatCode="mmm\-yy">
                  <c:v>40756</c:v>
                </c:pt>
                <c:pt idx="128" formatCode="mmm\-yy">
                  <c:v>40787</c:v>
                </c:pt>
                <c:pt idx="129" formatCode="mmm\-yy">
                  <c:v>40817</c:v>
                </c:pt>
                <c:pt idx="130" formatCode="mmm\-yy">
                  <c:v>40848</c:v>
                </c:pt>
                <c:pt idx="131" formatCode="mmm\-yy">
                  <c:v>40878</c:v>
                </c:pt>
                <c:pt idx="132" formatCode="mmm\-yy">
                  <c:v>40909</c:v>
                </c:pt>
                <c:pt idx="133" formatCode="mmm\-yy">
                  <c:v>40940</c:v>
                </c:pt>
                <c:pt idx="134" formatCode="mmm\-yy">
                  <c:v>40969</c:v>
                </c:pt>
                <c:pt idx="135" formatCode="mmm\-yy">
                  <c:v>41000</c:v>
                </c:pt>
                <c:pt idx="136" formatCode="mmm\-yy">
                  <c:v>41030</c:v>
                </c:pt>
                <c:pt idx="137" formatCode="mmm\-yy">
                  <c:v>41061</c:v>
                </c:pt>
                <c:pt idx="138" formatCode="mmm\-yy">
                  <c:v>41091</c:v>
                </c:pt>
                <c:pt idx="139" formatCode="mmm\-yy">
                  <c:v>41122</c:v>
                </c:pt>
              </c:numCache>
            </c:numRef>
          </c:cat>
          <c:val>
            <c:numRef>
              <c:f>Sheet1!$B$2:$B$141</c:f>
              <c:numCache>
                <c:formatCode>0.00%</c:formatCode>
                <c:ptCount val="140"/>
                <c:pt idx="0">
                  <c:v>4.0308984573150811E-2</c:v>
                </c:pt>
                <c:pt idx="1">
                  <c:v>2.4898355304272306E-2</c:v>
                </c:pt>
                <c:pt idx="2">
                  <c:v>4.5746219305704619E-3</c:v>
                </c:pt>
                <c:pt idx="3">
                  <c:v>3.6214289404349814E-2</c:v>
                </c:pt>
                <c:pt idx="4">
                  <c:v>3.7363034139224406E-2</c:v>
                </c:pt>
                <c:pt idx="5">
                  <c:v>2.5376682270333604E-2</c:v>
                </c:pt>
                <c:pt idx="6">
                  <c:v>2.5300948510479218E-2</c:v>
                </c:pt>
                <c:pt idx="7">
                  <c:v>3.0978103580286302E-2</c:v>
                </c:pt>
                <c:pt idx="8">
                  <c:v>-5.0953302415417409E-3</c:v>
                </c:pt>
                <c:pt idx="9">
                  <c:v>6.3634755421734718E-2</c:v>
                </c:pt>
                <c:pt idx="10">
                  <c:v>3.9928680664777415E-2</c:v>
                </c:pt>
                <c:pt idx="11">
                  <c:v>2.90228280029305E-2</c:v>
                </c:pt>
                <c:pt idx="12">
                  <c:v>1.6804643775254501E-2</c:v>
                </c:pt>
                <c:pt idx="13">
                  <c:v>2.2460625755472509E-2</c:v>
                </c:pt>
                <c:pt idx="14">
                  <c:v>2.8104010156507108E-2</c:v>
                </c:pt>
                <c:pt idx="15">
                  <c:v>2.8542227540133702E-2</c:v>
                </c:pt>
                <c:pt idx="16">
                  <c:v>1.2175068102955299E-2</c:v>
                </c:pt>
                <c:pt idx="17">
                  <c:v>2.5044671676552006E-2</c:v>
                </c:pt>
                <c:pt idx="18">
                  <c:v>3.8960992501860206E-2</c:v>
                </c:pt>
                <c:pt idx="19">
                  <c:v>3.9691141093656228E-2</c:v>
                </c:pt>
                <c:pt idx="20">
                  <c:v>4.4669407269237113E-2</c:v>
                </c:pt>
                <c:pt idx="21">
                  <c:v>-1.6859405389443107E-2</c:v>
                </c:pt>
                <c:pt idx="22">
                  <c:v>1.5681628101477607E-2</c:v>
                </c:pt>
                <c:pt idx="23">
                  <c:v>3.5630701123659021E-2</c:v>
                </c:pt>
                <c:pt idx="24">
                  <c:v>4.1269684553487715E-2</c:v>
                </c:pt>
                <c:pt idx="25">
                  <c:v>2.1493645219795209E-2</c:v>
                </c:pt>
                <c:pt idx="26">
                  <c:v>4.2653644944642528E-2</c:v>
                </c:pt>
                <c:pt idx="27">
                  <c:v>2.3643911407174614E-2</c:v>
                </c:pt>
                <c:pt idx="28">
                  <c:v>4.0033405032510322E-2</c:v>
                </c:pt>
                <c:pt idx="29">
                  <c:v>4.2720797770362806E-2</c:v>
                </c:pt>
                <c:pt idx="30">
                  <c:v>4.2675095635047719E-2</c:v>
                </c:pt>
                <c:pt idx="31">
                  <c:v>5.1809168366980692E-2</c:v>
                </c:pt>
                <c:pt idx="32">
                  <c:v>6.0739595323616419E-2</c:v>
                </c:pt>
                <c:pt idx="33">
                  <c:v>5.2515829667939502E-2</c:v>
                </c:pt>
                <c:pt idx="34">
                  <c:v>5.8762780484457502E-2</c:v>
                </c:pt>
                <c:pt idx="35">
                  <c:v>4.6146515783204299E-2</c:v>
                </c:pt>
                <c:pt idx="36">
                  <c:v>4.7287183967599192E-2</c:v>
                </c:pt>
                <c:pt idx="37">
                  <c:v>6.9563306180199708E-2</c:v>
                </c:pt>
                <c:pt idx="38">
                  <c:v>6.9525284528979339E-2</c:v>
                </c:pt>
                <c:pt idx="39">
                  <c:v>6.0587304164299E-2</c:v>
                </c:pt>
                <c:pt idx="40">
                  <c:v>7.6269585284551814E-2</c:v>
                </c:pt>
                <c:pt idx="41">
                  <c:v>5.1181430797620199E-2</c:v>
                </c:pt>
                <c:pt idx="42">
                  <c:v>5.2010923945169124E-2</c:v>
                </c:pt>
                <c:pt idx="43">
                  <c:v>3.6591151316644602E-2</c:v>
                </c:pt>
                <c:pt idx="44">
                  <c:v>6.1245902068005086E-2</c:v>
                </c:pt>
                <c:pt idx="45">
                  <c:v>7.1735272603220629E-2</c:v>
                </c:pt>
                <c:pt idx="46">
                  <c:v>6.2559343070187581E-2</c:v>
                </c:pt>
                <c:pt idx="47">
                  <c:v>7.9763422949795937E-2</c:v>
                </c:pt>
                <c:pt idx="48">
                  <c:v>6.6392684614539024E-2</c:v>
                </c:pt>
                <c:pt idx="49">
                  <c:v>6.8583758235830711E-2</c:v>
                </c:pt>
                <c:pt idx="50">
                  <c:v>4.8733011117701536E-2</c:v>
                </c:pt>
                <c:pt idx="51">
                  <c:v>7.7887163590788691E-2</c:v>
                </c:pt>
                <c:pt idx="52">
                  <c:v>4.9388405088369315E-2</c:v>
                </c:pt>
                <c:pt idx="53">
                  <c:v>8.8382531736382428E-2</c:v>
                </c:pt>
                <c:pt idx="54">
                  <c:v>9.0394292010258337E-2</c:v>
                </c:pt>
                <c:pt idx="55">
                  <c:v>7.4620783479043121E-2</c:v>
                </c:pt>
                <c:pt idx="56">
                  <c:v>5.7643562221845919E-2</c:v>
                </c:pt>
                <c:pt idx="57">
                  <c:v>5.5003274915372713E-2</c:v>
                </c:pt>
                <c:pt idx="58">
                  <c:v>5.9812377246166754E-2</c:v>
                </c:pt>
                <c:pt idx="59">
                  <c:v>4.7688775602436902E-2</c:v>
                </c:pt>
                <c:pt idx="60">
                  <c:v>8.4678849844905604E-2</c:v>
                </c:pt>
                <c:pt idx="61">
                  <c:v>6.6144036730327899E-2</c:v>
                </c:pt>
                <c:pt idx="62">
                  <c:v>7.1749809728084091E-2</c:v>
                </c:pt>
                <c:pt idx="63">
                  <c:v>6.087718052498281E-2</c:v>
                </c:pt>
                <c:pt idx="64">
                  <c:v>6.4109189651000709E-2</c:v>
                </c:pt>
                <c:pt idx="65">
                  <c:v>4.0092282833468128E-2</c:v>
                </c:pt>
                <c:pt idx="66">
                  <c:v>3.5406255037884894E-2</c:v>
                </c:pt>
                <c:pt idx="67">
                  <c:v>5.2453488439930224E-2</c:v>
                </c:pt>
                <c:pt idx="68">
                  <c:v>4.4691191930134433E-2</c:v>
                </c:pt>
                <c:pt idx="69">
                  <c:v>4.017731514924712E-2</c:v>
                </c:pt>
                <c:pt idx="70">
                  <c:v>3.5881601362861996E-2</c:v>
                </c:pt>
                <c:pt idx="71">
                  <c:v>5.1427831938573108E-2</c:v>
                </c:pt>
                <c:pt idx="72">
                  <c:v>1.5693575529874805E-2</c:v>
                </c:pt>
                <c:pt idx="73">
                  <c:v>2.7171753326362715E-2</c:v>
                </c:pt>
                <c:pt idx="74">
                  <c:v>3.2649395121677423E-2</c:v>
                </c:pt>
                <c:pt idx="75">
                  <c:v>2.2026505432721402E-2</c:v>
                </c:pt>
                <c:pt idx="76" formatCode="0%">
                  <c:v>4.1623387925371624E-2</c:v>
                </c:pt>
                <c:pt idx="77" formatCode="0%">
                  <c:v>3.1317564251763109E-2</c:v>
                </c:pt>
                <c:pt idx="78">
                  <c:v>2.7447611262640115E-2</c:v>
                </c:pt>
                <c:pt idx="79">
                  <c:v>2.8506097560975711E-2</c:v>
                </c:pt>
                <c:pt idx="80">
                  <c:v>4.4242755360308597E-2</c:v>
                </c:pt>
                <c:pt idx="81">
                  <c:v>4.4454546975841419E-2</c:v>
                </c:pt>
                <c:pt idx="82">
                  <c:v>5.2687284879699411E-2</c:v>
                </c:pt>
                <c:pt idx="83">
                  <c:v>3.021500876609981E-2</c:v>
                </c:pt>
                <c:pt idx="84">
                  <c:v>3.4928716904276902E-2</c:v>
                </c:pt>
                <c:pt idx="85">
                  <c:v>2.0995560530980201E-2</c:v>
                </c:pt>
                <c:pt idx="86">
                  <c:v>1.3438361302738205E-2</c:v>
                </c:pt>
                <c:pt idx="87">
                  <c:v>2.2768824392985994E-2</c:v>
                </c:pt>
                <c:pt idx="88">
                  <c:v>1.3863547548141002E-2</c:v>
                </c:pt>
                <c:pt idx="89">
                  <c:v>2.5874656377711205E-2</c:v>
                </c:pt>
                <c:pt idx="90">
                  <c:v>1.5356971794587405E-2</c:v>
                </c:pt>
                <c:pt idx="91">
                  <c:v>7.15738981634928E-3</c:v>
                </c:pt>
                <c:pt idx="92">
                  <c:v>-2.0668944530457509E-2</c:v>
                </c:pt>
                <c:pt idx="93">
                  <c:v>-5.6872771940131232E-2</c:v>
                </c:pt>
                <c:pt idx="94">
                  <c:v>-9.6693663096171223E-2</c:v>
                </c:pt>
                <c:pt idx="95">
                  <c:v>-0.11498964583443999</c:v>
                </c:pt>
                <c:pt idx="96">
                  <c:v>-0.10048373671319702</c:v>
                </c:pt>
                <c:pt idx="97">
                  <c:v>-9.4136142538497072E-2</c:v>
                </c:pt>
                <c:pt idx="98">
                  <c:v>-0.11121481791409797</c:v>
                </c:pt>
                <c:pt idx="99">
                  <c:v>-0.11352952162429</c:v>
                </c:pt>
                <c:pt idx="100">
                  <c:v>-0.10800953775894602</c:v>
                </c:pt>
                <c:pt idx="101" formatCode="0%">
                  <c:v>-9.9737866728158237E-2</c:v>
                </c:pt>
                <c:pt idx="102">
                  <c:v>-9.225135522661744E-2</c:v>
                </c:pt>
                <c:pt idx="103">
                  <c:v>-6.7212320831806116E-2</c:v>
                </c:pt>
                <c:pt idx="104">
                  <c:v>-7.4559048400417605E-2</c:v>
                </c:pt>
                <c:pt idx="105">
                  <c:v>-3.1043045185694913E-2</c:v>
                </c:pt>
                <c:pt idx="106">
                  <c:v>1.3187339686472106E-2</c:v>
                </c:pt>
                <c:pt idx="107">
                  <c:v>4.4506041734163726E-2</c:v>
                </c:pt>
                <c:pt idx="108">
                  <c:v>3.0566510764354911E-2</c:v>
                </c:pt>
                <c:pt idx="109">
                  <c:v>3.4748324586672E-2</c:v>
                </c:pt>
                <c:pt idx="110">
                  <c:v>7.3374977367372904E-2</c:v>
                </c:pt>
                <c:pt idx="111">
                  <c:v>7.7545160688380813E-2</c:v>
                </c:pt>
                <c:pt idx="112">
                  <c:v>6.0007688708624718E-2</c:v>
                </c:pt>
                <c:pt idx="113">
                  <c:v>4.341118592470692E-2</c:v>
                </c:pt>
                <c:pt idx="114">
                  <c:v>4.3558426306517906E-2</c:v>
                </c:pt>
                <c:pt idx="115">
                  <c:v>2.8954079071541898E-2</c:v>
                </c:pt>
                <c:pt idx="116">
                  <c:v>6.5483045331244105E-2</c:v>
                </c:pt>
                <c:pt idx="117">
                  <c:v>7.0959578987969799E-2</c:v>
                </c:pt>
                <c:pt idx="118">
                  <c:v>6.73361936726527E-2</c:v>
                </c:pt>
                <c:pt idx="119">
                  <c:v>7.0086505985341233E-2</c:v>
                </c:pt>
                <c:pt idx="120">
                  <c:v>7.7897786766499028E-2</c:v>
                </c:pt>
                <c:pt idx="121">
                  <c:v>8.6412036904304379E-2</c:v>
                </c:pt>
                <c:pt idx="122">
                  <c:v>7.4277119442218723E-2</c:v>
                </c:pt>
                <c:pt idx="123">
                  <c:v>7.2026098881915523E-2</c:v>
                </c:pt>
                <c:pt idx="124">
                  <c:v>8.0282715712707078E-2</c:v>
                </c:pt>
                <c:pt idx="125">
                  <c:v>8.7081409916366509E-2</c:v>
                </c:pt>
                <c:pt idx="126">
                  <c:v>8.8601042100406563E-2</c:v>
                </c:pt>
                <c:pt idx="127">
                  <c:v>8.1187014761022108E-2</c:v>
                </c:pt>
                <c:pt idx="128">
                  <c:v>8.4581872864583144E-2</c:v>
                </c:pt>
                <c:pt idx="129">
                  <c:v>8.045685348438103E-2</c:v>
                </c:pt>
                <c:pt idx="130">
                  <c:v>7.4839598557400314E-2</c:v>
                </c:pt>
                <c:pt idx="131">
                  <c:v>6.823909583533519E-2</c:v>
                </c:pt>
                <c:pt idx="132">
                  <c:v>6.603253854404259E-2</c:v>
                </c:pt>
                <c:pt idx="133">
                  <c:v>6.7974898003346398E-2</c:v>
                </c:pt>
                <c:pt idx="134">
                  <c:v>6.3030762990199413E-2</c:v>
                </c:pt>
                <c:pt idx="135">
                  <c:v>5.2895964148928123E-2</c:v>
                </c:pt>
                <c:pt idx="136">
                  <c:v>5.2000000000000018E-2</c:v>
                </c:pt>
                <c:pt idx="137">
                  <c:v>3.500000000000001E-2</c:v>
                </c:pt>
                <c:pt idx="138">
                  <c:v>3.9000000000000014E-2</c:v>
                </c:pt>
                <c:pt idx="139">
                  <c:v>4.7000000000000014E-2</c:v>
                </c:pt>
              </c:numCache>
            </c:numRef>
          </c:val>
        </c:ser>
        <c:gapWidth val="78"/>
        <c:overlap val="-32"/>
        <c:axId val="50456064"/>
        <c:axId val="50457600"/>
      </c:barChart>
      <c:dateAx>
        <c:axId val="50456064"/>
        <c:scaling>
          <c:orientation val="minMax"/>
          <c:min val="37257"/>
        </c:scaling>
        <c:axPos val="b"/>
        <c:numFmt formatCode="mmm\-yy" sourceLinked="0"/>
        <c:tickLblPos val="low"/>
        <c:spPr>
          <a:ln w="3524">
            <a:solidFill>
              <a:schemeClr val="tx1"/>
            </a:solidFill>
            <a:prstDash val="solid"/>
          </a:ln>
        </c:spPr>
        <c:txPr>
          <a:bodyPr rot="-5400000" vert="horz" anchor="b" anchorCtr="0"/>
          <a:lstStyle/>
          <a:p>
            <a:pPr>
              <a:defRPr sz="1200" b="0" i="0" u="none" strike="noStrike" baseline="0">
                <a:solidFill>
                  <a:schemeClr val="tx1"/>
                </a:solidFill>
                <a:latin typeface="+mn-lt"/>
                <a:ea typeface="Arial"/>
                <a:cs typeface="Arial"/>
              </a:defRPr>
            </a:pPr>
            <a:endParaRPr lang="en-US"/>
          </a:p>
        </c:txPr>
        <c:crossAx val="50457600"/>
        <c:crosses val="autoZero"/>
        <c:auto val="1"/>
        <c:lblOffset val="100"/>
        <c:baseTimeUnit val="months"/>
        <c:majorUnit val="5"/>
        <c:majorTimeUnit val="months"/>
        <c:minorUnit val="2"/>
        <c:minorTimeUnit val="months"/>
      </c:dateAx>
      <c:valAx>
        <c:axId val="50457600"/>
        <c:scaling>
          <c:orientation val="minMax"/>
        </c:scaling>
        <c:axPos val="l"/>
        <c:title>
          <c:tx>
            <c:rich>
              <a:bodyPr/>
              <a:lstStyle/>
              <a:p>
                <a:pPr>
                  <a:defRPr sz="1245" b="1" i="0" u="none" strike="noStrike" baseline="0">
                    <a:solidFill>
                      <a:srgbClr val="000000"/>
                    </a:solidFill>
                    <a:latin typeface="+mn-lt"/>
                    <a:ea typeface="Arial"/>
                    <a:cs typeface="Arial"/>
                  </a:defRPr>
                </a:pPr>
                <a:r>
                  <a:rPr lang="en-US" b="1" dirty="0">
                    <a:latin typeface="+mn-lt"/>
                  </a:rPr>
                  <a:t>Year to Year % change</a:t>
                </a:r>
              </a:p>
            </c:rich>
          </c:tx>
          <c:layout>
            <c:manualLayout>
              <c:xMode val="edge"/>
              <c:yMode val="edge"/>
              <c:x val="0"/>
              <c:y val="0.3169641690716693"/>
            </c:manualLayout>
          </c:layout>
          <c:spPr>
            <a:noFill/>
            <a:ln w="28204">
              <a:noFill/>
            </a:ln>
          </c:spPr>
        </c:title>
        <c:numFmt formatCode="0.0%" sourceLinked="0"/>
        <c:tickLblPos val="nextTo"/>
        <c:spPr>
          <a:ln w="3524">
            <a:solidFill>
              <a:schemeClr val="tx1"/>
            </a:solidFill>
            <a:prstDash val="solid"/>
          </a:ln>
        </c:spPr>
        <c:txPr>
          <a:bodyPr rot="0" vert="horz"/>
          <a:lstStyle/>
          <a:p>
            <a:pPr>
              <a:defRPr sz="1249" b="0" i="0" u="none" strike="noStrike" baseline="0">
                <a:solidFill>
                  <a:schemeClr val="tx1"/>
                </a:solidFill>
                <a:latin typeface="+mn-lt"/>
                <a:ea typeface="Arial"/>
                <a:cs typeface="Arial"/>
              </a:defRPr>
            </a:pPr>
            <a:endParaRPr lang="en-US"/>
          </a:p>
        </c:txPr>
        <c:crossAx val="50456064"/>
        <c:crossesAt val="1211"/>
        <c:crossBetween val="between"/>
      </c:valAx>
      <c:spPr>
        <a:noFill/>
        <a:ln w="25401">
          <a:noFill/>
        </a:ln>
      </c:spPr>
    </c:plotArea>
    <c:plotVisOnly val="1"/>
    <c:dispBlanksAs val="gap"/>
  </c:chart>
  <c:spPr>
    <a:noFill/>
    <a:ln>
      <a:noFill/>
    </a:ln>
  </c:spPr>
  <c:txPr>
    <a:bodyPr/>
    <a:lstStyle/>
    <a:p>
      <a:pPr>
        <a:defRPr sz="2053" b="1" i="0" u="none" strike="noStrike" baseline="0">
          <a:solidFill>
            <a:schemeClr val="tx1"/>
          </a:solidFill>
          <a:latin typeface="Arial"/>
          <a:ea typeface="Arial"/>
          <a:cs typeface="Arial"/>
        </a:defRPr>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16997518610421805"/>
          <c:y val="2.6066350710900514E-2"/>
          <c:w val="0.77915632754345121"/>
          <c:h val="0.77962085308068363"/>
        </c:manualLayout>
      </c:layout>
      <c:barChart>
        <c:barDir val="bar"/>
        <c:grouping val="clustered"/>
        <c:ser>
          <c:idx val="0"/>
          <c:order val="0"/>
          <c:tx>
            <c:strRef>
              <c:f>Sheet1!$A$2</c:f>
              <c:strCache>
                <c:ptCount val="1"/>
                <c:pt idx="0">
                  <c:v>East</c:v>
                </c:pt>
              </c:strCache>
            </c:strRef>
          </c:tx>
          <c:spPr>
            <a:solidFill>
              <a:srgbClr val="C00000"/>
            </a:solidFill>
            <a:ln w="14689">
              <a:solidFill>
                <a:srgbClr val="FF0000"/>
              </a:solidFill>
              <a:prstDash val="solid"/>
            </a:ln>
          </c:spPr>
          <c:dLbls>
            <c:dLbl>
              <c:idx val="0"/>
              <c:layout>
                <c:manualLayout>
                  <c:x val="4.4102273232795005E-3"/>
                  <c:y val="-3.0731407498453116E-4"/>
                </c:manualLayout>
              </c:layout>
              <c:showVal val="1"/>
            </c:dLbl>
            <c:numFmt formatCode="0.0%" sourceLinked="0"/>
            <c:spPr>
              <a:noFill/>
              <a:ln w="29379">
                <a:noFill/>
              </a:ln>
            </c:spPr>
            <c:txPr>
              <a:bodyPr/>
              <a:lstStyle/>
              <a:p>
                <a:pPr>
                  <a:defRPr sz="1619" b="1" i="0" u="none" strike="noStrike" baseline="0">
                    <a:solidFill>
                      <a:schemeClr val="tx1"/>
                    </a:solidFill>
                    <a:latin typeface="Arial"/>
                    <a:ea typeface="Arial"/>
                    <a:cs typeface="Arial"/>
                  </a:defRPr>
                </a:pPr>
                <a:endParaRPr lang="en-US"/>
              </a:p>
            </c:txPr>
            <c:showVal val="1"/>
          </c:dLbls>
          <c:cat>
            <c:strRef>
              <c:f>Sheet1!$B$1:$F$1</c:f>
              <c:strCache>
                <c:ptCount val="5"/>
                <c:pt idx="0">
                  <c:v>Discount</c:v>
                </c:pt>
                <c:pt idx="1">
                  <c:v>Wholesale</c:v>
                </c:pt>
                <c:pt idx="2">
                  <c:v>Department</c:v>
                </c:pt>
                <c:pt idx="3">
                  <c:v>Apparel</c:v>
                </c:pt>
                <c:pt idx="4">
                  <c:v>Luxury Dept.</c:v>
                </c:pt>
              </c:strCache>
            </c:strRef>
          </c:cat>
          <c:val>
            <c:numRef>
              <c:f>Sheet1!$B$2:$F$2</c:f>
              <c:numCache>
                <c:formatCode>0.00%</c:formatCode>
                <c:ptCount val="5"/>
                <c:pt idx="0">
                  <c:v>5.1000000000000004E-2</c:v>
                </c:pt>
                <c:pt idx="1">
                  <c:v>6.0000000000000019E-2</c:v>
                </c:pt>
                <c:pt idx="2">
                  <c:v>7.1000000000000008E-2</c:v>
                </c:pt>
                <c:pt idx="3">
                  <c:v>8.1000000000000016E-2</c:v>
                </c:pt>
                <c:pt idx="4">
                  <c:v>0.21000000000000005</c:v>
                </c:pt>
              </c:numCache>
            </c:numRef>
          </c:val>
        </c:ser>
        <c:dLbls>
          <c:showVal val="1"/>
        </c:dLbls>
        <c:axId val="50338432"/>
        <c:axId val="50372992"/>
      </c:barChart>
      <c:catAx>
        <c:axId val="50338432"/>
        <c:scaling>
          <c:orientation val="minMax"/>
        </c:scaling>
        <c:axPos val="l"/>
        <c:numFmt formatCode="General" sourceLinked="1"/>
        <c:tickLblPos val="low"/>
        <c:spPr>
          <a:ln w="3672">
            <a:solidFill>
              <a:schemeClr val="tx1"/>
            </a:solidFill>
            <a:prstDash val="solid"/>
          </a:ln>
        </c:spPr>
        <c:txPr>
          <a:bodyPr rot="0" vert="horz"/>
          <a:lstStyle/>
          <a:p>
            <a:pPr>
              <a:defRPr sz="1400" b="1" i="0" u="none" strike="noStrike" baseline="0">
                <a:solidFill>
                  <a:schemeClr val="tx1"/>
                </a:solidFill>
                <a:latin typeface="Arial"/>
                <a:ea typeface="Arial"/>
                <a:cs typeface="Arial"/>
              </a:defRPr>
            </a:pPr>
            <a:endParaRPr lang="en-US"/>
          </a:p>
        </c:txPr>
        <c:crossAx val="50372992"/>
        <c:crosses val="autoZero"/>
        <c:auto val="1"/>
        <c:lblAlgn val="ctr"/>
        <c:lblOffset val="100"/>
        <c:tickLblSkip val="1"/>
        <c:tickMarkSkip val="1"/>
      </c:catAx>
      <c:valAx>
        <c:axId val="50372992"/>
        <c:scaling>
          <c:orientation val="minMax"/>
        </c:scaling>
        <c:axPos val="b"/>
        <c:title>
          <c:tx>
            <c:rich>
              <a:bodyPr/>
              <a:lstStyle/>
              <a:p>
                <a:pPr>
                  <a:defRPr sz="1200" b="1" i="0" u="none" strike="noStrike" baseline="0">
                    <a:solidFill>
                      <a:schemeClr val="tx1"/>
                    </a:solidFill>
                    <a:latin typeface="Arial"/>
                    <a:ea typeface="Arial"/>
                    <a:cs typeface="Arial"/>
                  </a:defRPr>
                </a:pPr>
                <a:r>
                  <a:rPr lang="en-US" sz="1200" dirty="0"/>
                  <a:t>12-month % change</a:t>
                </a:r>
              </a:p>
            </c:rich>
          </c:tx>
          <c:layout>
            <c:manualLayout>
              <c:xMode val="edge"/>
              <c:yMode val="edge"/>
              <c:x val="0.4429280397022331"/>
              <c:y val="0.90995260663513022"/>
            </c:manualLayout>
          </c:layout>
          <c:spPr>
            <a:noFill/>
            <a:ln w="29379">
              <a:noFill/>
            </a:ln>
          </c:spPr>
        </c:title>
        <c:numFmt formatCode="0.0%" sourceLinked="0"/>
        <c:tickLblPos val="nextTo"/>
        <c:spPr>
          <a:ln w="3672">
            <a:solidFill>
              <a:schemeClr val="tx1"/>
            </a:solidFill>
            <a:prstDash val="solid"/>
          </a:ln>
        </c:spPr>
        <c:txPr>
          <a:bodyPr rot="0" vert="horz"/>
          <a:lstStyle/>
          <a:p>
            <a:pPr>
              <a:defRPr sz="1500" b="1" i="0" u="none" strike="noStrike" baseline="0">
                <a:solidFill>
                  <a:schemeClr val="tx1"/>
                </a:solidFill>
                <a:latin typeface="Arial"/>
                <a:ea typeface="Arial"/>
                <a:cs typeface="Arial"/>
              </a:defRPr>
            </a:pPr>
            <a:endParaRPr lang="en-US"/>
          </a:p>
        </c:txPr>
        <c:crossAx val="50338432"/>
        <c:crosses val="autoZero"/>
        <c:crossBetween val="between"/>
      </c:valAx>
      <c:spPr>
        <a:noFill/>
        <a:ln w="29379">
          <a:noFill/>
        </a:ln>
      </c:spPr>
    </c:plotArea>
    <c:plotVisOnly val="1"/>
    <c:dispBlanksAs val="gap"/>
  </c:chart>
  <c:spPr>
    <a:noFill/>
    <a:ln>
      <a:noFill/>
    </a:ln>
  </c:spPr>
  <c:txPr>
    <a:bodyPr/>
    <a:lstStyle/>
    <a:p>
      <a:pPr>
        <a:defRPr sz="2082" b="1" i="0" u="none" strike="noStrike" baseline="0">
          <a:solidFill>
            <a:schemeClr val="tx1"/>
          </a:solidFill>
          <a:latin typeface="Arial"/>
          <a:ea typeface="Arial"/>
          <a:cs typeface="Arial"/>
        </a:defRPr>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en-US"/>
  <c:chart>
    <c:view3D>
      <c:depthPercent val="100"/>
      <c:rAngAx val="1"/>
    </c:view3D>
    <c:plotArea>
      <c:layout>
        <c:manualLayout>
          <c:layoutTarget val="inner"/>
          <c:xMode val="edge"/>
          <c:yMode val="edge"/>
          <c:x val="7.1166399338971523E-2"/>
          <c:y val="3.7529296513992109E-2"/>
          <c:w val="0.91031508214251"/>
          <c:h val="0.68199900188532803"/>
        </c:manualLayout>
      </c:layout>
      <c:bar3DChart>
        <c:barDir val="col"/>
        <c:grouping val="stacked"/>
        <c:ser>
          <c:idx val="0"/>
          <c:order val="0"/>
          <c:tx>
            <c:strRef>
              <c:f>Sheet1!$B$1</c:f>
              <c:strCache>
                <c:ptCount val="1"/>
                <c:pt idx="0">
                  <c:v>GM</c:v>
                </c:pt>
              </c:strCache>
            </c:strRef>
          </c:tx>
          <c:spPr>
            <a:solidFill>
              <a:srgbClr val="C00000"/>
            </a:solidFill>
          </c:spPr>
          <c:cat>
            <c:numRef>
              <c:f>Sheet1!$A$2:$A$105</c:f>
              <c:numCache>
                <c:formatCode>mmm\-yy</c:formatCode>
                <c:ptCount val="104"/>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numCache>
            </c:numRef>
          </c:cat>
          <c:val>
            <c:numRef>
              <c:f>Sheet1!$B$2:$B$105</c:f>
              <c:numCache>
                <c:formatCode>General</c:formatCode>
                <c:ptCount val="104"/>
                <c:pt idx="0">
                  <c:v>4.4000000000000004</c:v>
                </c:pt>
                <c:pt idx="1">
                  <c:v>4.5</c:v>
                </c:pt>
                <c:pt idx="2">
                  <c:v>4.5999999999999996</c:v>
                </c:pt>
                <c:pt idx="3">
                  <c:v>4.5999999999999996</c:v>
                </c:pt>
                <c:pt idx="4">
                  <c:v>4.8</c:v>
                </c:pt>
                <c:pt idx="5">
                  <c:v>3.9</c:v>
                </c:pt>
                <c:pt idx="6">
                  <c:v>5.0999999999999996</c:v>
                </c:pt>
                <c:pt idx="7">
                  <c:v>4.7</c:v>
                </c:pt>
                <c:pt idx="8">
                  <c:v>5.5</c:v>
                </c:pt>
                <c:pt idx="9">
                  <c:v>4.3</c:v>
                </c:pt>
                <c:pt idx="10">
                  <c:v>4.0999999999999996</c:v>
                </c:pt>
                <c:pt idx="11">
                  <c:v>5.0999999999999996</c:v>
                </c:pt>
                <c:pt idx="12">
                  <c:v>4.3</c:v>
                </c:pt>
                <c:pt idx="13">
                  <c:v>3.9</c:v>
                </c:pt>
                <c:pt idx="14">
                  <c:v>4.5</c:v>
                </c:pt>
                <c:pt idx="15">
                  <c:v>4.4000000000000004</c:v>
                </c:pt>
                <c:pt idx="16">
                  <c:v>4.3</c:v>
                </c:pt>
                <c:pt idx="17">
                  <c:v>5.8</c:v>
                </c:pt>
                <c:pt idx="18">
                  <c:v>6</c:v>
                </c:pt>
                <c:pt idx="19">
                  <c:v>4</c:v>
                </c:pt>
                <c:pt idx="20">
                  <c:v>4.3</c:v>
                </c:pt>
                <c:pt idx="21">
                  <c:v>3.3</c:v>
                </c:pt>
                <c:pt idx="22">
                  <c:v>3.8</c:v>
                </c:pt>
                <c:pt idx="23">
                  <c:v>4.5</c:v>
                </c:pt>
                <c:pt idx="24">
                  <c:v>4.5</c:v>
                </c:pt>
                <c:pt idx="25">
                  <c:v>3.9</c:v>
                </c:pt>
                <c:pt idx="26">
                  <c:v>3.9</c:v>
                </c:pt>
                <c:pt idx="27">
                  <c:v>3.9</c:v>
                </c:pt>
                <c:pt idx="28">
                  <c:v>3.7</c:v>
                </c:pt>
                <c:pt idx="29">
                  <c:v>4.3</c:v>
                </c:pt>
                <c:pt idx="30">
                  <c:v>4.7</c:v>
                </c:pt>
                <c:pt idx="31">
                  <c:v>4</c:v>
                </c:pt>
                <c:pt idx="32">
                  <c:v>4.0999999999999996</c:v>
                </c:pt>
                <c:pt idx="33">
                  <c:v>3.9</c:v>
                </c:pt>
                <c:pt idx="34">
                  <c:v>3.9</c:v>
                </c:pt>
                <c:pt idx="35">
                  <c:v>3.9</c:v>
                </c:pt>
                <c:pt idx="36">
                  <c:v>3.8</c:v>
                </c:pt>
                <c:pt idx="37">
                  <c:v>4</c:v>
                </c:pt>
                <c:pt idx="38">
                  <c:v>3.6</c:v>
                </c:pt>
                <c:pt idx="39">
                  <c:v>3.7</c:v>
                </c:pt>
                <c:pt idx="40">
                  <c:v>3.9</c:v>
                </c:pt>
                <c:pt idx="41">
                  <c:v>3.4</c:v>
                </c:pt>
                <c:pt idx="42">
                  <c:v>3.7</c:v>
                </c:pt>
                <c:pt idx="43">
                  <c:v>4.3</c:v>
                </c:pt>
                <c:pt idx="44">
                  <c:v>4.0999999999999996</c:v>
                </c:pt>
                <c:pt idx="45">
                  <c:v>4</c:v>
                </c:pt>
                <c:pt idx="46">
                  <c:v>3.6</c:v>
                </c:pt>
                <c:pt idx="47">
                  <c:v>3.7</c:v>
                </c:pt>
                <c:pt idx="48">
                  <c:v>3.7</c:v>
                </c:pt>
                <c:pt idx="49">
                  <c:v>3.5</c:v>
                </c:pt>
                <c:pt idx="50">
                  <c:v>3.1</c:v>
                </c:pt>
                <c:pt idx="51">
                  <c:v>3</c:v>
                </c:pt>
                <c:pt idx="52">
                  <c:v>2.8</c:v>
                </c:pt>
                <c:pt idx="53">
                  <c:v>3</c:v>
                </c:pt>
                <c:pt idx="54">
                  <c:v>2.6</c:v>
                </c:pt>
                <c:pt idx="55">
                  <c:v>3.4</c:v>
                </c:pt>
                <c:pt idx="56">
                  <c:v>3.6</c:v>
                </c:pt>
                <c:pt idx="57">
                  <c:v>2.1</c:v>
                </c:pt>
                <c:pt idx="58">
                  <c:v>2.1</c:v>
                </c:pt>
                <c:pt idx="59">
                  <c:v>2.5</c:v>
                </c:pt>
                <c:pt idx="60">
                  <c:v>1.9000000000000001</c:v>
                </c:pt>
                <c:pt idx="61">
                  <c:v>1.6</c:v>
                </c:pt>
                <c:pt idx="62">
                  <c:v>1.8</c:v>
                </c:pt>
                <c:pt idx="63">
                  <c:v>1.9000000000000001</c:v>
                </c:pt>
                <c:pt idx="64">
                  <c:v>2.1</c:v>
                </c:pt>
                <c:pt idx="65">
                  <c:v>2</c:v>
                </c:pt>
                <c:pt idx="66">
                  <c:v>2.1</c:v>
                </c:pt>
                <c:pt idx="67">
                  <c:v>2.7</c:v>
                </c:pt>
                <c:pt idx="68">
                  <c:v>1.9000000000000001</c:v>
                </c:pt>
                <c:pt idx="69">
                  <c:v>2.2000000000000002</c:v>
                </c:pt>
                <c:pt idx="70">
                  <c:v>2.2000000000000002</c:v>
                </c:pt>
                <c:pt idx="71">
                  <c:v>2.2000000000000002</c:v>
                </c:pt>
                <c:pt idx="72">
                  <c:v>2.2999999999999998</c:v>
                </c:pt>
                <c:pt idx="73">
                  <c:v>1.9000000000000001</c:v>
                </c:pt>
                <c:pt idx="74">
                  <c:v>2.1</c:v>
                </c:pt>
                <c:pt idx="75">
                  <c:v>2.1</c:v>
                </c:pt>
                <c:pt idx="76">
                  <c:v>2.4</c:v>
                </c:pt>
                <c:pt idx="77">
                  <c:v>2.2000000000000002</c:v>
                </c:pt>
                <c:pt idx="78">
                  <c:v>2.2000000000000002</c:v>
                </c:pt>
                <c:pt idx="79">
                  <c:v>2.1</c:v>
                </c:pt>
                <c:pt idx="80">
                  <c:v>2.1</c:v>
                </c:pt>
                <c:pt idx="81">
                  <c:v>2.4</c:v>
                </c:pt>
                <c:pt idx="82">
                  <c:v>2.4</c:v>
                </c:pt>
                <c:pt idx="83">
                  <c:v>2.4</c:v>
                </c:pt>
                <c:pt idx="84">
                  <c:v>2.8</c:v>
                </c:pt>
                <c:pt idx="85">
                  <c:v>2.8</c:v>
                </c:pt>
                <c:pt idx="86">
                  <c:v>2.2000000000000002</c:v>
                </c:pt>
                <c:pt idx="87">
                  <c:v>2.7</c:v>
                </c:pt>
                <c:pt idx="88">
                  <c:v>2.4</c:v>
                </c:pt>
                <c:pt idx="89">
                  <c:v>2.4</c:v>
                </c:pt>
                <c:pt idx="90">
                  <c:v>2.5</c:v>
                </c:pt>
                <c:pt idx="91">
                  <c:v>2.5</c:v>
                </c:pt>
                <c:pt idx="92">
                  <c:v>2.6</c:v>
                </c:pt>
                <c:pt idx="93">
                  <c:v>2.4</c:v>
                </c:pt>
                <c:pt idx="94">
                  <c:v>2.5</c:v>
                </c:pt>
                <c:pt idx="95">
                  <c:v>2.5</c:v>
                </c:pt>
                <c:pt idx="96" formatCode="0.0">
                  <c:v>2.6</c:v>
                </c:pt>
                <c:pt idx="97" formatCode="0.0">
                  <c:v>2.6</c:v>
                </c:pt>
                <c:pt idx="98" formatCode="0.0">
                  <c:v>2.4</c:v>
                </c:pt>
                <c:pt idx="99" formatCode="0.0">
                  <c:v>2.6</c:v>
                </c:pt>
                <c:pt idx="100" formatCode="0.0">
                  <c:v>2.5</c:v>
                </c:pt>
                <c:pt idx="101" formatCode="0.0">
                  <c:v>2.8</c:v>
                </c:pt>
                <c:pt idx="102" formatCode="0.0">
                  <c:v>2.5</c:v>
                </c:pt>
                <c:pt idx="103">
                  <c:v>2.7</c:v>
                </c:pt>
              </c:numCache>
            </c:numRef>
          </c:val>
        </c:ser>
        <c:ser>
          <c:idx val="1"/>
          <c:order val="1"/>
          <c:tx>
            <c:strRef>
              <c:f>Sheet1!$C$1</c:f>
              <c:strCache>
                <c:ptCount val="1"/>
                <c:pt idx="0">
                  <c:v>Ford</c:v>
                </c:pt>
              </c:strCache>
            </c:strRef>
          </c:tx>
          <c:cat>
            <c:numRef>
              <c:f>Sheet1!$A$2:$A$105</c:f>
              <c:numCache>
                <c:formatCode>mmm\-yy</c:formatCode>
                <c:ptCount val="104"/>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numCache>
            </c:numRef>
          </c:cat>
          <c:val>
            <c:numRef>
              <c:f>Sheet1!$C$2:$C$105</c:f>
              <c:numCache>
                <c:formatCode>General</c:formatCode>
                <c:ptCount val="104"/>
                <c:pt idx="0">
                  <c:v>3.3</c:v>
                </c:pt>
                <c:pt idx="1">
                  <c:v>3.3</c:v>
                </c:pt>
                <c:pt idx="2">
                  <c:v>3.4</c:v>
                </c:pt>
                <c:pt idx="3">
                  <c:v>3.2</c:v>
                </c:pt>
                <c:pt idx="4">
                  <c:v>3.3</c:v>
                </c:pt>
                <c:pt idx="5">
                  <c:v>2.9</c:v>
                </c:pt>
                <c:pt idx="6">
                  <c:v>3.1</c:v>
                </c:pt>
                <c:pt idx="7">
                  <c:v>3.1</c:v>
                </c:pt>
                <c:pt idx="8">
                  <c:v>3.4</c:v>
                </c:pt>
                <c:pt idx="9">
                  <c:v>3.3</c:v>
                </c:pt>
                <c:pt idx="10">
                  <c:v>3.1</c:v>
                </c:pt>
                <c:pt idx="11">
                  <c:v>3.3</c:v>
                </c:pt>
                <c:pt idx="12">
                  <c:v>3</c:v>
                </c:pt>
                <c:pt idx="13">
                  <c:v>3.2</c:v>
                </c:pt>
                <c:pt idx="14">
                  <c:v>3.2</c:v>
                </c:pt>
                <c:pt idx="15">
                  <c:v>3.2</c:v>
                </c:pt>
                <c:pt idx="16">
                  <c:v>3.1</c:v>
                </c:pt>
                <c:pt idx="17">
                  <c:v>2.9</c:v>
                </c:pt>
                <c:pt idx="18">
                  <c:v>4.0999999999999996</c:v>
                </c:pt>
                <c:pt idx="19">
                  <c:v>3.2</c:v>
                </c:pt>
                <c:pt idx="20">
                  <c:v>2.7</c:v>
                </c:pt>
                <c:pt idx="21">
                  <c:v>2.4</c:v>
                </c:pt>
                <c:pt idx="22">
                  <c:v>2.6</c:v>
                </c:pt>
                <c:pt idx="23">
                  <c:v>2.9</c:v>
                </c:pt>
                <c:pt idx="24">
                  <c:v>3.1</c:v>
                </c:pt>
                <c:pt idx="25">
                  <c:v>3.1</c:v>
                </c:pt>
                <c:pt idx="26">
                  <c:v>3</c:v>
                </c:pt>
                <c:pt idx="27">
                  <c:v>2.9</c:v>
                </c:pt>
                <c:pt idx="28">
                  <c:v>2.9</c:v>
                </c:pt>
                <c:pt idx="29">
                  <c:v>2.8</c:v>
                </c:pt>
                <c:pt idx="30">
                  <c:v>2.7</c:v>
                </c:pt>
                <c:pt idx="31">
                  <c:v>2.7</c:v>
                </c:pt>
                <c:pt idx="32">
                  <c:v>2.8</c:v>
                </c:pt>
                <c:pt idx="33">
                  <c:v>2.7</c:v>
                </c:pt>
                <c:pt idx="34">
                  <c:v>2.2999999999999998</c:v>
                </c:pt>
                <c:pt idx="35">
                  <c:v>2.6</c:v>
                </c:pt>
                <c:pt idx="36">
                  <c:v>2.5</c:v>
                </c:pt>
                <c:pt idx="37">
                  <c:v>2.7</c:v>
                </c:pt>
                <c:pt idx="38">
                  <c:v>2.7</c:v>
                </c:pt>
                <c:pt idx="39">
                  <c:v>2.7</c:v>
                </c:pt>
                <c:pt idx="40">
                  <c:v>2.6</c:v>
                </c:pt>
                <c:pt idx="41">
                  <c:v>2.6</c:v>
                </c:pt>
                <c:pt idx="42">
                  <c:v>2.2000000000000002</c:v>
                </c:pt>
                <c:pt idx="43">
                  <c:v>2.2999999999999998</c:v>
                </c:pt>
                <c:pt idx="44">
                  <c:v>2.2000000000000002</c:v>
                </c:pt>
                <c:pt idx="45">
                  <c:v>2.4</c:v>
                </c:pt>
                <c:pt idx="46">
                  <c:v>2.4</c:v>
                </c:pt>
                <c:pt idx="47">
                  <c:v>2.2999999999999998</c:v>
                </c:pt>
                <c:pt idx="48">
                  <c:v>2.2999999999999998</c:v>
                </c:pt>
                <c:pt idx="49">
                  <c:v>2.5</c:v>
                </c:pt>
                <c:pt idx="50">
                  <c:v>2.4</c:v>
                </c:pt>
                <c:pt idx="51">
                  <c:v>2.2999999999999998</c:v>
                </c:pt>
                <c:pt idx="52">
                  <c:v>2.2000000000000002</c:v>
                </c:pt>
                <c:pt idx="53">
                  <c:v>2</c:v>
                </c:pt>
                <c:pt idx="54">
                  <c:v>1.8</c:v>
                </c:pt>
                <c:pt idx="55">
                  <c:v>1.7</c:v>
                </c:pt>
                <c:pt idx="56">
                  <c:v>1.5</c:v>
                </c:pt>
                <c:pt idx="57">
                  <c:v>1.6</c:v>
                </c:pt>
                <c:pt idx="58">
                  <c:v>1.7</c:v>
                </c:pt>
                <c:pt idx="59">
                  <c:v>1.6</c:v>
                </c:pt>
                <c:pt idx="60">
                  <c:v>1.4</c:v>
                </c:pt>
                <c:pt idx="61">
                  <c:v>1.3</c:v>
                </c:pt>
                <c:pt idx="62">
                  <c:v>1.5</c:v>
                </c:pt>
                <c:pt idx="63">
                  <c:v>1.5</c:v>
                </c:pt>
                <c:pt idx="64">
                  <c:v>1.7</c:v>
                </c:pt>
                <c:pt idx="65">
                  <c:v>1.7</c:v>
                </c:pt>
                <c:pt idx="66">
                  <c:v>1.9000000000000001</c:v>
                </c:pt>
                <c:pt idx="67">
                  <c:v>2</c:v>
                </c:pt>
                <c:pt idx="68">
                  <c:v>1.4</c:v>
                </c:pt>
                <c:pt idx="69">
                  <c:v>1.7</c:v>
                </c:pt>
                <c:pt idx="70">
                  <c:v>1.8</c:v>
                </c:pt>
                <c:pt idx="71">
                  <c:v>1.9000000000000001</c:v>
                </c:pt>
                <c:pt idx="72">
                  <c:v>1.8</c:v>
                </c:pt>
                <c:pt idx="73">
                  <c:v>1.8</c:v>
                </c:pt>
                <c:pt idx="74">
                  <c:v>2</c:v>
                </c:pt>
                <c:pt idx="75">
                  <c:v>1.9000000000000001</c:v>
                </c:pt>
                <c:pt idx="76">
                  <c:v>2.1</c:v>
                </c:pt>
                <c:pt idx="77">
                  <c:v>2</c:v>
                </c:pt>
                <c:pt idx="78">
                  <c:v>1.9000000000000001</c:v>
                </c:pt>
                <c:pt idx="79">
                  <c:v>1.9000000000000001</c:v>
                </c:pt>
                <c:pt idx="80">
                  <c:v>2</c:v>
                </c:pt>
                <c:pt idx="81">
                  <c:v>2.1</c:v>
                </c:pt>
                <c:pt idx="82">
                  <c:v>2.1</c:v>
                </c:pt>
                <c:pt idx="83">
                  <c:v>2.1</c:v>
                </c:pt>
                <c:pt idx="84">
                  <c:v>2</c:v>
                </c:pt>
                <c:pt idx="85">
                  <c:v>2.1</c:v>
                </c:pt>
                <c:pt idx="86">
                  <c:v>2.2999999999999998</c:v>
                </c:pt>
                <c:pt idx="87">
                  <c:v>2.2000000000000002</c:v>
                </c:pt>
                <c:pt idx="88">
                  <c:v>2.2000000000000002</c:v>
                </c:pt>
                <c:pt idx="89">
                  <c:v>2.2000000000000002</c:v>
                </c:pt>
                <c:pt idx="90">
                  <c:v>2.2000000000000002</c:v>
                </c:pt>
                <c:pt idx="91">
                  <c:v>2</c:v>
                </c:pt>
                <c:pt idx="92">
                  <c:v>2.2000000000000002</c:v>
                </c:pt>
                <c:pt idx="93">
                  <c:v>2.2000000000000002</c:v>
                </c:pt>
                <c:pt idx="94">
                  <c:v>2.2999999999999998</c:v>
                </c:pt>
                <c:pt idx="95">
                  <c:v>2.2999999999999998</c:v>
                </c:pt>
                <c:pt idx="96" formatCode="0.0">
                  <c:v>2.2000000000000002</c:v>
                </c:pt>
                <c:pt idx="97" formatCode="0.0">
                  <c:v>2.2999999999999998</c:v>
                </c:pt>
                <c:pt idx="98" formatCode="0.0">
                  <c:v>2.4</c:v>
                </c:pt>
                <c:pt idx="99" formatCode="0.0">
                  <c:v>2.2000000000000002</c:v>
                </c:pt>
                <c:pt idx="100" formatCode="0.0">
                  <c:v>2.2999999999999998</c:v>
                </c:pt>
                <c:pt idx="101" formatCode="0.0">
                  <c:v>2.4</c:v>
                </c:pt>
                <c:pt idx="102" formatCode="0.0">
                  <c:v>2.2000000000000002</c:v>
                </c:pt>
                <c:pt idx="103">
                  <c:v>2.2999999999999998</c:v>
                </c:pt>
              </c:numCache>
            </c:numRef>
          </c:val>
        </c:ser>
        <c:ser>
          <c:idx val="2"/>
          <c:order val="2"/>
          <c:tx>
            <c:strRef>
              <c:f>Sheet1!$D$1</c:f>
              <c:strCache>
                <c:ptCount val="1"/>
                <c:pt idx="0">
                  <c:v>Chrysler</c:v>
                </c:pt>
              </c:strCache>
            </c:strRef>
          </c:tx>
          <c:spPr>
            <a:solidFill>
              <a:srgbClr val="00B050"/>
            </a:solidFill>
          </c:spPr>
          <c:cat>
            <c:numRef>
              <c:f>Sheet1!$A$2:$A$105</c:f>
              <c:numCache>
                <c:formatCode>mmm\-yy</c:formatCode>
                <c:ptCount val="104"/>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numCache>
            </c:numRef>
          </c:cat>
          <c:val>
            <c:numRef>
              <c:f>Sheet1!$D$2:$D$105</c:f>
              <c:numCache>
                <c:formatCode>General</c:formatCode>
                <c:ptCount val="104"/>
                <c:pt idx="0">
                  <c:v>2.2000000000000002</c:v>
                </c:pt>
                <c:pt idx="1">
                  <c:v>2.2000000000000002</c:v>
                </c:pt>
                <c:pt idx="2">
                  <c:v>2.2000000000000002</c:v>
                </c:pt>
                <c:pt idx="3">
                  <c:v>2.2000000000000002</c:v>
                </c:pt>
                <c:pt idx="4">
                  <c:v>2.4</c:v>
                </c:pt>
                <c:pt idx="5">
                  <c:v>2.2000000000000002</c:v>
                </c:pt>
                <c:pt idx="6">
                  <c:v>2.1</c:v>
                </c:pt>
                <c:pt idx="7">
                  <c:v>2.1</c:v>
                </c:pt>
                <c:pt idx="8">
                  <c:v>2</c:v>
                </c:pt>
                <c:pt idx="9">
                  <c:v>2.1</c:v>
                </c:pt>
                <c:pt idx="10">
                  <c:v>2.2000000000000002</c:v>
                </c:pt>
                <c:pt idx="11">
                  <c:v>2.2999999999999998</c:v>
                </c:pt>
                <c:pt idx="12">
                  <c:v>2.2999999999999998</c:v>
                </c:pt>
                <c:pt idx="13">
                  <c:v>2.4</c:v>
                </c:pt>
                <c:pt idx="14">
                  <c:v>2.2000000000000002</c:v>
                </c:pt>
                <c:pt idx="15">
                  <c:v>2.4</c:v>
                </c:pt>
                <c:pt idx="16">
                  <c:v>2.4</c:v>
                </c:pt>
                <c:pt idx="17">
                  <c:v>2.2999999999999998</c:v>
                </c:pt>
                <c:pt idx="18">
                  <c:v>2.8</c:v>
                </c:pt>
                <c:pt idx="19">
                  <c:v>2.2000000000000002</c:v>
                </c:pt>
                <c:pt idx="20">
                  <c:v>2.2000000000000002</c:v>
                </c:pt>
                <c:pt idx="21">
                  <c:v>2.1</c:v>
                </c:pt>
                <c:pt idx="22">
                  <c:v>2.1</c:v>
                </c:pt>
                <c:pt idx="23">
                  <c:v>2.2000000000000002</c:v>
                </c:pt>
                <c:pt idx="24">
                  <c:v>2.4</c:v>
                </c:pt>
                <c:pt idx="25">
                  <c:v>2.5</c:v>
                </c:pt>
                <c:pt idx="26">
                  <c:v>2.2999999999999998</c:v>
                </c:pt>
                <c:pt idx="27">
                  <c:v>2.2000000000000002</c:v>
                </c:pt>
                <c:pt idx="28">
                  <c:v>2.1</c:v>
                </c:pt>
                <c:pt idx="29">
                  <c:v>2</c:v>
                </c:pt>
                <c:pt idx="30">
                  <c:v>1.7</c:v>
                </c:pt>
                <c:pt idx="31">
                  <c:v>2</c:v>
                </c:pt>
                <c:pt idx="32">
                  <c:v>2.1</c:v>
                </c:pt>
                <c:pt idx="33">
                  <c:v>2.1</c:v>
                </c:pt>
                <c:pt idx="34">
                  <c:v>2.2000000000000002</c:v>
                </c:pt>
                <c:pt idx="35">
                  <c:v>2.2000000000000002</c:v>
                </c:pt>
                <c:pt idx="36">
                  <c:v>2.4</c:v>
                </c:pt>
                <c:pt idx="37">
                  <c:v>2.2999999999999998</c:v>
                </c:pt>
                <c:pt idx="38">
                  <c:v>2.2000000000000002</c:v>
                </c:pt>
                <c:pt idx="39">
                  <c:v>2.4</c:v>
                </c:pt>
                <c:pt idx="40">
                  <c:v>2.1</c:v>
                </c:pt>
                <c:pt idx="41">
                  <c:v>2</c:v>
                </c:pt>
                <c:pt idx="42">
                  <c:v>1.6</c:v>
                </c:pt>
                <c:pt idx="43">
                  <c:v>1.9000000000000001</c:v>
                </c:pt>
                <c:pt idx="44">
                  <c:v>2</c:v>
                </c:pt>
                <c:pt idx="45">
                  <c:v>1.9000000000000001</c:v>
                </c:pt>
                <c:pt idx="46">
                  <c:v>2.2000000000000002</c:v>
                </c:pt>
                <c:pt idx="47">
                  <c:v>2.2000000000000002</c:v>
                </c:pt>
                <c:pt idx="48">
                  <c:v>2</c:v>
                </c:pt>
                <c:pt idx="49">
                  <c:v>1.9000000000000001</c:v>
                </c:pt>
                <c:pt idx="50">
                  <c:v>1.9000000000000001</c:v>
                </c:pt>
                <c:pt idx="51">
                  <c:v>1.7</c:v>
                </c:pt>
                <c:pt idx="52">
                  <c:v>1.6</c:v>
                </c:pt>
                <c:pt idx="53">
                  <c:v>1.3</c:v>
                </c:pt>
                <c:pt idx="54">
                  <c:v>1.1000000000000001</c:v>
                </c:pt>
                <c:pt idx="55">
                  <c:v>1.2</c:v>
                </c:pt>
                <c:pt idx="56">
                  <c:v>1.4</c:v>
                </c:pt>
                <c:pt idx="57">
                  <c:v>1.2</c:v>
                </c:pt>
                <c:pt idx="58">
                  <c:v>1.2</c:v>
                </c:pt>
                <c:pt idx="59">
                  <c:v>1</c:v>
                </c:pt>
                <c:pt idx="60">
                  <c:v>0.9</c:v>
                </c:pt>
                <c:pt idx="61">
                  <c:v>1.1000000000000001</c:v>
                </c:pt>
                <c:pt idx="62">
                  <c:v>1.2</c:v>
                </c:pt>
                <c:pt idx="63">
                  <c:v>0.9</c:v>
                </c:pt>
                <c:pt idx="64">
                  <c:v>0.8</c:v>
                </c:pt>
                <c:pt idx="65">
                  <c:v>0.8</c:v>
                </c:pt>
                <c:pt idx="66">
                  <c:v>1</c:v>
                </c:pt>
                <c:pt idx="67">
                  <c:v>1</c:v>
                </c:pt>
                <c:pt idx="68">
                  <c:v>0.8</c:v>
                </c:pt>
                <c:pt idx="69">
                  <c:v>0.9</c:v>
                </c:pt>
                <c:pt idx="70">
                  <c:v>0.9</c:v>
                </c:pt>
                <c:pt idx="71">
                  <c:v>0.9</c:v>
                </c:pt>
                <c:pt idx="72">
                  <c:v>0.9</c:v>
                </c:pt>
                <c:pt idx="73">
                  <c:v>1.1000000000000001</c:v>
                </c:pt>
                <c:pt idx="74">
                  <c:v>1</c:v>
                </c:pt>
                <c:pt idx="75">
                  <c:v>1.1000000000000001</c:v>
                </c:pt>
                <c:pt idx="76">
                  <c:v>1.1000000000000001</c:v>
                </c:pt>
                <c:pt idx="77">
                  <c:v>1</c:v>
                </c:pt>
                <c:pt idx="78">
                  <c:v>1.1000000000000001</c:v>
                </c:pt>
                <c:pt idx="79">
                  <c:v>1.2</c:v>
                </c:pt>
                <c:pt idx="80">
                  <c:v>1.2</c:v>
                </c:pt>
                <c:pt idx="81">
                  <c:v>1.2</c:v>
                </c:pt>
                <c:pt idx="82">
                  <c:v>1</c:v>
                </c:pt>
                <c:pt idx="83">
                  <c:v>1.1000000000000001</c:v>
                </c:pt>
                <c:pt idx="84">
                  <c:v>1.1000000000000001</c:v>
                </c:pt>
                <c:pt idx="85">
                  <c:v>1.3</c:v>
                </c:pt>
                <c:pt idx="86">
                  <c:v>1.3</c:v>
                </c:pt>
                <c:pt idx="87">
                  <c:v>1.3</c:v>
                </c:pt>
                <c:pt idx="88">
                  <c:v>1.3</c:v>
                </c:pt>
                <c:pt idx="89">
                  <c:v>1.3</c:v>
                </c:pt>
                <c:pt idx="90">
                  <c:v>1.3</c:v>
                </c:pt>
                <c:pt idx="91">
                  <c:v>1.4</c:v>
                </c:pt>
                <c:pt idx="92">
                  <c:v>1.5</c:v>
                </c:pt>
                <c:pt idx="93">
                  <c:v>1.4</c:v>
                </c:pt>
                <c:pt idx="94">
                  <c:v>1.4</c:v>
                </c:pt>
                <c:pt idx="95">
                  <c:v>1.4</c:v>
                </c:pt>
                <c:pt idx="96" formatCode="0.0">
                  <c:v>1.5</c:v>
                </c:pt>
                <c:pt idx="97" formatCode="0.0">
                  <c:v>1.6</c:v>
                </c:pt>
                <c:pt idx="98" formatCode="0.0">
                  <c:v>1.7</c:v>
                </c:pt>
                <c:pt idx="99" formatCode="0.0">
                  <c:v>1.7</c:v>
                </c:pt>
                <c:pt idx="100" formatCode="0.0">
                  <c:v>1.5</c:v>
                </c:pt>
                <c:pt idx="101" formatCode="0.0">
                  <c:v>1.6</c:v>
                </c:pt>
                <c:pt idx="102" formatCode="0.0">
                  <c:v>1.5</c:v>
                </c:pt>
                <c:pt idx="103">
                  <c:v>1.6</c:v>
                </c:pt>
              </c:numCache>
            </c:numRef>
          </c:val>
        </c:ser>
        <c:ser>
          <c:idx val="3"/>
          <c:order val="3"/>
          <c:tx>
            <c:strRef>
              <c:f>Sheet1!$E$1</c:f>
              <c:strCache>
                <c:ptCount val="1"/>
                <c:pt idx="0">
                  <c:v>Honda</c:v>
                </c:pt>
              </c:strCache>
            </c:strRef>
          </c:tx>
          <c:cat>
            <c:numRef>
              <c:f>Sheet1!$A$2:$A$105</c:f>
              <c:numCache>
                <c:formatCode>mmm\-yy</c:formatCode>
                <c:ptCount val="104"/>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numCache>
            </c:numRef>
          </c:cat>
          <c:val>
            <c:numRef>
              <c:f>Sheet1!$E$2:$E$105</c:f>
              <c:numCache>
                <c:formatCode>General</c:formatCode>
                <c:ptCount val="104"/>
                <c:pt idx="0">
                  <c:v>1.3</c:v>
                </c:pt>
                <c:pt idx="1">
                  <c:v>1.4</c:v>
                </c:pt>
                <c:pt idx="2">
                  <c:v>1.3</c:v>
                </c:pt>
                <c:pt idx="3">
                  <c:v>1.3</c:v>
                </c:pt>
                <c:pt idx="4">
                  <c:v>1.5</c:v>
                </c:pt>
                <c:pt idx="5">
                  <c:v>1.2</c:v>
                </c:pt>
                <c:pt idx="6">
                  <c:v>1.4</c:v>
                </c:pt>
                <c:pt idx="7">
                  <c:v>1.5</c:v>
                </c:pt>
                <c:pt idx="8">
                  <c:v>1.3</c:v>
                </c:pt>
                <c:pt idx="9">
                  <c:v>1.4</c:v>
                </c:pt>
                <c:pt idx="10">
                  <c:v>1.3</c:v>
                </c:pt>
                <c:pt idx="11">
                  <c:v>1.7</c:v>
                </c:pt>
                <c:pt idx="12">
                  <c:v>1.2</c:v>
                </c:pt>
                <c:pt idx="13">
                  <c:v>1.3</c:v>
                </c:pt>
                <c:pt idx="14">
                  <c:v>1.4</c:v>
                </c:pt>
                <c:pt idx="15">
                  <c:v>1.6</c:v>
                </c:pt>
                <c:pt idx="16">
                  <c:v>1.4</c:v>
                </c:pt>
                <c:pt idx="17">
                  <c:v>1.3</c:v>
                </c:pt>
                <c:pt idx="18">
                  <c:v>1.6</c:v>
                </c:pt>
                <c:pt idx="19">
                  <c:v>1.8</c:v>
                </c:pt>
                <c:pt idx="20">
                  <c:v>1.5</c:v>
                </c:pt>
                <c:pt idx="21">
                  <c:v>1.4</c:v>
                </c:pt>
                <c:pt idx="22">
                  <c:v>1.4</c:v>
                </c:pt>
                <c:pt idx="23">
                  <c:v>1.6</c:v>
                </c:pt>
                <c:pt idx="24">
                  <c:v>1.5</c:v>
                </c:pt>
                <c:pt idx="25">
                  <c:v>1.4</c:v>
                </c:pt>
                <c:pt idx="26">
                  <c:v>1.4</c:v>
                </c:pt>
                <c:pt idx="27">
                  <c:v>1.6</c:v>
                </c:pt>
                <c:pt idx="28">
                  <c:v>1.5</c:v>
                </c:pt>
                <c:pt idx="29">
                  <c:v>1.4</c:v>
                </c:pt>
                <c:pt idx="30">
                  <c:v>1.7</c:v>
                </c:pt>
                <c:pt idx="31">
                  <c:v>1.6</c:v>
                </c:pt>
                <c:pt idx="32">
                  <c:v>1.4</c:v>
                </c:pt>
                <c:pt idx="33">
                  <c:v>1.5</c:v>
                </c:pt>
                <c:pt idx="34">
                  <c:v>1.4</c:v>
                </c:pt>
                <c:pt idx="35">
                  <c:v>1.6</c:v>
                </c:pt>
                <c:pt idx="36">
                  <c:v>1.5</c:v>
                </c:pt>
                <c:pt idx="37">
                  <c:v>1.5</c:v>
                </c:pt>
                <c:pt idx="38">
                  <c:v>1.5</c:v>
                </c:pt>
                <c:pt idx="39">
                  <c:v>1.5</c:v>
                </c:pt>
                <c:pt idx="40">
                  <c:v>1.5</c:v>
                </c:pt>
                <c:pt idx="41">
                  <c:v>1.5</c:v>
                </c:pt>
                <c:pt idx="42">
                  <c:v>1.7</c:v>
                </c:pt>
                <c:pt idx="43">
                  <c:v>1.7</c:v>
                </c:pt>
                <c:pt idx="44">
                  <c:v>1.6</c:v>
                </c:pt>
                <c:pt idx="45">
                  <c:v>1.5</c:v>
                </c:pt>
                <c:pt idx="46">
                  <c:v>1.5</c:v>
                </c:pt>
                <c:pt idx="47">
                  <c:v>1.6</c:v>
                </c:pt>
                <c:pt idx="48">
                  <c:v>1.4</c:v>
                </c:pt>
                <c:pt idx="49">
                  <c:v>1.5</c:v>
                </c:pt>
                <c:pt idx="50">
                  <c:v>1.5</c:v>
                </c:pt>
                <c:pt idx="51">
                  <c:v>1.6</c:v>
                </c:pt>
                <c:pt idx="52">
                  <c:v>1.7</c:v>
                </c:pt>
                <c:pt idx="53">
                  <c:v>1.6</c:v>
                </c:pt>
                <c:pt idx="54">
                  <c:v>1.5</c:v>
                </c:pt>
                <c:pt idx="55">
                  <c:v>1.6</c:v>
                </c:pt>
                <c:pt idx="56">
                  <c:v>1.2</c:v>
                </c:pt>
                <c:pt idx="57">
                  <c:v>1.1000000000000001</c:v>
                </c:pt>
                <c:pt idx="58">
                  <c:v>1</c:v>
                </c:pt>
                <c:pt idx="59">
                  <c:v>1</c:v>
                </c:pt>
                <c:pt idx="60">
                  <c:v>1</c:v>
                </c:pt>
                <c:pt idx="61">
                  <c:v>0.9</c:v>
                </c:pt>
                <c:pt idx="62">
                  <c:v>1</c:v>
                </c:pt>
                <c:pt idx="63">
                  <c:v>1.1000000000000001</c:v>
                </c:pt>
                <c:pt idx="64">
                  <c:v>1</c:v>
                </c:pt>
                <c:pt idx="65">
                  <c:v>1.1000000000000001</c:v>
                </c:pt>
                <c:pt idx="66">
                  <c:v>1.3</c:v>
                </c:pt>
                <c:pt idx="67">
                  <c:v>1.8</c:v>
                </c:pt>
                <c:pt idx="68">
                  <c:v>0.9</c:v>
                </c:pt>
                <c:pt idx="69">
                  <c:v>1.1000000000000001</c:v>
                </c:pt>
                <c:pt idx="70">
                  <c:v>1.1000000000000001</c:v>
                </c:pt>
                <c:pt idx="71">
                  <c:v>1.2</c:v>
                </c:pt>
                <c:pt idx="72">
                  <c:v>1</c:v>
                </c:pt>
                <c:pt idx="73">
                  <c:v>1.1000000000000001</c:v>
                </c:pt>
                <c:pt idx="74">
                  <c:v>1.2</c:v>
                </c:pt>
                <c:pt idx="75">
                  <c:v>1.3</c:v>
                </c:pt>
                <c:pt idx="76">
                  <c:v>1.2</c:v>
                </c:pt>
                <c:pt idx="77">
                  <c:v>1.2</c:v>
                </c:pt>
                <c:pt idx="78">
                  <c:v>1.2</c:v>
                </c:pt>
                <c:pt idx="79">
                  <c:v>1.2</c:v>
                </c:pt>
                <c:pt idx="80">
                  <c:v>1.2</c:v>
                </c:pt>
                <c:pt idx="81">
                  <c:v>1.3</c:v>
                </c:pt>
                <c:pt idx="82">
                  <c:v>1.3</c:v>
                </c:pt>
                <c:pt idx="83">
                  <c:v>1.4</c:v>
                </c:pt>
                <c:pt idx="84">
                  <c:v>1.2</c:v>
                </c:pt>
                <c:pt idx="85">
                  <c:v>1.3</c:v>
                </c:pt>
                <c:pt idx="86">
                  <c:v>1.4</c:v>
                </c:pt>
                <c:pt idx="87">
                  <c:v>1.4</c:v>
                </c:pt>
                <c:pt idx="88">
                  <c:v>1</c:v>
                </c:pt>
                <c:pt idx="89">
                  <c:v>0.9</c:v>
                </c:pt>
                <c:pt idx="90">
                  <c:v>0.9</c:v>
                </c:pt>
                <c:pt idx="91">
                  <c:v>0.9</c:v>
                </c:pt>
                <c:pt idx="92">
                  <c:v>1.1000000000000001</c:v>
                </c:pt>
                <c:pt idx="93">
                  <c:v>1.3</c:v>
                </c:pt>
                <c:pt idx="94">
                  <c:v>1.2</c:v>
                </c:pt>
                <c:pt idx="95">
                  <c:v>1.2</c:v>
                </c:pt>
                <c:pt idx="96" formatCode="0.0">
                  <c:v>1.3</c:v>
                </c:pt>
                <c:pt idx="97" formatCode="0.0">
                  <c:v>1.4</c:v>
                </c:pt>
                <c:pt idx="98" formatCode="0.0">
                  <c:v>1.3</c:v>
                </c:pt>
                <c:pt idx="99" formatCode="0.0">
                  <c:v>1.5</c:v>
                </c:pt>
                <c:pt idx="100" formatCode="0.0">
                  <c:v>1.4</c:v>
                </c:pt>
                <c:pt idx="101" formatCode="0.0">
                  <c:v>1.4</c:v>
                </c:pt>
                <c:pt idx="102" formatCode="0.0">
                  <c:v>1.4</c:v>
                </c:pt>
                <c:pt idx="103">
                  <c:v>1.5</c:v>
                </c:pt>
              </c:numCache>
            </c:numRef>
          </c:val>
        </c:ser>
        <c:ser>
          <c:idx val="4"/>
          <c:order val="4"/>
          <c:tx>
            <c:strRef>
              <c:f>Sheet1!$F$1</c:f>
              <c:strCache>
                <c:ptCount val="1"/>
                <c:pt idx="0">
                  <c:v>Toyota</c:v>
                </c:pt>
              </c:strCache>
            </c:strRef>
          </c:tx>
          <c:spPr>
            <a:solidFill>
              <a:srgbClr val="FF9900"/>
            </a:solidFill>
          </c:spPr>
          <c:cat>
            <c:numRef>
              <c:f>Sheet1!$A$2:$A$105</c:f>
              <c:numCache>
                <c:formatCode>mmm\-yy</c:formatCode>
                <c:ptCount val="104"/>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numCache>
            </c:numRef>
          </c:cat>
          <c:val>
            <c:numRef>
              <c:f>Sheet1!$F$2:$F$105</c:f>
              <c:numCache>
                <c:formatCode>General</c:formatCode>
                <c:ptCount val="104"/>
                <c:pt idx="0">
                  <c:v>2.1</c:v>
                </c:pt>
                <c:pt idx="1">
                  <c:v>1.9000000000000001</c:v>
                </c:pt>
                <c:pt idx="2">
                  <c:v>2</c:v>
                </c:pt>
                <c:pt idx="3">
                  <c:v>2</c:v>
                </c:pt>
                <c:pt idx="4">
                  <c:v>2.2000000000000002</c:v>
                </c:pt>
                <c:pt idx="5">
                  <c:v>1.8</c:v>
                </c:pt>
                <c:pt idx="6">
                  <c:v>2.2000000000000002</c:v>
                </c:pt>
                <c:pt idx="7">
                  <c:v>2</c:v>
                </c:pt>
                <c:pt idx="8">
                  <c:v>2</c:v>
                </c:pt>
                <c:pt idx="9">
                  <c:v>2.2000000000000002</c:v>
                </c:pt>
                <c:pt idx="10">
                  <c:v>2.1</c:v>
                </c:pt>
                <c:pt idx="11">
                  <c:v>2.2999999999999998</c:v>
                </c:pt>
                <c:pt idx="12">
                  <c:v>2.1</c:v>
                </c:pt>
                <c:pt idx="13">
                  <c:v>2.1</c:v>
                </c:pt>
                <c:pt idx="14">
                  <c:v>2.2000000000000002</c:v>
                </c:pt>
                <c:pt idx="15">
                  <c:v>2.4</c:v>
                </c:pt>
                <c:pt idx="16">
                  <c:v>2.2000000000000002</c:v>
                </c:pt>
                <c:pt idx="17">
                  <c:v>2.1</c:v>
                </c:pt>
                <c:pt idx="18">
                  <c:v>2.5</c:v>
                </c:pt>
                <c:pt idx="19">
                  <c:v>2.2999999999999998</c:v>
                </c:pt>
                <c:pt idx="20">
                  <c:v>2.2000000000000002</c:v>
                </c:pt>
                <c:pt idx="21">
                  <c:v>2.2000000000000002</c:v>
                </c:pt>
                <c:pt idx="22">
                  <c:v>2.2999999999999998</c:v>
                </c:pt>
                <c:pt idx="23">
                  <c:v>2.4</c:v>
                </c:pt>
                <c:pt idx="24">
                  <c:v>2.4</c:v>
                </c:pt>
                <c:pt idx="25">
                  <c:v>2.2000000000000002</c:v>
                </c:pt>
                <c:pt idx="26">
                  <c:v>2.4</c:v>
                </c:pt>
                <c:pt idx="27">
                  <c:v>2.5</c:v>
                </c:pt>
                <c:pt idx="28">
                  <c:v>2.6</c:v>
                </c:pt>
                <c:pt idx="29">
                  <c:v>2.4</c:v>
                </c:pt>
                <c:pt idx="30">
                  <c:v>2.8</c:v>
                </c:pt>
                <c:pt idx="31">
                  <c:v>2.6</c:v>
                </c:pt>
                <c:pt idx="32">
                  <c:v>2.7</c:v>
                </c:pt>
                <c:pt idx="33">
                  <c:v>2.5</c:v>
                </c:pt>
                <c:pt idx="34">
                  <c:v>2.6</c:v>
                </c:pt>
                <c:pt idx="35">
                  <c:v>2.7</c:v>
                </c:pt>
                <c:pt idx="36">
                  <c:v>2.7</c:v>
                </c:pt>
                <c:pt idx="37">
                  <c:v>2.5</c:v>
                </c:pt>
                <c:pt idx="38">
                  <c:v>2.6</c:v>
                </c:pt>
                <c:pt idx="39">
                  <c:v>2.5</c:v>
                </c:pt>
                <c:pt idx="40">
                  <c:v>2.8</c:v>
                </c:pt>
                <c:pt idx="41">
                  <c:v>2.7</c:v>
                </c:pt>
                <c:pt idx="42">
                  <c:v>2.6</c:v>
                </c:pt>
                <c:pt idx="43">
                  <c:v>2.5</c:v>
                </c:pt>
                <c:pt idx="44">
                  <c:v>2.6</c:v>
                </c:pt>
                <c:pt idx="45">
                  <c:v>2.6</c:v>
                </c:pt>
                <c:pt idx="46">
                  <c:v>2.7</c:v>
                </c:pt>
                <c:pt idx="47">
                  <c:v>2.7</c:v>
                </c:pt>
                <c:pt idx="48">
                  <c:v>2.5</c:v>
                </c:pt>
                <c:pt idx="49">
                  <c:v>2.4</c:v>
                </c:pt>
                <c:pt idx="50">
                  <c:v>2.4</c:v>
                </c:pt>
                <c:pt idx="51">
                  <c:v>2.5</c:v>
                </c:pt>
                <c:pt idx="52">
                  <c:v>2.6</c:v>
                </c:pt>
                <c:pt idx="53">
                  <c:v>2.2000000000000002</c:v>
                </c:pt>
                <c:pt idx="54">
                  <c:v>2.2000000000000002</c:v>
                </c:pt>
                <c:pt idx="55">
                  <c:v>2.2999999999999998</c:v>
                </c:pt>
                <c:pt idx="56">
                  <c:v>1.9000000000000001</c:v>
                </c:pt>
                <c:pt idx="57">
                  <c:v>1.9000000000000001</c:v>
                </c:pt>
                <c:pt idx="58">
                  <c:v>1.8</c:v>
                </c:pt>
                <c:pt idx="59">
                  <c:v>1.7</c:v>
                </c:pt>
                <c:pt idx="60">
                  <c:v>1.7</c:v>
                </c:pt>
                <c:pt idx="61">
                  <c:v>1.5</c:v>
                </c:pt>
                <c:pt idx="62">
                  <c:v>1.5</c:v>
                </c:pt>
                <c:pt idx="63">
                  <c:v>1.4</c:v>
                </c:pt>
                <c:pt idx="64">
                  <c:v>1.6</c:v>
                </c:pt>
                <c:pt idx="65">
                  <c:v>1.5</c:v>
                </c:pt>
                <c:pt idx="66">
                  <c:v>2</c:v>
                </c:pt>
                <c:pt idx="67">
                  <c:v>2.5</c:v>
                </c:pt>
                <c:pt idx="68">
                  <c:v>1.6</c:v>
                </c:pt>
                <c:pt idx="69">
                  <c:v>1.9000000000000001</c:v>
                </c:pt>
                <c:pt idx="70">
                  <c:v>2</c:v>
                </c:pt>
                <c:pt idx="71">
                  <c:v>2.1</c:v>
                </c:pt>
                <c:pt idx="72">
                  <c:v>1.5</c:v>
                </c:pt>
                <c:pt idx="73">
                  <c:v>1.3</c:v>
                </c:pt>
                <c:pt idx="74">
                  <c:v>2.1</c:v>
                </c:pt>
                <c:pt idx="75">
                  <c:v>1.8</c:v>
                </c:pt>
                <c:pt idx="76">
                  <c:v>1.7</c:v>
                </c:pt>
                <c:pt idx="77">
                  <c:v>1.6</c:v>
                </c:pt>
                <c:pt idx="78">
                  <c:v>1.9000000000000001</c:v>
                </c:pt>
                <c:pt idx="79">
                  <c:v>1.7</c:v>
                </c:pt>
                <c:pt idx="80">
                  <c:v>1.8</c:v>
                </c:pt>
                <c:pt idx="81">
                  <c:v>1.9000000000000001</c:v>
                </c:pt>
                <c:pt idx="82">
                  <c:v>1.8</c:v>
                </c:pt>
                <c:pt idx="83">
                  <c:v>2</c:v>
                </c:pt>
                <c:pt idx="84">
                  <c:v>1.8</c:v>
                </c:pt>
                <c:pt idx="85">
                  <c:v>1.9000000000000001</c:v>
                </c:pt>
                <c:pt idx="86">
                  <c:v>1.9000000000000001</c:v>
                </c:pt>
                <c:pt idx="87">
                  <c:v>1.8</c:v>
                </c:pt>
                <c:pt idx="88">
                  <c:v>1.2</c:v>
                </c:pt>
                <c:pt idx="89">
                  <c:v>1.2</c:v>
                </c:pt>
                <c:pt idx="90">
                  <c:v>1.5</c:v>
                </c:pt>
                <c:pt idx="91">
                  <c:v>1.5</c:v>
                </c:pt>
                <c:pt idx="92">
                  <c:v>1.5</c:v>
                </c:pt>
                <c:pt idx="93">
                  <c:v>1.7</c:v>
                </c:pt>
                <c:pt idx="94">
                  <c:v>1.9000000000000001</c:v>
                </c:pt>
                <c:pt idx="95">
                  <c:v>2</c:v>
                </c:pt>
                <c:pt idx="96" formatCode="0.0">
                  <c:v>1.9000000000000001</c:v>
                </c:pt>
                <c:pt idx="97" formatCode="0.0">
                  <c:v>2</c:v>
                </c:pt>
                <c:pt idx="98" formatCode="0.0">
                  <c:v>2</c:v>
                </c:pt>
                <c:pt idx="99" formatCode="0.0">
                  <c:v>2.1</c:v>
                </c:pt>
                <c:pt idx="100" formatCode="0.0">
                  <c:v>2.1</c:v>
                </c:pt>
                <c:pt idx="101" formatCode="0.0">
                  <c:v>2</c:v>
                </c:pt>
                <c:pt idx="102" formatCode="0.0">
                  <c:v>2</c:v>
                </c:pt>
                <c:pt idx="103">
                  <c:v>2.1</c:v>
                </c:pt>
              </c:numCache>
            </c:numRef>
          </c:val>
        </c:ser>
        <c:ser>
          <c:idx val="5"/>
          <c:order val="5"/>
          <c:tx>
            <c:strRef>
              <c:f>Sheet1!$G$1</c:f>
              <c:strCache>
                <c:ptCount val="1"/>
                <c:pt idx="0">
                  <c:v>Nissan</c:v>
                </c:pt>
              </c:strCache>
            </c:strRef>
          </c:tx>
          <c:spPr>
            <a:solidFill>
              <a:srgbClr val="7030A0"/>
            </a:solidFill>
          </c:spPr>
          <c:cat>
            <c:numRef>
              <c:f>Sheet1!$A$2:$A$105</c:f>
              <c:numCache>
                <c:formatCode>mmm\-yy</c:formatCode>
                <c:ptCount val="104"/>
                <c:pt idx="0">
                  <c:v>37987</c:v>
                </c:pt>
                <c:pt idx="1">
                  <c:v>38018</c:v>
                </c:pt>
                <c:pt idx="2">
                  <c:v>38047</c:v>
                </c:pt>
                <c:pt idx="3">
                  <c:v>38078</c:v>
                </c:pt>
                <c:pt idx="4">
                  <c:v>38108</c:v>
                </c:pt>
                <c:pt idx="5">
                  <c:v>38139</c:v>
                </c:pt>
                <c:pt idx="6">
                  <c:v>38169</c:v>
                </c:pt>
                <c:pt idx="7">
                  <c:v>38200</c:v>
                </c:pt>
                <c:pt idx="8">
                  <c:v>38231</c:v>
                </c:pt>
                <c:pt idx="9">
                  <c:v>38261</c:v>
                </c:pt>
                <c:pt idx="10">
                  <c:v>38292</c:v>
                </c:pt>
                <c:pt idx="11">
                  <c:v>38322</c:v>
                </c:pt>
                <c:pt idx="12">
                  <c:v>38353</c:v>
                </c:pt>
                <c:pt idx="13">
                  <c:v>38384</c:v>
                </c:pt>
                <c:pt idx="14">
                  <c:v>38412</c:v>
                </c:pt>
                <c:pt idx="15">
                  <c:v>38443</c:v>
                </c:pt>
                <c:pt idx="16">
                  <c:v>38473</c:v>
                </c:pt>
                <c:pt idx="17">
                  <c:v>38504</c:v>
                </c:pt>
                <c:pt idx="18">
                  <c:v>38534</c:v>
                </c:pt>
                <c:pt idx="19">
                  <c:v>38565</c:v>
                </c:pt>
                <c:pt idx="20">
                  <c:v>38596</c:v>
                </c:pt>
                <c:pt idx="21">
                  <c:v>38626</c:v>
                </c:pt>
                <c:pt idx="22">
                  <c:v>38657</c:v>
                </c:pt>
                <c:pt idx="23">
                  <c:v>38687</c:v>
                </c:pt>
                <c:pt idx="24">
                  <c:v>38718</c:v>
                </c:pt>
                <c:pt idx="25">
                  <c:v>38749</c:v>
                </c:pt>
                <c:pt idx="26">
                  <c:v>38777</c:v>
                </c:pt>
                <c:pt idx="27">
                  <c:v>38808</c:v>
                </c:pt>
                <c:pt idx="28">
                  <c:v>38838</c:v>
                </c:pt>
                <c:pt idx="29">
                  <c:v>38869</c:v>
                </c:pt>
                <c:pt idx="30">
                  <c:v>38899</c:v>
                </c:pt>
                <c:pt idx="31">
                  <c:v>38930</c:v>
                </c:pt>
                <c:pt idx="32">
                  <c:v>38961</c:v>
                </c:pt>
                <c:pt idx="33">
                  <c:v>38991</c:v>
                </c:pt>
                <c:pt idx="34">
                  <c:v>39022</c:v>
                </c:pt>
                <c:pt idx="35">
                  <c:v>39052</c:v>
                </c:pt>
                <c:pt idx="36">
                  <c:v>39083</c:v>
                </c:pt>
                <c:pt idx="37">
                  <c:v>39114</c:v>
                </c:pt>
                <c:pt idx="38">
                  <c:v>39142</c:v>
                </c:pt>
                <c:pt idx="39">
                  <c:v>39173</c:v>
                </c:pt>
                <c:pt idx="40">
                  <c:v>39203</c:v>
                </c:pt>
                <c:pt idx="41">
                  <c:v>39234</c:v>
                </c:pt>
                <c:pt idx="42">
                  <c:v>39264</c:v>
                </c:pt>
                <c:pt idx="43">
                  <c:v>39295</c:v>
                </c:pt>
                <c:pt idx="44">
                  <c:v>39326</c:v>
                </c:pt>
                <c:pt idx="45">
                  <c:v>39356</c:v>
                </c:pt>
                <c:pt idx="46">
                  <c:v>39387</c:v>
                </c:pt>
                <c:pt idx="47">
                  <c:v>39417</c:v>
                </c:pt>
                <c:pt idx="48">
                  <c:v>39448</c:v>
                </c:pt>
                <c:pt idx="49">
                  <c:v>39479</c:v>
                </c:pt>
                <c:pt idx="50">
                  <c:v>39508</c:v>
                </c:pt>
                <c:pt idx="51">
                  <c:v>39539</c:v>
                </c:pt>
                <c:pt idx="52">
                  <c:v>39569</c:v>
                </c:pt>
                <c:pt idx="53">
                  <c:v>39600</c:v>
                </c:pt>
                <c:pt idx="54">
                  <c:v>39630</c:v>
                </c:pt>
                <c:pt idx="55">
                  <c:v>39661</c:v>
                </c:pt>
                <c:pt idx="56">
                  <c:v>39692</c:v>
                </c:pt>
                <c:pt idx="57">
                  <c:v>39722</c:v>
                </c:pt>
                <c:pt idx="58">
                  <c:v>39753</c:v>
                </c:pt>
                <c:pt idx="59">
                  <c:v>39783</c:v>
                </c:pt>
                <c:pt idx="60">
                  <c:v>39814</c:v>
                </c:pt>
                <c:pt idx="61">
                  <c:v>39845</c:v>
                </c:pt>
                <c:pt idx="62">
                  <c:v>39873</c:v>
                </c:pt>
                <c:pt idx="63">
                  <c:v>39904</c:v>
                </c:pt>
                <c:pt idx="64">
                  <c:v>39934</c:v>
                </c:pt>
                <c:pt idx="65">
                  <c:v>39965</c:v>
                </c:pt>
                <c:pt idx="66">
                  <c:v>39995</c:v>
                </c:pt>
                <c:pt idx="67">
                  <c:v>40026</c:v>
                </c:pt>
                <c:pt idx="68">
                  <c:v>40057</c:v>
                </c:pt>
                <c:pt idx="69">
                  <c:v>40087</c:v>
                </c:pt>
                <c:pt idx="70">
                  <c:v>40118</c:v>
                </c:pt>
                <c:pt idx="71">
                  <c:v>40148</c:v>
                </c:pt>
                <c:pt idx="72">
                  <c:v>40179</c:v>
                </c:pt>
                <c:pt idx="73">
                  <c:v>40210</c:v>
                </c:pt>
                <c:pt idx="74">
                  <c:v>40238</c:v>
                </c:pt>
                <c:pt idx="75">
                  <c:v>40269</c:v>
                </c:pt>
                <c:pt idx="76">
                  <c:v>40299</c:v>
                </c:pt>
                <c:pt idx="77">
                  <c:v>40330</c:v>
                </c:pt>
                <c:pt idx="78">
                  <c:v>40360</c:v>
                </c:pt>
                <c:pt idx="79">
                  <c:v>40391</c:v>
                </c:pt>
                <c:pt idx="80">
                  <c:v>40422</c:v>
                </c:pt>
                <c:pt idx="81">
                  <c:v>40452</c:v>
                </c:pt>
                <c:pt idx="82">
                  <c:v>40483</c:v>
                </c:pt>
                <c:pt idx="83">
                  <c:v>40513</c:v>
                </c:pt>
                <c:pt idx="84">
                  <c:v>40544</c:v>
                </c:pt>
                <c:pt idx="85">
                  <c:v>40575</c:v>
                </c:pt>
                <c:pt idx="86">
                  <c:v>40603</c:v>
                </c:pt>
                <c:pt idx="87">
                  <c:v>40634</c:v>
                </c:pt>
                <c:pt idx="88">
                  <c:v>40664</c:v>
                </c:pt>
                <c:pt idx="89">
                  <c:v>40695</c:v>
                </c:pt>
                <c:pt idx="90">
                  <c:v>40725</c:v>
                </c:pt>
                <c:pt idx="91">
                  <c:v>40756</c:v>
                </c:pt>
                <c:pt idx="92">
                  <c:v>40787</c:v>
                </c:pt>
                <c:pt idx="93">
                  <c:v>40817</c:v>
                </c:pt>
                <c:pt idx="94">
                  <c:v>40848</c:v>
                </c:pt>
                <c:pt idx="95">
                  <c:v>40878</c:v>
                </c:pt>
                <c:pt idx="96">
                  <c:v>40909</c:v>
                </c:pt>
                <c:pt idx="97">
                  <c:v>40940</c:v>
                </c:pt>
                <c:pt idx="98">
                  <c:v>40969</c:v>
                </c:pt>
                <c:pt idx="99">
                  <c:v>41000</c:v>
                </c:pt>
                <c:pt idx="100">
                  <c:v>41030</c:v>
                </c:pt>
                <c:pt idx="101">
                  <c:v>41061</c:v>
                </c:pt>
                <c:pt idx="102">
                  <c:v>41091</c:v>
                </c:pt>
                <c:pt idx="103">
                  <c:v>41122</c:v>
                </c:pt>
              </c:numCache>
            </c:numRef>
          </c:cat>
          <c:val>
            <c:numRef>
              <c:f>Sheet1!$G$2:$G$105</c:f>
              <c:numCache>
                <c:formatCode>General</c:formatCode>
                <c:ptCount val="104"/>
                <c:pt idx="0">
                  <c:v>1</c:v>
                </c:pt>
                <c:pt idx="1">
                  <c:v>1</c:v>
                </c:pt>
                <c:pt idx="2">
                  <c:v>1</c:v>
                </c:pt>
                <c:pt idx="3">
                  <c:v>0.8</c:v>
                </c:pt>
                <c:pt idx="4">
                  <c:v>0.9</c:v>
                </c:pt>
                <c:pt idx="5">
                  <c:v>0.8</c:v>
                </c:pt>
                <c:pt idx="6">
                  <c:v>1</c:v>
                </c:pt>
                <c:pt idx="7">
                  <c:v>0.9</c:v>
                </c:pt>
                <c:pt idx="8">
                  <c:v>1</c:v>
                </c:pt>
                <c:pt idx="9">
                  <c:v>1.1000000000000001</c:v>
                </c:pt>
                <c:pt idx="10">
                  <c:v>1.1000000000000001</c:v>
                </c:pt>
                <c:pt idx="11">
                  <c:v>1.1000000000000001</c:v>
                </c:pt>
                <c:pt idx="12">
                  <c:v>1.2</c:v>
                </c:pt>
                <c:pt idx="13">
                  <c:v>1.1000000000000001</c:v>
                </c:pt>
                <c:pt idx="14">
                  <c:v>1.1000000000000001</c:v>
                </c:pt>
                <c:pt idx="15">
                  <c:v>1.1000000000000001</c:v>
                </c:pt>
                <c:pt idx="16">
                  <c:v>1</c:v>
                </c:pt>
                <c:pt idx="17">
                  <c:v>1</c:v>
                </c:pt>
                <c:pt idx="18">
                  <c:v>1.2</c:v>
                </c:pt>
                <c:pt idx="19">
                  <c:v>1</c:v>
                </c:pt>
                <c:pt idx="20">
                  <c:v>1.2</c:v>
                </c:pt>
                <c:pt idx="21">
                  <c:v>0.9</c:v>
                </c:pt>
                <c:pt idx="22">
                  <c:v>1</c:v>
                </c:pt>
                <c:pt idx="23">
                  <c:v>1.1000000000000001</c:v>
                </c:pt>
                <c:pt idx="24">
                  <c:v>1.2</c:v>
                </c:pt>
                <c:pt idx="25">
                  <c:v>1.1000000000000001</c:v>
                </c:pt>
                <c:pt idx="26">
                  <c:v>1.1000000000000001</c:v>
                </c:pt>
                <c:pt idx="27">
                  <c:v>1</c:v>
                </c:pt>
                <c:pt idx="28">
                  <c:v>0.9</c:v>
                </c:pt>
                <c:pt idx="29">
                  <c:v>0.8</c:v>
                </c:pt>
                <c:pt idx="30">
                  <c:v>1</c:v>
                </c:pt>
                <c:pt idx="31">
                  <c:v>1</c:v>
                </c:pt>
                <c:pt idx="32">
                  <c:v>1.1000000000000001</c:v>
                </c:pt>
                <c:pt idx="33">
                  <c:v>1</c:v>
                </c:pt>
                <c:pt idx="34">
                  <c:v>1</c:v>
                </c:pt>
                <c:pt idx="35">
                  <c:v>1.1000000000000001</c:v>
                </c:pt>
                <c:pt idx="36">
                  <c:v>1.3</c:v>
                </c:pt>
                <c:pt idx="37">
                  <c:v>1.1000000000000001</c:v>
                </c:pt>
                <c:pt idx="38">
                  <c:v>1.2</c:v>
                </c:pt>
                <c:pt idx="39">
                  <c:v>0.9</c:v>
                </c:pt>
                <c:pt idx="40">
                  <c:v>1</c:v>
                </c:pt>
                <c:pt idx="41">
                  <c:v>1</c:v>
                </c:pt>
                <c:pt idx="42">
                  <c:v>1</c:v>
                </c:pt>
                <c:pt idx="43">
                  <c:v>1</c:v>
                </c:pt>
                <c:pt idx="44">
                  <c:v>1.2</c:v>
                </c:pt>
                <c:pt idx="45">
                  <c:v>1.1000000000000001</c:v>
                </c:pt>
                <c:pt idx="46">
                  <c:v>1.1000000000000001</c:v>
                </c:pt>
                <c:pt idx="47">
                  <c:v>1.1000000000000001</c:v>
                </c:pt>
                <c:pt idx="48">
                  <c:v>1.1000000000000001</c:v>
                </c:pt>
                <c:pt idx="49">
                  <c:v>1.1000000000000001</c:v>
                </c:pt>
                <c:pt idx="50">
                  <c:v>1.2</c:v>
                </c:pt>
                <c:pt idx="51">
                  <c:v>0.9</c:v>
                </c:pt>
                <c:pt idx="52">
                  <c:v>1</c:v>
                </c:pt>
                <c:pt idx="53">
                  <c:v>0.9</c:v>
                </c:pt>
                <c:pt idx="54">
                  <c:v>1.1000000000000001</c:v>
                </c:pt>
                <c:pt idx="55">
                  <c:v>1.2</c:v>
                </c:pt>
                <c:pt idx="56">
                  <c:v>0.8</c:v>
                </c:pt>
                <c:pt idx="57">
                  <c:v>0.70000000000000118</c:v>
                </c:pt>
                <c:pt idx="58">
                  <c:v>0.6000000000000012</c:v>
                </c:pt>
                <c:pt idx="59">
                  <c:v>0.70000000000000118</c:v>
                </c:pt>
                <c:pt idx="60">
                  <c:v>0.8</c:v>
                </c:pt>
                <c:pt idx="61">
                  <c:v>0.70000000000000118</c:v>
                </c:pt>
                <c:pt idx="62">
                  <c:v>0.8</c:v>
                </c:pt>
                <c:pt idx="63">
                  <c:v>0.5</c:v>
                </c:pt>
                <c:pt idx="64">
                  <c:v>0.70000000000000118</c:v>
                </c:pt>
                <c:pt idx="65">
                  <c:v>0.70000000000000118</c:v>
                </c:pt>
                <c:pt idx="66">
                  <c:v>0.8</c:v>
                </c:pt>
                <c:pt idx="67">
                  <c:v>1.2</c:v>
                </c:pt>
                <c:pt idx="68">
                  <c:v>0.70000000000000118</c:v>
                </c:pt>
                <c:pt idx="69">
                  <c:v>0.8</c:v>
                </c:pt>
                <c:pt idx="70">
                  <c:v>0.8</c:v>
                </c:pt>
                <c:pt idx="71">
                  <c:v>0.8</c:v>
                </c:pt>
                <c:pt idx="72">
                  <c:v>1</c:v>
                </c:pt>
                <c:pt idx="73">
                  <c:v>0.9</c:v>
                </c:pt>
                <c:pt idx="74">
                  <c:v>1.1000000000000001</c:v>
                </c:pt>
                <c:pt idx="75">
                  <c:v>0.70000000000000118</c:v>
                </c:pt>
                <c:pt idx="76">
                  <c:v>0.9</c:v>
                </c:pt>
                <c:pt idx="77">
                  <c:v>0.70000000000000118</c:v>
                </c:pt>
                <c:pt idx="78">
                  <c:v>0.9</c:v>
                </c:pt>
                <c:pt idx="79">
                  <c:v>0.9</c:v>
                </c:pt>
                <c:pt idx="80">
                  <c:v>0.9</c:v>
                </c:pt>
                <c:pt idx="81">
                  <c:v>0.9</c:v>
                </c:pt>
                <c:pt idx="82">
                  <c:v>1</c:v>
                </c:pt>
                <c:pt idx="83">
                  <c:v>1</c:v>
                </c:pt>
                <c:pt idx="84">
                  <c:v>1.1000000000000001</c:v>
                </c:pt>
                <c:pt idx="85">
                  <c:v>1.3</c:v>
                </c:pt>
                <c:pt idx="86">
                  <c:v>1.3</c:v>
                </c:pt>
                <c:pt idx="87">
                  <c:v>0.8</c:v>
                </c:pt>
                <c:pt idx="88">
                  <c:v>0.8</c:v>
                </c:pt>
                <c:pt idx="89">
                  <c:v>0.8</c:v>
                </c:pt>
                <c:pt idx="90">
                  <c:v>1</c:v>
                </c:pt>
                <c:pt idx="91">
                  <c:v>1</c:v>
                </c:pt>
                <c:pt idx="92">
                  <c:v>1.2</c:v>
                </c:pt>
                <c:pt idx="93">
                  <c:v>1.1000000000000001</c:v>
                </c:pt>
                <c:pt idx="94">
                  <c:v>1.2</c:v>
                </c:pt>
                <c:pt idx="95">
                  <c:v>1.1000000000000001</c:v>
                </c:pt>
                <c:pt idx="96" formatCode="0.0">
                  <c:v>1.2</c:v>
                </c:pt>
                <c:pt idx="97" formatCode="0.0">
                  <c:v>1.3</c:v>
                </c:pt>
                <c:pt idx="98" formatCode="0.0">
                  <c:v>1.3</c:v>
                </c:pt>
                <c:pt idx="99" formatCode="0.0">
                  <c:v>0.8</c:v>
                </c:pt>
                <c:pt idx="100" formatCode="0.0">
                  <c:v>1</c:v>
                </c:pt>
                <c:pt idx="101" formatCode="0.0">
                  <c:v>1</c:v>
                </c:pt>
                <c:pt idx="102" formatCode="0.0">
                  <c:v>1.2</c:v>
                </c:pt>
                <c:pt idx="103">
                  <c:v>1.1000000000000001</c:v>
                </c:pt>
              </c:numCache>
            </c:numRef>
          </c:val>
        </c:ser>
        <c:shape val="box"/>
        <c:axId val="50646016"/>
        <c:axId val="50672384"/>
        <c:axId val="0"/>
      </c:bar3DChart>
      <c:dateAx>
        <c:axId val="50646016"/>
        <c:scaling>
          <c:orientation val="minMax"/>
          <c:min val="38139"/>
        </c:scaling>
        <c:axPos val="b"/>
        <c:numFmt formatCode="mmm\-yy" sourceLinked="0"/>
        <c:tickLblPos val="nextTo"/>
        <c:txPr>
          <a:bodyPr/>
          <a:lstStyle/>
          <a:p>
            <a:pPr>
              <a:defRPr sz="1500"/>
            </a:pPr>
            <a:endParaRPr lang="en-US"/>
          </a:p>
        </c:txPr>
        <c:crossAx val="50672384"/>
        <c:crosses val="autoZero"/>
        <c:auto val="1"/>
        <c:lblOffset val="100"/>
        <c:baseTimeUnit val="months"/>
        <c:majorUnit val="4"/>
        <c:majorTimeUnit val="months"/>
      </c:dateAx>
      <c:valAx>
        <c:axId val="50672384"/>
        <c:scaling>
          <c:orientation val="minMax"/>
        </c:scaling>
        <c:axPos val="l"/>
        <c:title>
          <c:tx>
            <c:rich>
              <a:bodyPr/>
              <a:lstStyle/>
              <a:p>
                <a:pPr>
                  <a:defRPr sz="1600" b="1" i="0" u="none" strike="noStrike" baseline="0">
                    <a:solidFill>
                      <a:srgbClr val="000000"/>
                    </a:solidFill>
                    <a:latin typeface="+mn-lt"/>
                    <a:ea typeface="Calibri"/>
                    <a:cs typeface="Calibri"/>
                  </a:defRPr>
                </a:pPr>
                <a:r>
                  <a:rPr lang="en-US" sz="1200" dirty="0">
                    <a:latin typeface="+mn-lt"/>
                  </a:rPr>
                  <a:t>Vehicle Sales (millions)</a:t>
                </a:r>
              </a:p>
            </c:rich>
          </c:tx>
          <c:layout>
            <c:manualLayout>
              <c:xMode val="edge"/>
              <c:yMode val="edge"/>
              <c:x val="3.311133217555641E-3"/>
              <c:y val="0.18830097377892904"/>
            </c:manualLayout>
          </c:layout>
        </c:title>
        <c:numFmt formatCode="General" sourceLinked="1"/>
        <c:tickLblPos val="nextTo"/>
        <c:txPr>
          <a:bodyPr/>
          <a:lstStyle/>
          <a:p>
            <a:pPr>
              <a:defRPr sz="1500"/>
            </a:pPr>
            <a:endParaRPr lang="en-US"/>
          </a:p>
        </c:txPr>
        <c:crossAx val="50646016"/>
        <c:crosses val="autoZero"/>
        <c:crossBetween val="between"/>
      </c:valAx>
      <c:spPr>
        <a:noFill/>
        <a:ln w="25398">
          <a:noFill/>
        </a:ln>
      </c:spPr>
    </c:plotArea>
    <c:legend>
      <c:legendPos val="b"/>
      <c:layout>
        <c:manualLayout>
          <c:xMode val="edge"/>
          <c:yMode val="edge"/>
          <c:x val="0.12405158489804198"/>
          <c:y val="0.93458609340499099"/>
          <c:w val="0.68806791549343305"/>
          <c:h val="5.9305958090743918E-2"/>
        </c:manualLayout>
      </c:layout>
      <c:txPr>
        <a:bodyPr/>
        <a:lstStyle/>
        <a:p>
          <a:pPr>
            <a:defRPr sz="1400"/>
          </a:pPr>
          <a:endParaRPr lang="en-US"/>
        </a:p>
      </c:txPr>
    </c:legend>
    <c:plotVisOnly val="1"/>
    <c:dispBlanksAs val="gap"/>
  </c:chart>
  <c:txPr>
    <a:bodyPr/>
    <a:lstStyle/>
    <a:p>
      <a:pPr>
        <a:defRPr sz="1800"/>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lang val="en-US"/>
  <c:chart>
    <c:autoTitleDeleted val="1"/>
    <c:view3D>
      <c:rAngAx val="1"/>
    </c:view3D>
    <c:plotArea>
      <c:layout>
        <c:manualLayout>
          <c:layoutTarget val="inner"/>
          <c:xMode val="edge"/>
          <c:yMode val="edge"/>
          <c:x val="0.10166666666666703"/>
          <c:y val="2.6768890730763908E-2"/>
          <c:w val="0.87640350877191475"/>
          <c:h val="0.79191114272878904"/>
        </c:manualLayout>
      </c:layout>
      <c:bar3DChart>
        <c:barDir val="col"/>
        <c:grouping val="clustered"/>
        <c:ser>
          <c:idx val="0"/>
          <c:order val="0"/>
          <c:tx>
            <c:strRef>
              <c:f>Sheet1!$B$1</c:f>
              <c:strCache>
                <c:ptCount val="1"/>
                <c:pt idx="0">
                  <c:v>Series 1</c:v>
                </c:pt>
              </c:strCache>
            </c:strRef>
          </c:tx>
          <c:spPr>
            <a:solidFill>
              <a:srgbClr val="C00000"/>
            </a:solidFill>
          </c:spPr>
          <c:cat>
            <c:numRef>
              <c:f>Sheet1!$A$2:$A$62</c:f>
              <c:numCache>
                <c:formatCode>mmm\-yy</c:formatCode>
                <c:ptCount val="61"/>
                <c:pt idx="0">
                  <c:v>39295</c:v>
                </c:pt>
                <c:pt idx="1">
                  <c:v>39326</c:v>
                </c:pt>
                <c:pt idx="2">
                  <c:v>39356</c:v>
                </c:pt>
                <c:pt idx="3">
                  <c:v>39387</c:v>
                </c:pt>
                <c:pt idx="4">
                  <c:v>39417</c:v>
                </c:pt>
                <c:pt idx="5">
                  <c:v>39448</c:v>
                </c:pt>
                <c:pt idx="6">
                  <c:v>39479</c:v>
                </c:pt>
                <c:pt idx="7">
                  <c:v>39508</c:v>
                </c:pt>
                <c:pt idx="8">
                  <c:v>39539</c:v>
                </c:pt>
                <c:pt idx="9">
                  <c:v>39569</c:v>
                </c:pt>
                <c:pt idx="10">
                  <c:v>39600</c:v>
                </c:pt>
                <c:pt idx="11">
                  <c:v>39630</c:v>
                </c:pt>
                <c:pt idx="12">
                  <c:v>39661</c:v>
                </c:pt>
                <c:pt idx="13">
                  <c:v>39692</c:v>
                </c:pt>
                <c:pt idx="14">
                  <c:v>39722</c:v>
                </c:pt>
                <c:pt idx="15">
                  <c:v>39753</c:v>
                </c:pt>
                <c:pt idx="16">
                  <c:v>39783</c:v>
                </c:pt>
                <c:pt idx="17">
                  <c:v>39814</c:v>
                </c:pt>
                <c:pt idx="18">
                  <c:v>39845</c:v>
                </c:pt>
                <c:pt idx="19">
                  <c:v>39873</c:v>
                </c:pt>
                <c:pt idx="20">
                  <c:v>39904</c:v>
                </c:pt>
                <c:pt idx="21">
                  <c:v>39934</c:v>
                </c:pt>
                <c:pt idx="22">
                  <c:v>39965</c:v>
                </c:pt>
                <c:pt idx="23">
                  <c:v>39995</c:v>
                </c:pt>
                <c:pt idx="24">
                  <c:v>40026</c:v>
                </c:pt>
                <c:pt idx="25">
                  <c:v>40057</c:v>
                </c:pt>
                <c:pt idx="26">
                  <c:v>40087</c:v>
                </c:pt>
                <c:pt idx="27">
                  <c:v>40118</c:v>
                </c:pt>
                <c:pt idx="28">
                  <c:v>40148</c:v>
                </c:pt>
                <c:pt idx="29">
                  <c:v>40179</c:v>
                </c:pt>
                <c:pt idx="30">
                  <c:v>40210</c:v>
                </c:pt>
                <c:pt idx="31">
                  <c:v>40238</c:v>
                </c:pt>
                <c:pt idx="32">
                  <c:v>40269</c:v>
                </c:pt>
                <c:pt idx="33">
                  <c:v>40299</c:v>
                </c:pt>
                <c:pt idx="34">
                  <c:v>40330</c:v>
                </c:pt>
                <c:pt idx="35">
                  <c:v>40360</c:v>
                </c:pt>
                <c:pt idx="36">
                  <c:v>40391</c:v>
                </c:pt>
                <c:pt idx="37">
                  <c:v>40422</c:v>
                </c:pt>
                <c:pt idx="38">
                  <c:v>40452</c:v>
                </c:pt>
                <c:pt idx="39">
                  <c:v>40483</c:v>
                </c:pt>
                <c:pt idx="40">
                  <c:v>40513</c:v>
                </c:pt>
                <c:pt idx="41">
                  <c:v>40544</c:v>
                </c:pt>
                <c:pt idx="42">
                  <c:v>40575</c:v>
                </c:pt>
                <c:pt idx="43">
                  <c:v>40603</c:v>
                </c:pt>
                <c:pt idx="44">
                  <c:v>40634</c:v>
                </c:pt>
                <c:pt idx="45">
                  <c:v>40664</c:v>
                </c:pt>
                <c:pt idx="46">
                  <c:v>40695</c:v>
                </c:pt>
                <c:pt idx="47">
                  <c:v>40725</c:v>
                </c:pt>
                <c:pt idx="48">
                  <c:v>40756</c:v>
                </c:pt>
                <c:pt idx="49">
                  <c:v>40787</c:v>
                </c:pt>
                <c:pt idx="50">
                  <c:v>40817</c:v>
                </c:pt>
                <c:pt idx="51">
                  <c:v>40848</c:v>
                </c:pt>
                <c:pt idx="52">
                  <c:v>40878</c:v>
                </c:pt>
                <c:pt idx="53">
                  <c:v>40909</c:v>
                </c:pt>
                <c:pt idx="54">
                  <c:v>40940</c:v>
                </c:pt>
                <c:pt idx="55">
                  <c:v>40969</c:v>
                </c:pt>
                <c:pt idx="56">
                  <c:v>41000</c:v>
                </c:pt>
                <c:pt idx="57">
                  <c:v>41030</c:v>
                </c:pt>
                <c:pt idx="58">
                  <c:v>41061</c:v>
                </c:pt>
                <c:pt idx="59">
                  <c:v>41091</c:v>
                </c:pt>
                <c:pt idx="60">
                  <c:v>41122</c:v>
                </c:pt>
              </c:numCache>
            </c:numRef>
          </c:cat>
          <c:val>
            <c:numRef>
              <c:f>Sheet1!$B$2:$B$62</c:f>
              <c:numCache>
                <c:formatCode>General</c:formatCode>
                <c:ptCount val="61"/>
                <c:pt idx="0">
                  <c:v>-1.0822510822510826E-2</c:v>
                </c:pt>
                <c:pt idx="1">
                  <c:v>1.0000000000000002E-3</c:v>
                </c:pt>
                <c:pt idx="2">
                  <c:v>-4.8216007714561252E-3</c:v>
                </c:pt>
                <c:pt idx="3">
                  <c:v>-4.8449612403100783E-3</c:v>
                </c:pt>
                <c:pt idx="4">
                  <c:v>-9.7370983446941112E-4</c:v>
                </c:pt>
                <c:pt idx="5">
                  <c:v>-4.8732943469785581E-3</c:v>
                </c:pt>
                <c:pt idx="6">
                  <c:v>-1.9588638589616912E-3</c:v>
                </c:pt>
                <c:pt idx="7">
                  <c:v>0</c:v>
                </c:pt>
                <c:pt idx="8">
                  <c:v>9.8135426889101409E-4</c:v>
                </c:pt>
                <c:pt idx="9">
                  <c:v>-9.8039215686268957E-4</c:v>
                </c:pt>
                <c:pt idx="10">
                  <c:v>0</c:v>
                </c:pt>
                <c:pt idx="11">
                  <c:v>-4.9067713444553495E-3</c:v>
                </c:pt>
                <c:pt idx="12">
                  <c:v>-7.8895463510849258E-3</c:v>
                </c:pt>
                <c:pt idx="13">
                  <c:v>0</c:v>
                </c:pt>
                <c:pt idx="14">
                  <c:v>-9.9403578528827058E-3</c:v>
                </c:pt>
                <c:pt idx="15">
                  <c:v>-6.0240963855421135E-3</c:v>
                </c:pt>
                <c:pt idx="16">
                  <c:v>-1.0101010101009526E-3</c:v>
                </c:pt>
                <c:pt idx="17">
                  <c:v>-3.0333670374116418E-3</c:v>
                </c:pt>
                <c:pt idx="18">
                  <c:v>-4.0567951318457567E-3</c:v>
                </c:pt>
                <c:pt idx="19">
                  <c:v>-3.0549898167005823E-3</c:v>
                </c:pt>
                <c:pt idx="20">
                  <c:v>1.021450459652707E-2</c:v>
                </c:pt>
                <c:pt idx="21">
                  <c:v>1.314459049544992E-2</c:v>
                </c:pt>
                <c:pt idx="22">
                  <c:v>8.9820359281436307E-3</c:v>
                </c:pt>
                <c:pt idx="23">
                  <c:v>9.8911968348170173E-3</c:v>
                </c:pt>
                <c:pt idx="24">
                  <c:v>9.794319294809015E-3</c:v>
                </c:pt>
                <c:pt idx="25">
                  <c:v>1.0669253152279422E-2</c:v>
                </c:pt>
                <c:pt idx="26">
                  <c:v>4.7984644913627653E-3</c:v>
                </c:pt>
                <c:pt idx="27">
                  <c:v>1.0506208213944549E-2</c:v>
                </c:pt>
                <c:pt idx="28">
                  <c:v>1.1342155009451826E-2</c:v>
                </c:pt>
                <c:pt idx="29">
                  <c:v>5.6074766355139662E-3</c:v>
                </c:pt>
                <c:pt idx="30">
                  <c:v>3.7174721189591614E-3</c:v>
                </c:pt>
                <c:pt idx="31">
                  <c:v>1.3888888888888892E-2</c:v>
                </c:pt>
                <c:pt idx="32">
                  <c:v>0</c:v>
                </c:pt>
                <c:pt idx="33">
                  <c:v>4.5662100456621011E-3</c:v>
                </c:pt>
                <c:pt idx="34">
                  <c:v>-1.8181818181818444E-3</c:v>
                </c:pt>
                <c:pt idx="35">
                  <c:v>9.1074681238623438E-4</c:v>
                </c:pt>
                <c:pt idx="36" formatCode="0.0%">
                  <c:v>1.0000000000000002E-3</c:v>
                </c:pt>
                <c:pt idx="37" formatCode="0.0%">
                  <c:v>7.000000000000001E-3</c:v>
                </c:pt>
                <c:pt idx="38" formatCode="0.0%">
                  <c:v>2.0000000000000005E-3</c:v>
                </c:pt>
                <c:pt idx="39" formatCode="0.0%">
                  <c:v>1.0000000000000002E-2</c:v>
                </c:pt>
                <c:pt idx="40" formatCode="0.0%">
                  <c:v>1.0000000000000002E-2</c:v>
                </c:pt>
                <c:pt idx="41" formatCode="0.0%">
                  <c:v>2.0000000000000005E-3</c:v>
                </c:pt>
                <c:pt idx="42" formatCode="0.0%">
                  <c:v>9.0000000000000028E-3</c:v>
                </c:pt>
                <c:pt idx="43" formatCode="0.0%">
                  <c:v>7.000000000000001E-3</c:v>
                </c:pt>
                <c:pt idx="44" formatCode="0.0%">
                  <c:v>-3.0000000000000005E-3</c:v>
                </c:pt>
                <c:pt idx="45" formatCode="0.0%">
                  <c:v>7.000000000000001E-3</c:v>
                </c:pt>
                <c:pt idx="46" formatCode="0.0%">
                  <c:v>0</c:v>
                </c:pt>
                <c:pt idx="47" formatCode="0.0%">
                  <c:v>2.0000000000000005E-3</c:v>
                </c:pt>
                <c:pt idx="48" formatCode="0.0%">
                  <c:v>-7.000000000000001E-3</c:v>
                </c:pt>
                <c:pt idx="49" formatCode="0.0%">
                  <c:v>-5.000000000000001E-3</c:v>
                </c:pt>
                <c:pt idx="50" formatCode="0.0%">
                  <c:v>6.000000000000001E-3</c:v>
                </c:pt>
                <c:pt idx="51" formatCode="0.0%">
                  <c:v>3.0000000000000005E-3</c:v>
                </c:pt>
                <c:pt idx="52" formatCode="0.0%">
                  <c:v>6.000000000000001E-3</c:v>
                </c:pt>
                <c:pt idx="53" formatCode="0.0%">
                  <c:v>0</c:v>
                </c:pt>
                <c:pt idx="54" formatCode="0.0%">
                  <c:v>7.000000000000001E-3</c:v>
                </c:pt>
                <c:pt idx="55" formatCode="0.0%">
                  <c:v>2.0000000000000005E-3</c:v>
                </c:pt>
                <c:pt idx="56" formatCode="0.0%">
                  <c:v>-1.0000000000000002E-3</c:v>
                </c:pt>
                <c:pt idx="57" formatCode="0.0%">
                  <c:v>3.0000000000000005E-3</c:v>
                </c:pt>
                <c:pt idx="58" formatCode="0.0%">
                  <c:v>-5.000000000000001E-3</c:v>
                </c:pt>
                <c:pt idx="59" formatCode="0.0%">
                  <c:v>5.000000000000001E-3</c:v>
                </c:pt>
                <c:pt idx="60" formatCode="0.0%">
                  <c:v>-1.0000000000000002E-3</c:v>
                </c:pt>
              </c:numCache>
            </c:numRef>
          </c:val>
        </c:ser>
        <c:gapWidth val="64"/>
        <c:gapDepth val="67"/>
        <c:shape val="box"/>
        <c:axId val="50824704"/>
        <c:axId val="50826240"/>
        <c:axId val="0"/>
      </c:bar3DChart>
      <c:dateAx>
        <c:axId val="50824704"/>
        <c:scaling>
          <c:orientation val="minMax"/>
        </c:scaling>
        <c:axPos val="b"/>
        <c:numFmt formatCode="mmm\-yy" sourceLinked="1"/>
        <c:tickLblPos val="low"/>
        <c:txPr>
          <a:bodyPr/>
          <a:lstStyle/>
          <a:p>
            <a:pPr>
              <a:defRPr sz="1500"/>
            </a:pPr>
            <a:endParaRPr lang="en-US"/>
          </a:p>
        </c:txPr>
        <c:crossAx val="50826240"/>
        <c:crosses val="autoZero"/>
        <c:auto val="1"/>
        <c:lblOffset val="100"/>
        <c:baseTimeUnit val="months"/>
      </c:dateAx>
      <c:valAx>
        <c:axId val="50826240"/>
        <c:scaling>
          <c:orientation val="minMax"/>
        </c:scaling>
        <c:axPos val="l"/>
        <c:title>
          <c:tx>
            <c:rich>
              <a:bodyPr rot="-5400000" vert="horz"/>
              <a:lstStyle/>
              <a:p>
                <a:pPr>
                  <a:defRPr sz="1200"/>
                </a:pPr>
                <a:r>
                  <a:rPr lang="en-US" sz="1200" dirty="0" smtClean="0"/>
                  <a:t>One-month</a:t>
                </a:r>
                <a:r>
                  <a:rPr lang="en-US" sz="1200" baseline="0" dirty="0" smtClean="0"/>
                  <a:t> Percent Change</a:t>
                </a:r>
                <a:endParaRPr lang="en-US" sz="1200" dirty="0"/>
              </a:p>
            </c:rich>
          </c:tx>
          <c:layout>
            <c:manualLayout>
              <c:xMode val="edge"/>
              <c:yMode val="edge"/>
              <c:x val="8.6183771520085203E-3"/>
              <c:y val="0.20194302918017706"/>
            </c:manualLayout>
          </c:layout>
        </c:title>
        <c:numFmt formatCode="0.0%" sourceLinked="0"/>
        <c:tickLblPos val="nextTo"/>
        <c:spPr>
          <a:noFill/>
        </c:spPr>
        <c:txPr>
          <a:bodyPr/>
          <a:lstStyle/>
          <a:p>
            <a:pPr>
              <a:defRPr sz="1500"/>
            </a:pPr>
            <a:endParaRPr lang="en-US"/>
          </a:p>
        </c:txPr>
        <c:crossAx val="50824704"/>
        <c:crosses val="autoZero"/>
        <c:crossBetween val="between"/>
      </c:valAx>
    </c:plotArea>
    <c:plotVisOnly val="1"/>
    <c:dispBlanksAs val="gap"/>
  </c:chart>
  <c:txPr>
    <a:bodyPr/>
    <a:lstStyle/>
    <a:p>
      <a:pPr>
        <a:defRPr sz="1800"/>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0.30342577487770822"/>
          <c:y val="0"/>
          <c:w val="0.62479608482871418"/>
          <c:h val="0.84094175934558446"/>
        </c:manualLayout>
      </c:layout>
      <c:barChart>
        <c:barDir val="bar"/>
        <c:grouping val="clustered"/>
        <c:ser>
          <c:idx val="0"/>
          <c:order val="0"/>
          <c:tx>
            <c:strRef>
              <c:f>Sheet1!$A$2</c:f>
              <c:strCache>
                <c:ptCount val="1"/>
                <c:pt idx="0">
                  <c:v>2011</c:v>
                </c:pt>
              </c:strCache>
            </c:strRef>
          </c:tx>
          <c:spPr>
            <a:solidFill>
              <a:srgbClr val="C00000"/>
            </a:solidFill>
            <a:ln w="14640">
              <a:noFill/>
              <a:prstDash val="solid"/>
            </a:ln>
          </c:spPr>
          <c:dPt>
            <c:idx val="0"/>
            <c:spPr>
              <a:solidFill>
                <a:srgbClr val="C00000"/>
              </a:solidFill>
              <a:ln w="12794">
                <a:noFill/>
                <a:prstDash val="solid"/>
              </a:ln>
            </c:spPr>
          </c:dPt>
          <c:dPt>
            <c:idx val="1"/>
            <c:spPr>
              <a:solidFill>
                <a:srgbClr val="C00000"/>
              </a:solidFill>
              <a:ln w="12794">
                <a:noFill/>
                <a:prstDash val="solid"/>
              </a:ln>
            </c:spPr>
          </c:dPt>
          <c:dPt>
            <c:idx val="2"/>
            <c:spPr>
              <a:solidFill>
                <a:srgbClr val="0070C0"/>
              </a:solidFill>
              <a:ln w="12794">
                <a:noFill/>
                <a:prstDash val="solid"/>
              </a:ln>
            </c:spPr>
          </c:dPt>
          <c:dPt>
            <c:idx val="3"/>
            <c:spPr>
              <a:solidFill>
                <a:srgbClr val="C00000"/>
              </a:solidFill>
              <a:ln w="12794">
                <a:noFill/>
                <a:prstDash val="solid"/>
              </a:ln>
            </c:spPr>
          </c:dPt>
          <c:dPt>
            <c:idx val="4"/>
            <c:spPr>
              <a:solidFill>
                <a:srgbClr val="C00000"/>
              </a:solidFill>
              <a:ln w="12794">
                <a:noFill/>
                <a:prstDash val="solid"/>
              </a:ln>
            </c:spPr>
          </c:dPt>
          <c:dPt>
            <c:idx val="5"/>
            <c:spPr>
              <a:solidFill>
                <a:srgbClr val="C00000"/>
              </a:solidFill>
              <a:ln w="12794">
                <a:noFill/>
                <a:prstDash val="solid"/>
              </a:ln>
            </c:spPr>
          </c:dPt>
          <c:dPt>
            <c:idx val="6"/>
            <c:spPr>
              <a:solidFill>
                <a:srgbClr val="0070C0"/>
              </a:solidFill>
              <a:ln w="12794">
                <a:noFill/>
                <a:prstDash val="solid"/>
              </a:ln>
            </c:spPr>
          </c:dPt>
          <c:dPt>
            <c:idx val="7"/>
            <c:spPr>
              <a:solidFill>
                <a:srgbClr val="C00000"/>
              </a:solidFill>
              <a:ln w="12794">
                <a:noFill/>
                <a:prstDash val="solid"/>
              </a:ln>
            </c:spPr>
          </c:dPt>
          <c:dPt>
            <c:idx val="8"/>
            <c:spPr>
              <a:solidFill>
                <a:srgbClr val="C00000"/>
              </a:solidFill>
              <a:ln w="12794">
                <a:noFill/>
                <a:prstDash val="solid"/>
              </a:ln>
            </c:spPr>
          </c:dPt>
          <c:dPt>
            <c:idx val="9"/>
            <c:spPr>
              <a:solidFill>
                <a:srgbClr val="C00000"/>
              </a:solidFill>
              <a:ln w="12794">
                <a:noFill/>
                <a:prstDash val="solid"/>
              </a:ln>
            </c:spPr>
          </c:dPt>
          <c:dPt>
            <c:idx val="10"/>
            <c:spPr>
              <a:solidFill>
                <a:srgbClr val="0070C0"/>
              </a:solidFill>
              <a:ln w="12794">
                <a:noFill/>
                <a:prstDash val="solid"/>
              </a:ln>
            </c:spPr>
          </c:dPt>
          <c:dPt>
            <c:idx val="11"/>
            <c:spPr>
              <a:solidFill>
                <a:srgbClr val="C00000"/>
              </a:solidFill>
              <a:ln w="12794">
                <a:noFill/>
                <a:prstDash val="solid"/>
              </a:ln>
            </c:spPr>
          </c:dPt>
          <c:dPt>
            <c:idx val="12"/>
            <c:spPr>
              <a:solidFill>
                <a:srgbClr val="C00000"/>
              </a:solidFill>
              <a:ln w="12794">
                <a:noFill/>
                <a:prstDash val="solid"/>
              </a:ln>
            </c:spPr>
          </c:dPt>
          <c:dPt>
            <c:idx val="13"/>
            <c:spPr>
              <a:solidFill>
                <a:srgbClr val="C00000"/>
              </a:solidFill>
              <a:ln w="12794">
                <a:noFill/>
                <a:prstDash val="solid"/>
              </a:ln>
            </c:spPr>
          </c:dPt>
          <c:dPt>
            <c:idx val="14"/>
            <c:spPr>
              <a:solidFill>
                <a:srgbClr val="C00000"/>
              </a:solidFill>
              <a:ln w="12794">
                <a:noFill/>
                <a:prstDash val="solid"/>
              </a:ln>
            </c:spPr>
          </c:dPt>
          <c:dPt>
            <c:idx val="19"/>
            <c:spPr>
              <a:solidFill>
                <a:srgbClr val="0070C0"/>
              </a:solidFill>
              <a:ln w="14640">
                <a:noFill/>
                <a:prstDash val="solid"/>
              </a:ln>
            </c:spPr>
          </c:dPt>
          <c:dPt>
            <c:idx val="20"/>
            <c:spPr>
              <a:solidFill>
                <a:srgbClr val="0070C0"/>
              </a:solidFill>
              <a:ln w="14640">
                <a:noFill/>
                <a:prstDash val="solid"/>
              </a:ln>
            </c:spPr>
          </c:dPt>
          <c:dLbls>
            <c:numFmt formatCode="0.0%" sourceLinked="0"/>
            <c:spPr>
              <a:noFill/>
              <a:ln w="25587">
                <a:noFill/>
              </a:ln>
            </c:spPr>
            <c:txPr>
              <a:bodyPr/>
              <a:lstStyle/>
              <a:p>
                <a:pPr>
                  <a:defRPr sz="1200" b="1" i="0" u="none" strike="noStrike" baseline="0">
                    <a:solidFill>
                      <a:schemeClr val="tx2">
                        <a:lumMod val="75000"/>
                      </a:schemeClr>
                    </a:solidFill>
                    <a:latin typeface="Arial"/>
                    <a:ea typeface="Arial"/>
                    <a:cs typeface="Arial"/>
                  </a:defRPr>
                </a:pPr>
                <a:endParaRPr lang="en-US"/>
              </a:p>
            </c:txPr>
            <c:showVal val="1"/>
          </c:dLbls>
          <c:cat>
            <c:strRef>
              <c:f>Sheet1!$B$1:$V$1</c:f>
              <c:strCache>
                <c:ptCount val="21"/>
                <c:pt idx="0">
                  <c:v>Mexico</c:v>
                </c:pt>
                <c:pt idx="1">
                  <c:v>Brazil</c:v>
                </c:pt>
                <c:pt idx="2">
                  <c:v>Latin America and Caribbean</c:v>
                </c:pt>
                <c:pt idx="3">
                  <c:v>Middle East and North Africa</c:v>
                </c:pt>
                <c:pt idx="4">
                  <c:v>India</c:v>
                </c:pt>
                <c:pt idx="5">
                  <c:v>China</c:v>
                </c:pt>
                <c:pt idx="6">
                  <c:v>Developing Asia</c:v>
                </c:pt>
                <c:pt idx="7">
                  <c:v>Russia</c:v>
                </c:pt>
                <c:pt idx="8">
                  <c:v>Central/eastern Europe</c:v>
                </c:pt>
                <c:pt idx="9">
                  <c:v>Sub-Saharan Africa</c:v>
                </c:pt>
                <c:pt idx="10">
                  <c:v>Emerging/developing countries</c:v>
                </c:pt>
                <c:pt idx="11">
                  <c:v>United States</c:v>
                </c:pt>
                <c:pt idx="12">
                  <c:v>Canada</c:v>
                </c:pt>
                <c:pt idx="13">
                  <c:v>United Kingdom</c:v>
                </c:pt>
                <c:pt idx="14">
                  <c:v>Japan</c:v>
                </c:pt>
                <c:pt idx="15">
                  <c:v>Spain</c:v>
                </c:pt>
                <c:pt idx="16">
                  <c:v>Italy</c:v>
                </c:pt>
                <c:pt idx="17">
                  <c:v>Germany</c:v>
                </c:pt>
                <c:pt idx="18">
                  <c:v>France</c:v>
                </c:pt>
                <c:pt idx="19">
                  <c:v>Euro area</c:v>
                </c:pt>
                <c:pt idx="20">
                  <c:v>Advanced economies</c:v>
                </c:pt>
              </c:strCache>
            </c:strRef>
          </c:cat>
          <c:val>
            <c:numRef>
              <c:f>Sheet1!$B$2:$V$2</c:f>
              <c:numCache>
                <c:formatCode>0.00%</c:formatCode>
                <c:ptCount val="21"/>
                <c:pt idx="0">
                  <c:v>4.0000000000000015E-2</c:v>
                </c:pt>
                <c:pt idx="1">
                  <c:v>2.7000000000000014E-2</c:v>
                </c:pt>
                <c:pt idx="2">
                  <c:v>4.5000000000000012E-2</c:v>
                </c:pt>
                <c:pt idx="3">
                  <c:v>3.500000000000001E-2</c:v>
                </c:pt>
                <c:pt idx="4">
                  <c:v>7.2000000000000022E-2</c:v>
                </c:pt>
                <c:pt idx="5">
                  <c:v>9.2000000000000026E-2</c:v>
                </c:pt>
                <c:pt idx="6">
                  <c:v>7.8000000000000014E-2</c:v>
                </c:pt>
                <c:pt idx="7">
                  <c:v>4.300000000000001E-2</c:v>
                </c:pt>
                <c:pt idx="8">
                  <c:v>5.3000000000000012E-2</c:v>
                </c:pt>
                <c:pt idx="9">
                  <c:v>5.1000000000000004E-2</c:v>
                </c:pt>
                <c:pt idx="10">
                  <c:v>6.200000000000002E-2</c:v>
                </c:pt>
                <c:pt idx="11">
                  <c:v>1.7000000000000005E-2</c:v>
                </c:pt>
                <c:pt idx="12">
                  <c:v>2.5000000000000008E-2</c:v>
                </c:pt>
                <c:pt idx="13">
                  <c:v>7.0000000000000114E-3</c:v>
                </c:pt>
                <c:pt idx="14">
                  <c:v>-7.0000000000000114E-3</c:v>
                </c:pt>
                <c:pt idx="15">
                  <c:v>7.0000000000000114E-3</c:v>
                </c:pt>
                <c:pt idx="16">
                  <c:v>4.0000000000000114E-3</c:v>
                </c:pt>
                <c:pt idx="17">
                  <c:v>3.100000000000001E-2</c:v>
                </c:pt>
                <c:pt idx="18">
                  <c:v>1.7000000000000005E-2</c:v>
                </c:pt>
                <c:pt idx="19">
                  <c:v>1.4000000000000002E-2</c:v>
                </c:pt>
                <c:pt idx="20">
                  <c:v>1.6000000000000007E-2</c:v>
                </c:pt>
              </c:numCache>
            </c:numRef>
          </c:val>
        </c:ser>
        <c:dLbls>
          <c:showVal val="1"/>
        </c:dLbls>
        <c:axId val="79090432"/>
        <c:axId val="79091968"/>
      </c:barChart>
      <c:catAx>
        <c:axId val="79090432"/>
        <c:scaling>
          <c:orientation val="minMax"/>
        </c:scaling>
        <c:axPos val="l"/>
        <c:numFmt formatCode="General" sourceLinked="1"/>
        <c:tickLblPos val="low"/>
        <c:spPr>
          <a:ln w="3197">
            <a:solidFill>
              <a:schemeClr val="tx1"/>
            </a:solidFill>
            <a:prstDash val="solid"/>
          </a:ln>
        </c:spPr>
        <c:txPr>
          <a:bodyPr rot="0" vert="horz"/>
          <a:lstStyle/>
          <a:p>
            <a:pPr>
              <a:defRPr sz="1296" b="1" i="0" u="none" strike="noStrike" baseline="0">
                <a:solidFill>
                  <a:schemeClr val="tx2">
                    <a:lumMod val="75000"/>
                  </a:schemeClr>
                </a:solidFill>
                <a:latin typeface="Arial"/>
                <a:ea typeface="Arial"/>
                <a:cs typeface="Arial"/>
              </a:defRPr>
            </a:pPr>
            <a:endParaRPr lang="en-US"/>
          </a:p>
        </c:txPr>
        <c:crossAx val="79091968"/>
        <c:crosses val="autoZero"/>
        <c:auto val="1"/>
        <c:lblAlgn val="ctr"/>
        <c:lblOffset val="100"/>
        <c:tickLblSkip val="1"/>
        <c:tickMarkSkip val="1"/>
      </c:catAx>
      <c:valAx>
        <c:axId val="79091968"/>
        <c:scaling>
          <c:orientation val="minMax"/>
        </c:scaling>
        <c:axPos val="b"/>
        <c:title>
          <c:tx>
            <c:rich>
              <a:bodyPr/>
              <a:lstStyle/>
              <a:p>
                <a:pPr>
                  <a:defRPr sz="1381" b="1" i="0" u="none" strike="noStrike" baseline="0">
                    <a:solidFill>
                      <a:srgbClr val="333399"/>
                    </a:solidFill>
                    <a:latin typeface="Arial"/>
                    <a:ea typeface="Arial"/>
                    <a:cs typeface="Arial"/>
                  </a:defRPr>
                </a:pPr>
                <a:r>
                  <a:rPr lang="en-US"/>
                  <a:t>Annual % Change</a:t>
                </a:r>
              </a:p>
            </c:rich>
          </c:tx>
          <c:layout>
            <c:manualLayout>
              <c:xMode val="edge"/>
              <c:yMode val="edge"/>
              <c:x val="0.54080395251115421"/>
              <c:y val="0.92009142659715626"/>
            </c:manualLayout>
          </c:layout>
          <c:spPr>
            <a:noFill/>
            <a:ln w="25587">
              <a:noFill/>
            </a:ln>
          </c:spPr>
        </c:title>
        <c:numFmt formatCode="0.0%" sourceLinked="0"/>
        <c:tickLblPos val="nextTo"/>
        <c:spPr>
          <a:ln w="3197">
            <a:solidFill>
              <a:schemeClr val="tx1"/>
            </a:solidFill>
            <a:prstDash val="solid"/>
          </a:ln>
        </c:spPr>
        <c:txPr>
          <a:bodyPr rot="0" vert="horz"/>
          <a:lstStyle/>
          <a:p>
            <a:pPr>
              <a:defRPr sz="1381" b="1" i="0" u="none" strike="noStrike" baseline="0">
                <a:solidFill>
                  <a:schemeClr val="tx2">
                    <a:lumMod val="75000"/>
                  </a:schemeClr>
                </a:solidFill>
                <a:latin typeface="Arial"/>
                <a:ea typeface="Arial"/>
                <a:cs typeface="Arial"/>
              </a:defRPr>
            </a:pPr>
            <a:endParaRPr lang="en-US"/>
          </a:p>
        </c:txPr>
        <c:crossAx val="79090432"/>
        <c:crosses val="autoZero"/>
        <c:crossBetween val="between"/>
      </c:valAx>
      <c:spPr>
        <a:noFill/>
        <a:ln w="25511">
          <a:noFill/>
        </a:ln>
      </c:spPr>
    </c:plotArea>
    <c:plotVisOnly val="1"/>
    <c:dispBlanksAs val="gap"/>
  </c:chart>
  <c:spPr>
    <a:noFill/>
    <a:ln>
      <a:noFill/>
    </a:ln>
  </c:spPr>
  <c:txPr>
    <a:bodyPr/>
    <a:lstStyle/>
    <a:p>
      <a:pPr>
        <a:defRPr sz="2105" b="1" i="0" u="none" strike="noStrike" baseline="0">
          <a:solidFill>
            <a:schemeClr val="tx1"/>
          </a:solidFill>
          <a:latin typeface="Arial"/>
          <a:ea typeface="Arial"/>
          <a:cs typeface="Arial"/>
        </a:defRPr>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0.30342577487770922"/>
          <c:y val="0"/>
          <c:w val="0.62479608482871418"/>
          <c:h val="0.84094175934558546"/>
        </c:manualLayout>
      </c:layout>
      <c:barChart>
        <c:barDir val="bar"/>
        <c:grouping val="clustered"/>
        <c:ser>
          <c:idx val="0"/>
          <c:order val="0"/>
          <c:tx>
            <c:strRef>
              <c:f>Sheet1!$A$2</c:f>
              <c:strCache>
                <c:ptCount val="1"/>
                <c:pt idx="0">
                  <c:v>2012</c:v>
                </c:pt>
              </c:strCache>
            </c:strRef>
          </c:tx>
          <c:spPr>
            <a:solidFill>
              <a:srgbClr val="C00000"/>
            </a:solidFill>
            <a:ln w="14640">
              <a:noFill/>
              <a:prstDash val="solid"/>
            </a:ln>
          </c:spPr>
          <c:dPt>
            <c:idx val="0"/>
            <c:spPr>
              <a:solidFill>
                <a:srgbClr val="C00000"/>
              </a:solidFill>
              <a:ln w="12794">
                <a:noFill/>
                <a:prstDash val="solid"/>
              </a:ln>
            </c:spPr>
          </c:dPt>
          <c:dPt>
            <c:idx val="1"/>
            <c:spPr>
              <a:solidFill>
                <a:srgbClr val="C00000"/>
              </a:solidFill>
              <a:ln w="12794">
                <a:noFill/>
                <a:prstDash val="solid"/>
              </a:ln>
            </c:spPr>
          </c:dPt>
          <c:dPt>
            <c:idx val="2"/>
            <c:spPr>
              <a:solidFill>
                <a:srgbClr val="0070C0"/>
              </a:solidFill>
              <a:ln w="12794">
                <a:noFill/>
                <a:prstDash val="solid"/>
              </a:ln>
            </c:spPr>
          </c:dPt>
          <c:dPt>
            <c:idx val="3"/>
            <c:spPr>
              <a:solidFill>
                <a:srgbClr val="C00000"/>
              </a:solidFill>
              <a:ln w="12794">
                <a:noFill/>
                <a:prstDash val="solid"/>
              </a:ln>
            </c:spPr>
          </c:dPt>
          <c:dPt>
            <c:idx val="4"/>
            <c:spPr>
              <a:solidFill>
                <a:srgbClr val="C00000"/>
              </a:solidFill>
              <a:ln w="12794">
                <a:noFill/>
                <a:prstDash val="solid"/>
              </a:ln>
            </c:spPr>
          </c:dPt>
          <c:dPt>
            <c:idx val="5"/>
            <c:spPr>
              <a:solidFill>
                <a:srgbClr val="C00000"/>
              </a:solidFill>
              <a:ln w="12794">
                <a:noFill/>
                <a:prstDash val="solid"/>
              </a:ln>
            </c:spPr>
          </c:dPt>
          <c:dPt>
            <c:idx val="6"/>
            <c:spPr>
              <a:solidFill>
                <a:srgbClr val="0070C0"/>
              </a:solidFill>
              <a:ln w="12794">
                <a:noFill/>
                <a:prstDash val="solid"/>
              </a:ln>
            </c:spPr>
          </c:dPt>
          <c:dPt>
            <c:idx val="7"/>
            <c:spPr>
              <a:solidFill>
                <a:srgbClr val="C00000"/>
              </a:solidFill>
              <a:ln w="12794">
                <a:noFill/>
                <a:prstDash val="solid"/>
              </a:ln>
            </c:spPr>
          </c:dPt>
          <c:dPt>
            <c:idx val="8"/>
            <c:spPr>
              <a:solidFill>
                <a:srgbClr val="C00000"/>
              </a:solidFill>
              <a:ln w="12794">
                <a:noFill/>
                <a:prstDash val="solid"/>
              </a:ln>
            </c:spPr>
          </c:dPt>
          <c:dPt>
            <c:idx val="9"/>
            <c:spPr>
              <a:solidFill>
                <a:srgbClr val="C00000"/>
              </a:solidFill>
              <a:ln w="12794">
                <a:noFill/>
                <a:prstDash val="solid"/>
              </a:ln>
            </c:spPr>
          </c:dPt>
          <c:dPt>
            <c:idx val="10"/>
            <c:spPr>
              <a:solidFill>
                <a:srgbClr val="0070C0"/>
              </a:solidFill>
              <a:ln w="12794">
                <a:noFill/>
                <a:prstDash val="solid"/>
              </a:ln>
            </c:spPr>
          </c:dPt>
          <c:dPt>
            <c:idx val="11"/>
            <c:spPr>
              <a:solidFill>
                <a:srgbClr val="C00000"/>
              </a:solidFill>
              <a:ln w="12794">
                <a:noFill/>
                <a:prstDash val="solid"/>
              </a:ln>
            </c:spPr>
          </c:dPt>
          <c:dPt>
            <c:idx val="12"/>
            <c:spPr>
              <a:solidFill>
                <a:srgbClr val="C00000"/>
              </a:solidFill>
              <a:ln w="12794">
                <a:noFill/>
                <a:prstDash val="solid"/>
              </a:ln>
            </c:spPr>
          </c:dPt>
          <c:dPt>
            <c:idx val="13"/>
            <c:spPr>
              <a:solidFill>
                <a:srgbClr val="C00000"/>
              </a:solidFill>
              <a:ln w="12794">
                <a:noFill/>
                <a:prstDash val="solid"/>
              </a:ln>
            </c:spPr>
          </c:dPt>
          <c:dPt>
            <c:idx val="14"/>
            <c:spPr>
              <a:solidFill>
                <a:srgbClr val="C00000"/>
              </a:solidFill>
              <a:ln w="12794">
                <a:noFill/>
                <a:prstDash val="solid"/>
              </a:ln>
            </c:spPr>
          </c:dPt>
          <c:dPt>
            <c:idx val="19"/>
            <c:spPr>
              <a:solidFill>
                <a:srgbClr val="0070C0"/>
              </a:solidFill>
              <a:ln w="14640">
                <a:noFill/>
                <a:prstDash val="solid"/>
              </a:ln>
            </c:spPr>
          </c:dPt>
          <c:dPt>
            <c:idx val="20"/>
            <c:spPr>
              <a:solidFill>
                <a:srgbClr val="0070C0"/>
              </a:solidFill>
              <a:ln w="14640">
                <a:noFill/>
                <a:prstDash val="solid"/>
              </a:ln>
            </c:spPr>
          </c:dPt>
          <c:dLbls>
            <c:numFmt formatCode="0.0%" sourceLinked="0"/>
            <c:spPr>
              <a:noFill/>
              <a:ln w="25587">
                <a:noFill/>
              </a:ln>
            </c:spPr>
            <c:txPr>
              <a:bodyPr/>
              <a:lstStyle/>
              <a:p>
                <a:pPr>
                  <a:defRPr sz="1200" b="1" i="0" u="none" strike="noStrike" baseline="0">
                    <a:solidFill>
                      <a:schemeClr val="tx2">
                        <a:lumMod val="75000"/>
                      </a:schemeClr>
                    </a:solidFill>
                    <a:latin typeface="Arial"/>
                    <a:ea typeface="Arial"/>
                    <a:cs typeface="Arial"/>
                  </a:defRPr>
                </a:pPr>
                <a:endParaRPr lang="en-US"/>
              </a:p>
            </c:txPr>
            <c:showVal val="1"/>
          </c:dLbls>
          <c:cat>
            <c:strRef>
              <c:f>Sheet1!$B$1:$V$1</c:f>
              <c:strCache>
                <c:ptCount val="21"/>
                <c:pt idx="0">
                  <c:v>Mexico</c:v>
                </c:pt>
                <c:pt idx="1">
                  <c:v>Brazil</c:v>
                </c:pt>
                <c:pt idx="2">
                  <c:v>Latin America and Caribbean</c:v>
                </c:pt>
                <c:pt idx="3">
                  <c:v>Middle East and North Africa</c:v>
                </c:pt>
                <c:pt idx="4">
                  <c:v>India</c:v>
                </c:pt>
                <c:pt idx="5">
                  <c:v>China</c:v>
                </c:pt>
                <c:pt idx="6">
                  <c:v>Developing Asia</c:v>
                </c:pt>
                <c:pt idx="7">
                  <c:v>Russia</c:v>
                </c:pt>
                <c:pt idx="8">
                  <c:v>Central/eastern Europe</c:v>
                </c:pt>
                <c:pt idx="9">
                  <c:v>Sub-Saharan Africa</c:v>
                </c:pt>
                <c:pt idx="10">
                  <c:v>Emerging/developing countries</c:v>
                </c:pt>
                <c:pt idx="11">
                  <c:v>United States</c:v>
                </c:pt>
                <c:pt idx="12">
                  <c:v>Canada</c:v>
                </c:pt>
                <c:pt idx="13">
                  <c:v>United Kingdom</c:v>
                </c:pt>
                <c:pt idx="14">
                  <c:v>Japan</c:v>
                </c:pt>
                <c:pt idx="15">
                  <c:v>Spain</c:v>
                </c:pt>
                <c:pt idx="16">
                  <c:v>Italy</c:v>
                </c:pt>
                <c:pt idx="17">
                  <c:v>Germany</c:v>
                </c:pt>
                <c:pt idx="18">
                  <c:v>France</c:v>
                </c:pt>
                <c:pt idx="19">
                  <c:v>Euro area</c:v>
                </c:pt>
                <c:pt idx="20">
                  <c:v>Advanced economies</c:v>
                </c:pt>
              </c:strCache>
            </c:strRef>
          </c:cat>
          <c:val>
            <c:numRef>
              <c:f>Sheet1!$B$2:$V$2</c:f>
              <c:numCache>
                <c:formatCode>0.00%</c:formatCode>
                <c:ptCount val="21"/>
                <c:pt idx="0" formatCode="0.0%">
                  <c:v>3.6000000000000011E-2</c:v>
                </c:pt>
                <c:pt idx="1">
                  <c:v>3.0000000000000002E-2</c:v>
                </c:pt>
                <c:pt idx="2">
                  <c:v>3.7000000000000012E-2</c:v>
                </c:pt>
                <c:pt idx="3">
                  <c:v>4.2000000000000016E-2</c:v>
                </c:pt>
                <c:pt idx="4">
                  <c:v>6.900000000000002E-2</c:v>
                </c:pt>
                <c:pt idx="5">
                  <c:v>8.2000000000000017E-2</c:v>
                </c:pt>
                <c:pt idx="6">
                  <c:v>7.3000000000000009E-2</c:v>
                </c:pt>
                <c:pt idx="7">
                  <c:v>4.0000000000000015E-2</c:v>
                </c:pt>
                <c:pt idx="8" formatCode="0.0%">
                  <c:v>1.9000000000000006E-2</c:v>
                </c:pt>
                <c:pt idx="9">
                  <c:v>5.400000000000002E-2</c:v>
                </c:pt>
                <c:pt idx="10">
                  <c:v>5.7000000000000009E-2</c:v>
                </c:pt>
                <c:pt idx="11">
                  <c:v>2.1000000000000008E-2</c:v>
                </c:pt>
                <c:pt idx="12">
                  <c:v>2.1000000000000008E-2</c:v>
                </c:pt>
                <c:pt idx="13">
                  <c:v>8.0000000000000227E-3</c:v>
                </c:pt>
                <c:pt idx="14">
                  <c:v>2.0000000000000007E-2</c:v>
                </c:pt>
                <c:pt idx="15">
                  <c:v>-1.8000000000000006E-2</c:v>
                </c:pt>
                <c:pt idx="16">
                  <c:v>-1.9000000000000006E-2</c:v>
                </c:pt>
                <c:pt idx="17">
                  <c:v>6.0000000000000114E-3</c:v>
                </c:pt>
                <c:pt idx="18">
                  <c:v>5.0000000000000114E-3</c:v>
                </c:pt>
                <c:pt idx="19">
                  <c:v>-3.0000000000000009E-3</c:v>
                </c:pt>
                <c:pt idx="20">
                  <c:v>1.4000000000000002E-2</c:v>
                </c:pt>
              </c:numCache>
            </c:numRef>
          </c:val>
        </c:ser>
        <c:dLbls>
          <c:showVal val="1"/>
        </c:dLbls>
        <c:axId val="78944896"/>
        <c:axId val="78942976"/>
      </c:barChart>
      <c:catAx>
        <c:axId val="78944896"/>
        <c:scaling>
          <c:orientation val="minMax"/>
        </c:scaling>
        <c:axPos val="l"/>
        <c:numFmt formatCode="General" sourceLinked="1"/>
        <c:tickLblPos val="low"/>
        <c:spPr>
          <a:ln w="3197">
            <a:solidFill>
              <a:schemeClr val="tx1"/>
            </a:solidFill>
            <a:prstDash val="solid"/>
          </a:ln>
        </c:spPr>
        <c:txPr>
          <a:bodyPr rot="0" vert="horz"/>
          <a:lstStyle/>
          <a:p>
            <a:pPr>
              <a:defRPr sz="1296" b="1" i="0" u="none" strike="noStrike" baseline="0">
                <a:solidFill>
                  <a:schemeClr val="tx2">
                    <a:lumMod val="75000"/>
                  </a:schemeClr>
                </a:solidFill>
                <a:latin typeface="Arial"/>
                <a:ea typeface="Arial"/>
                <a:cs typeface="Arial"/>
              </a:defRPr>
            </a:pPr>
            <a:endParaRPr lang="en-US"/>
          </a:p>
        </c:txPr>
        <c:crossAx val="78942976"/>
        <c:crosses val="autoZero"/>
        <c:auto val="1"/>
        <c:lblAlgn val="ctr"/>
        <c:lblOffset val="100"/>
        <c:tickLblSkip val="1"/>
        <c:tickMarkSkip val="1"/>
      </c:catAx>
      <c:valAx>
        <c:axId val="78942976"/>
        <c:scaling>
          <c:orientation val="minMax"/>
        </c:scaling>
        <c:axPos val="b"/>
        <c:title>
          <c:tx>
            <c:rich>
              <a:bodyPr/>
              <a:lstStyle/>
              <a:p>
                <a:pPr>
                  <a:defRPr sz="1381" b="1" i="0" u="none" strike="noStrike" baseline="0">
                    <a:solidFill>
                      <a:srgbClr val="333399"/>
                    </a:solidFill>
                    <a:latin typeface="Arial"/>
                    <a:ea typeface="Arial"/>
                    <a:cs typeface="Arial"/>
                  </a:defRPr>
                </a:pPr>
                <a:r>
                  <a:rPr lang="en-US"/>
                  <a:t>Annual % Change</a:t>
                </a:r>
              </a:p>
            </c:rich>
          </c:tx>
          <c:layout>
            <c:manualLayout>
              <c:xMode val="edge"/>
              <c:yMode val="edge"/>
              <c:x val="0.54080395251115421"/>
              <c:y val="0.92009142659715726"/>
            </c:manualLayout>
          </c:layout>
          <c:spPr>
            <a:noFill/>
            <a:ln w="25587">
              <a:noFill/>
            </a:ln>
          </c:spPr>
        </c:title>
        <c:numFmt formatCode="0.0%" sourceLinked="0"/>
        <c:tickLblPos val="nextTo"/>
        <c:spPr>
          <a:ln w="3197">
            <a:solidFill>
              <a:schemeClr val="tx1"/>
            </a:solidFill>
            <a:prstDash val="solid"/>
          </a:ln>
        </c:spPr>
        <c:txPr>
          <a:bodyPr rot="0" vert="horz"/>
          <a:lstStyle/>
          <a:p>
            <a:pPr>
              <a:defRPr sz="1381" b="1" i="0" u="none" strike="noStrike" baseline="0">
                <a:solidFill>
                  <a:schemeClr val="tx2">
                    <a:lumMod val="75000"/>
                  </a:schemeClr>
                </a:solidFill>
                <a:latin typeface="Arial"/>
                <a:ea typeface="Arial"/>
                <a:cs typeface="Arial"/>
              </a:defRPr>
            </a:pPr>
            <a:endParaRPr lang="en-US"/>
          </a:p>
        </c:txPr>
        <c:crossAx val="78944896"/>
        <c:crosses val="autoZero"/>
        <c:crossBetween val="between"/>
      </c:valAx>
      <c:spPr>
        <a:noFill/>
        <a:ln w="25511">
          <a:noFill/>
        </a:ln>
      </c:spPr>
    </c:plotArea>
    <c:plotVisOnly val="1"/>
    <c:dispBlanksAs val="gap"/>
  </c:chart>
  <c:spPr>
    <a:noFill/>
    <a:ln>
      <a:noFill/>
    </a:ln>
  </c:spPr>
  <c:txPr>
    <a:bodyPr/>
    <a:lstStyle/>
    <a:p>
      <a:pPr>
        <a:defRPr sz="2105" b="1" i="0" u="none" strike="noStrike" baseline="0">
          <a:solidFill>
            <a:schemeClr val="tx1"/>
          </a:solidFill>
          <a:latin typeface="Arial"/>
          <a:ea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manualLayout>
          <c:layoutTarget val="inner"/>
          <c:xMode val="edge"/>
          <c:yMode val="edge"/>
          <c:x val="0.14806308109791411"/>
          <c:y val="2.860523182933021E-2"/>
          <c:w val="0.81946872636683099"/>
          <c:h val="0.78229657625884719"/>
        </c:manualLayout>
      </c:layout>
      <c:bar3DChart>
        <c:barDir val="bar"/>
        <c:grouping val="clustered"/>
        <c:ser>
          <c:idx val="0"/>
          <c:order val="0"/>
          <c:tx>
            <c:strRef>
              <c:f>Sheet1!$B$1</c:f>
              <c:strCache>
                <c:ptCount val="1"/>
                <c:pt idx="0">
                  <c:v>Debt</c:v>
                </c:pt>
              </c:strCache>
            </c:strRef>
          </c:tx>
          <c:cat>
            <c:strRef>
              <c:f>Sheet1!$A$2:$A$18</c:f>
              <c:strCache>
                <c:ptCount val="17"/>
                <c:pt idx="0">
                  <c:v>Saudi Arabia</c:v>
                </c:pt>
                <c:pt idx="1">
                  <c:v>Russia</c:v>
                </c:pt>
                <c:pt idx="2">
                  <c:v>Indonesia</c:v>
                </c:pt>
                <c:pt idx="3">
                  <c:v>China</c:v>
                </c:pt>
                <c:pt idx="4">
                  <c:v>South Africa</c:v>
                </c:pt>
                <c:pt idx="5">
                  <c:v>Mexico</c:v>
                </c:pt>
                <c:pt idx="6">
                  <c:v>Argentina</c:v>
                </c:pt>
                <c:pt idx="7">
                  <c:v>Brazil</c:v>
                </c:pt>
                <c:pt idx="8">
                  <c:v>India</c:v>
                </c:pt>
                <c:pt idx="9">
                  <c:v>Spain</c:v>
                </c:pt>
                <c:pt idx="10">
                  <c:v>Germany</c:v>
                </c:pt>
                <c:pt idx="11">
                  <c:v>United Kingdom</c:v>
                </c:pt>
                <c:pt idx="12">
                  <c:v>Canada</c:v>
                </c:pt>
                <c:pt idx="13">
                  <c:v>France</c:v>
                </c:pt>
                <c:pt idx="14">
                  <c:v>United States</c:v>
                </c:pt>
                <c:pt idx="15">
                  <c:v>Italy</c:v>
                </c:pt>
                <c:pt idx="16">
                  <c:v>Japan</c:v>
                </c:pt>
              </c:strCache>
            </c:strRef>
          </c:cat>
          <c:val>
            <c:numRef>
              <c:f>Sheet1!$B$2:$B$18</c:f>
              <c:numCache>
                <c:formatCode>General</c:formatCode>
                <c:ptCount val="17"/>
                <c:pt idx="0">
                  <c:v>7.5239999999999956</c:v>
                </c:pt>
                <c:pt idx="1">
                  <c:v>9.6010000000000009</c:v>
                </c:pt>
                <c:pt idx="2">
                  <c:v>25.03</c:v>
                </c:pt>
                <c:pt idx="3">
                  <c:v>25.843</c:v>
                </c:pt>
                <c:pt idx="4">
                  <c:v>38.766000000000012</c:v>
                </c:pt>
                <c:pt idx="5">
                  <c:v>43.813000000000002</c:v>
                </c:pt>
                <c:pt idx="6">
                  <c:v>44.203000000000003</c:v>
                </c:pt>
                <c:pt idx="7">
                  <c:v>66.180999999999983</c:v>
                </c:pt>
                <c:pt idx="8">
                  <c:v>68.052999999999983</c:v>
                </c:pt>
                <c:pt idx="9">
                  <c:v>68.471000000000004</c:v>
                </c:pt>
                <c:pt idx="10">
                  <c:v>81.506</c:v>
                </c:pt>
                <c:pt idx="11">
                  <c:v>82.495000000000005</c:v>
                </c:pt>
                <c:pt idx="12">
                  <c:v>84.953000000000003</c:v>
                </c:pt>
                <c:pt idx="13">
                  <c:v>86.262</c:v>
                </c:pt>
                <c:pt idx="14">
                  <c:v>102.93700000000022</c:v>
                </c:pt>
                <c:pt idx="15">
                  <c:v>120.10599999999998</c:v>
                </c:pt>
                <c:pt idx="16">
                  <c:v>229.77299999999997</c:v>
                </c:pt>
              </c:numCache>
            </c:numRef>
          </c:val>
        </c:ser>
        <c:shape val="box"/>
        <c:axId val="86090496"/>
        <c:axId val="86092032"/>
        <c:axId val="0"/>
      </c:bar3DChart>
      <c:catAx>
        <c:axId val="86090496"/>
        <c:scaling>
          <c:orientation val="minMax"/>
        </c:scaling>
        <c:axPos val="l"/>
        <c:tickLblPos val="nextTo"/>
        <c:txPr>
          <a:bodyPr/>
          <a:lstStyle/>
          <a:p>
            <a:pPr>
              <a:defRPr sz="1200" baseline="0"/>
            </a:pPr>
            <a:endParaRPr lang="en-US"/>
          </a:p>
        </c:txPr>
        <c:crossAx val="86092032"/>
        <c:crosses val="autoZero"/>
        <c:auto val="1"/>
        <c:lblAlgn val="ctr"/>
        <c:lblOffset val="100"/>
      </c:catAx>
      <c:valAx>
        <c:axId val="86092032"/>
        <c:scaling>
          <c:orientation val="minMax"/>
        </c:scaling>
        <c:axPos val="b"/>
        <c:title>
          <c:tx>
            <c:rich>
              <a:bodyPr/>
              <a:lstStyle/>
              <a:p>
                <a:pPr>
                  <a:defRPr sz="1600"/>
                </a:pPr>
                <a:r>
                  <a:rPr lang="en-US" sz="1600" b="1" i="0" u="none" strike="noStrike" baseline="0" dirty="0" smtClean="0">
                    <a:effectLst/>
                  </a:rPr>
                  <a:t>General </a:t>
                </a:r>
                <a:r>
                  <a:rPr lang="en-US" sz="1600" dirty="0" smtClean="0"/>
                  <a:t>Government </a:t>
                </a:r>
                <a:r>
                  <a:rPr lang="en-US" sz="1600" b="1" i="0" u="none" strike="noStrike" baseline="0" dirty="0" smtClean="0">
                    <a:effectLst/>
                  </a:rPr>
                  <a:t>Gross </a:t>
                </a:r>
                <a:r>
                  <a:rPr lang="en-US" sz="1600" dirty="0" smtClean="0"/>
                  <a:t>Debt</a:t>
                </a:r>
                <a:r>
                  <a:rPr lang="en-US" sz="1600" baseline="0" dirty="0" smtClean="0"/>
                  <a:t> in Percent of GDP</a:t>
                </a:r>
                <a:endParaRPr lang="en-US" sz="1600" dirty="0"/>
              </a:p>
            </c:rich>
          </c:tx>
          <c:layout>
            <c:manualLayout>
              <c:xMode val="edge"/>
              <c:yMode val="edge"/>
              <c:x val="0.27928633391165214"/>
              <c:y val="0.89293391392876198"/>
            </c:manualLayout>
          </c:layout>
        </c:title>
        <c:numFmt formatCode="General" sourceLinked="1"/>
        <c:tickLblPos val="nextTo"/>
        <c:txPr>
          <a:bodyPr/>
          <a:lstStyle/>
          <a:p>
            <a:pPr>
              <a:defRPr sz="1600"/>
            </a:pPr>
            <a:endParaRPr lang="en-US"/>
          </a:p>
        </c:txPr>
        <c:crossAx val="86090496"/>
        <c:crosses val="autoZero"/>
        <c:crossBetween val="between"/>
      </c:valAx>
    </c:plotArea>
    <c:plotVisOnly val="1"/>
    <c:dispBlanksAs val="gap"/>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autoTitleDeleted val="1"/>
    <c:view3D>
      <c:rAngAx val="1"/>
    </c:view3D>
    <c:plotArea>
      <c:layout/>
      <c:bar3DChart>
        <c:barDir val="col"/>
        <c:grouping val="clustered"/>
        <c:ser>
          <c:idx val="0"/>
          <c:order val="0"/>
          <c:tx>
            <c:strRef>
              <c:f>Sheet1!$B$1</c:f>
              <c:strCache>
                <c:ptCount val="1"/>
                <c:pt idx="0">
                  <c:v>Series 1</c:v>
                </c:pt>
              </c:strCache>
            </c:strRef>
          </c:tx>
          <c:spPr>
            <a:solidFill>
              <a:srgbClr val="C00000"/>
            </a:solidFill>
          </c:spPr>
          <c:cat>
            <c:numRef>
              <c:f>Sheet1!$A$2:$A$141</c:f>
              <c:numCache>
                <c:formatCode>mmm\-yy</c:formatCode>
                <c:ptCount val="140"/>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numCache>
            </c:numRef>
          </c:cat>
          <c:val>
            <c:numRef>
              <c:f>Sheet1!$B$2:$B$141</c:f>
              <c:numCache>
                <c:formatCode>General</c:formatCode>
                <c:ptCount val="140"/>
                <c:pt idx="0">
                  <c:v>91.086699999999993</c:v>
                </c:pt>
                <c:pt idx="1">
                  <c:v>90.57589999999999</c:v>
                </c:pt>
                <c:pt idx="2">
                  <c:v>90.297799999999995</c:v>
                </c:pt>
                <c:pt idx="3">
                  <c:v>90.104299999999995</c:v>
                </c:pt>
                <c:pt idx="4">
                  <c:v>89.466800000000006</c:v>
                </c:pt>
                <c:pt idx="5">
                  <c:v>88.899500000000003</c:v>
                </c:pt>
                <c:pt idx="6">
                  <c:v>88.500600000000006</c:v>
                </c:pt>
                <c:pt idx="7">
                  <c:v>88.205699999999993</c:v>
                </c:pt>
                <c:pt idx="8">
                  <c:v>87.936200000000014</c:v>
                </c:pt>
                <c:pt idx="9">
                  <c:v>87.471500000000006</c:v>
                </c:pt>
                <c:pt idx="10">
                  <c:v>87.036299999999997</c:v>
                </c:pt>
                <c:pt idx="11">
                  <c:v>87.050200000000004</c:v>
                </c:pt>
                <c:pt idx="12">
                  <c:v>87.5762</c:v>
                </c:pt>
                <c:pt idx="13">
                  <c:v>87.564700000000002</c:v>
                </c:pt>
                <c:pt idx="14">
                  <c:v>88.241000000000014</c:v>
                </c:pt>
                <c:pt idx="15">
                  <c:v>88.600799999999992</c:v>
                </c:pt>
                <c:pt idx="16">
                  <c:v>89.070999999999998</c:v>
                </c:pt>
                <c:pt idx="17">
                  <c:v>89.892099999999999</c:v>
                </c:pt>
                <c:pt idx="18">
                  <c:v>89.592200000000005</c:v>
                </c:pt>
                <c:pt idx="19">
                  <c:v>89.734899999999996</c:v>
                </c:pt>
                <c:pt idx="20">
                  <c:v>89.794399999999996</c:v>
                </c:pt>
                <c:pt idx="21">
                  <c:v>89.520499999999998</c:v>
                </c:pt>
                <c:pt idx="22">
                  <c:v>89.944200000000009</c:v>
                </c:pt>
                <c:pt idx="23">
                  <c:v>89.470299999999995</c:v>
                </c:pt>
                <c:pt idx="24">
                  <c:v>90.10599999999998</c:v>
                </c:pt>
                <c:pt idx="25">
                  <c:v>90.427300000000002</c:v>
                </c:pt>
                <c:pt idx="26">
                  <c:v>90.313100000000006</c:v>
                </c:pt>
                <c:pt idx="27">
                  <c:v>89.584999999999994</c:v>
                </c:pt>
                <c:pt idx="28">
                  <c:v>89.5989</c:v>
                </c:pt>
                <c:pt idx="29">
                  <c:v>89.612299999999991</c:v>
                </c:pt>
                <c:pt idx="30">
                  <c:v>89.966200000000015</c:v>
                </c:pt>
                <c:pt idx="31">
                  <c:v>89.882899999999992</c:v>
                </c:pt>
                <c:pt idx="32">
                  <c:v>90.410799999999995</c:v>
                </c:pt>
                <c:pt idx="33">
                  <c:v>90.421499999999995</c:v>
                </c:pt>
                <c:pt idx="34">
                  <c:v>91.155899999999988</c:v>
                </c:pt>
                <c:pt idx="35">
                  <c:v>91.083799999999982</c:v>
                </c:pt>
                <c:pt idx="36">
                  <c:v>91.2988</c:v>
                </c:pt>
                <c:pt idx="37">
                  <c:v>91.804300000000012</c:v>
                </c:pt>
                <c:pt idx="38">
                  <c:v>91.308999999999983</c:v>
                </c:pt>
                <c:pt idx="39">
                  <c:v>91.733800000000002</c:v>
                </c:pt>
                <c:pt idx="40">
                  <c:v>92.402299999999997</c:v>
                </c:pt>
                <c:pt idx="41">
                  <c:v>91.530500000000004</c:v>
                </c:pt>
                <c:pt idx="42">
                  <c:v>92.168299999999988</c:v>
                </c:pt>
                <c:pt idx="43">
                  <c:v>92.391499999999994</c:v>
                </c:pt>
                <c:pt idx="44">
                  <c:v>92.342600000000004</c:v>
                </c:pt>
                <c:pt idx="45">
                  <c:v>93.211600000000018</c:v>
                </c:pt>
                <c:pt idx="46">
                  <c:v>93.419100000000014</c:v>
                </c:pt>
                <c:pt idx="47">
                  <c:v>94.064200000000014</c:v>
                </c:pt>
                <c:pt idx="48">
                  <c:v>94.502899999999983</c:v>
                </c:pt>
                <c:pt idx="49">
                  <c:v>95.150699999999986</c:v>
                </c:pt>
                <c:pt idx="50">
                  <c:v>95.120899999999992</c:v>
                </c:pt>
                <c:pt idx="51">
                  <c:v>95.155699999999982</c:v>
                </c:pt>
                <c:pt idx="52">
                  <c:v>95.370099999999979</c:v>
                </c:pt>
                <c:pt idx="53">
                  <c:v>95.651699999999991</c:v>
                </c:pt>
                <c:pt idx="54">
                  <c:v>95.561700000000002</c:v>
                </c:pt>
                <c:pt idx="55">
                  <c:v>95.710499999999996</c:v>
                </c:pt>
                <c:pt idx="56">
                  <c:v>93.820299999999989</c:v>
                </c:pt>
                <c:pt idx="57">
                  <c:v>94.79</c:v>
                </c:pt>
                <c:pt idx="58">
                  <c:v>95.830600000000004</c:v>
                </c:pt>
                <c:pt idx="59">
                  <c:v>96.404200000000017</c:v>
                </c:pt>
                <c:pt idx="60">
                  <c:v>96.421999999999997</c:v>
                </c:pt>
                <c:pt idx="61">
                  <c:v>96.485699999999994</c:v>
                </c:pt>
                <c:pt idx="62">
                  <c:v>96.710000000000008</c:v>
                </c:pt>
                <c:pt idx="63">
                  <c:v>97.089399999999998</c:v>
                </c:pt>
                <c:pt idx="64">
                  <c:v>96.984600000000015</c:v>
                </c:pt>
                <c:pt idx="65">
                  <c:v>97.417200000000008</c:v>
                </c:pt>
                <c:pt idx="66">
                  <c:v>97.684799999999981</c:v>
                </c:pt>
                <c:pt idx="67">
                  <c:v>97.942800000000005</c:v>
                </c:pt>
                <c:pt idx="68">
                  <c:v>97.841600000000014</c:v>
                </c:pt>
                <c:pt idx="69">
                  <c:v>97.810199999999995</c:v>
                </c:pt>
                <c:pt idx="70">
                  <c:v>97.639399999999981</c:v>
                </c:pt>
                <c:pt idx="71">
                  <c:v>98.663799999999981</c:v>
                </c:pt>
                <c:pt idx="72">
                  <c:v>98.306200000000004</c:v>
                </c:pt>
                <c:pt idx="73">
                  <c:v>99.415800000000004</c:v>
                </c:pt>
                <c:pt idx="74">
                  <c:v>99.527900000000002</c:v>
                </c:pt>
                <c:pt idx="75">
                  <c:v>100.2221</c:v>
                </c:pt>
                <c:pt idx="76">
                  <c:v>100.24730000000001</c:v>
                </c:pt>
                <c:pt idx="77">
                  <c:v>100.0986</c:v>
                </c:pt>
                <c:pt idx="78">
                  <c:v>100.33629999999999</c:v>
                </c:pt>
                <c:pt idx="79">
                  <c:v>100.30289999999998</c:v>
                </c:pt>
                <c:pt idx="80">
                  <c:v>100.70229999999999</c:v>
                </c:pt>
                <c:pt idx="81">
                  <c:v>99.990300000000005</c:v>
                </c:pt>
                <c:pt idx="82">
                  <c:v>100.3802</c:v>
                </c:pt>
                <c:pt idx="83">
                  <c:v>100.47020000000002</c:v>
                </c:pt>
                <c:pt idx="84">
                  <c:v>100.4229</c:v>
                </c:pt>
                <c:pt idx="85">
                  <c:v>100.1991</c:v>
                </c:pt>
                <c:pt idx="86">
                  <c:v>99.77379999999998</c:v>
                </c:pt>
                <c:pt idx="87">
                  <c:v>98.905699999999996</c:v>
                </c:pt>
                <c:pt idx="88">
                  <c:v>98.335499999999982</c:v>
                </c:pt>
                <c:pt idx="89">
                  <c:v>98.070499999999981</c:v>
                </c:pt>
                <c:pt idx="90">
                  <c:v>97.711900000000014</c:v>
                </c:pt>
                <c:pt idx="91">
                  <c:v>96.062699999999992</c:v>
                </c:pt>
                <c:pt idx="92">
                  <c:v>92.087599999999995</c:v>
                </c:pt>
                <c:pt idx="93">
                  <c:v>92.899900000000002</c:v>
                </c:pt>
                <c:pt idx="94">
                  <c:v>91.684799999999981</c:v>
                </c:pt>
                <c:pt idx="95">
                  <c:v>91.034200000000013</c:v>
                </c:pt>
                <c:pt idx="96">
                  <c:v>87.450999999999993</c:v>
                </c:pt>
                <c:pt idx="97">
                  <c:v>86.987799999999993</c:v>
                </c:pt>
                <c:pt idx="98">
                  <c:v>85.535899999999998</c:v>
                </c:pt>
                <c:pt idx="99">
                  <c:v>84.7761</c:v>
                </c:pt>
                <c:pt idx="100">
                  <c:v>83.865799999999979</c:v>
                </c:pt>
                <c:pt idx="101">
                  <c:v>83.5261</c:v>
                </c:pt>
                <c:pt idx="102">
                  <c:v>84.434700000000007</c:v>
                </c:pt>
                <c:pt idx="103">
                  <c:v>84.434700000000007</c:v>
                </c:pt>
                <c:pt idx="104">
                  <c:v>85.217400000000012</c:v>
                </c:pt>
                <c:pt idx="105">
                  <c:v>85.798300000000012</c:v>
                </c:pt>
                <c:pt idx="106">
                  <c:v>86.016300000000001</c:v>
                </c:pt>
                <c:pt idx="107">
                  <c:v>86.213700000000003</c:v>
                </c:pt>
                <c:pt idx="108">
                  <c:v>87.749200000000016</c:v>
                </c:pt>
                <c:pt idx="109">
                  <c:v>87.912899999999993</c:v>
                </c:pt>
                <c:pt idx="110">
                  <c:v>88.391499999999994</c:v>
                </c:pt>
                <c:pt idx="111">
                  <c:v>88.705100000000002</c:v>
                </c:pt>
                <c:pt idx="112">
                  <c:v>89.902500000000003</c:v>
                </c:pt>
                <c:pt idx="113">
                  <c:v>89.997000000000014</c:v>
                </c:pt>
                <c:pt idx="114">
                  <c:v>90.791900000000012</c:v>
                </c:pt>
                <c:pt idx="115">
                  <c:v>90.989800000000002</c:v>
                </c:pt>
                <c:pt idx="116">
                  <c:v>91.242700000000013</c:v>
                </c:pt>
                <c:pt idx="117">
                  <c:v>91.138499999999979</c:v>
                </c:pt>
                <c:pt idx="118">
                  <c:v>91.419300000000007</c:v>
                </c:pt>
                <c:pt idx="119">
                  <c:v>92.6</c:v>
                </c:pt>
                <c:pt idx="120">
                  <c:v>92.8</c:v>
                </c:pt>
                <c:pt idx="121">
                  <c:v>92.5</c:v>
                </c:pt>
                <c:pt idx="122">
                  <c:v>93.1</c:v>
                </c:pt>
                <c:pt idx="123">
                  <c:v>92.7</c:v>
                </c:pt>
                <c:pt idx="124">
                  <c:v>93</c:v>
                </c:pt>
                <c:pt idx="125">
                  <c:v>93.1</c:v>
                </c:pt>
                <c:pt idx="126">
                  <c:v>94.2</c:v>
                </c:pt>
                <c:pt idx="127">
                  <c:v>94.4</c:v>
                </c:pt>
                <c:pt idx="128">
                  <c:v>94.5</c:v>
                </c:pt>
                <c:pt idx="129">
                  <c:v>94.9</c:v>
                </c:pt>
                <c:pt idx="130">
                  <c:v>95.1</c:v>
                </c:pt>
                <c:pt idx="131">
                  <c:v>95.9</c:v>
                </c:pt>
                <c:pt idx="132">
                  <c:v>96.6</c:v>
                </c:pt>
                <c:pt idx="133" formatCode="0.0">
                  <c:v>97.1</c:v>
                </c:pt>
                <c:pt idx="134">
                  <c:v>96.4</c:v>
                </c:pt>
                <c:pt idx="135">
                  <c:v>97.2</c:v>
                </c:pt>
                <c:pt idx="136">
                  <c:v>97.3</c:v>
                </c:pt>
                <c:pt idx="137">
                  <c:v>97.4</c:v>
                </c:pt>
                <c:pt idx="138" formatCode="0.00">
                  <c:v>97.960000000000008</c:v>
                </c:pt>
                <c:pt idx="139">
                  <c:v>96.82</c:v>
                </c:pt>
              </c:numCache>
            </c:numRef>
          </c:val>
        </c:ser>
        <c:shape val="box"/>
        <c:axId val="94039424"/>
        <c:axId val="95171712"/>
        <c:axId val="0"/>
      </c:bar3DChart>
      <c:dateAx>
        <c:axId val="94039424"/>
        <c:scaling>
          <c:orientation val="minMax"/>
          <c:min val="36923"/>
        </c:scaling>
        <c:axPos val="b"/>
        <c:numFmt formatCode="mmm\-yy" sourceLinked="1"/>
        <c:tickLblPos val="nextTo"/>
        <c:txPr>
          <a:bodyPr/>
          <a:lstStyle/>
          <a:p>
            <a:pPr>
              <a:defRPr sz="1400"/>
            </a:pPr>
            <a:endParaRPr lang="en-US"/>
          </a:p>
        </c:txPr>
        <c:crossAx val="95171712"/>
        <c:crosses val="autoZero"/>
        <c:auto val="1"/>
        <c:lblOffset val="100"/>
        <c:baseTimeUnit val="months"/>
        <c:majorUnit val="4"/>
        <c:majorTimeUnit val="months"/>
      </c:dateAx>
      <c:valAx>
        <c:axId val="95171712"/>
        <c:scaling>
          <c:orientation val="minMax"/>
          <c:min val="80"/>
        </c:scaling>
        <c:axPos val="l"/>
        <c:title>
          <c:tx>
            <c:rich>
              <a:bodyPr rot="-5400000" vert="horz"/>
              <a:lstStyle/>
              <a:p>
                <a:pPr>
                  <a:defRPr sz="1200"/>
                </a:pPr>
                <a:r>
                  <a:rPr lang="en-US" sz="1200" dirty="0" smtClean="0"/>
                  <a:t>Index</a:t>
                </a:r>
                <a:r>
                  <a:rPr lang="en-US" sz="1200" baseline="0" dirty="0" smtClean="0"/>
                  <a:t> (2007 = 100)</a:t>
                </a:r>
                <a:endParaRPr lang="en-US" sz="1200" dirty="0"/>
              </a:p>
            </c:rich>
          </c:tx>
          <c:layout/>
        </c:title>
        <c:numFmt formatCode="General" sourceLinked="1"/>
        <c:tickLblPos val="nextTo"/>
        <c:txPr>
          <a:bodyPr/>
          <a:lstStyle/>
          <a:p>
            <a:pPr>
              <a:defRPr sz="1500"/>
            </a:pPr>
            <a:endParaRPr lang="en-US"/>
          </a:p>
        </c:txPr>
        <c:crossAx val="94039424"/>
        <c:crosses val="autoZero"/>
        <c:crossBetween val="between"/>
      </c:valAx>
    </c:plotArea>
    <c:plotVisOnly val="1"/>
    <c:dispBlanksAs val="gap"/>
  </c:chart>
  <c:txPr>
    <a:bodyPr/>
    <a:lstStyle/>
    <a:p>
      <a:pPr>
        <a:defRPr sz="1800"/>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view3D>
      <c:rotX val="0"/>
      <c:rotY val="0"/>
      <c:rAngAx val="1"/>
    </c:view3D>
    <c:plotArea>
      <c:layout/>
      <c:bar3DChart>
        <c:barDir val="col"/>
        <c:grouping val="clustered"/>
        <c:ser>
          <c:idx val="0"/>
          <c:order val="0"/>
          <c:tx>
            <c:strRef>
              <c:f>Sheet1!$B$1</c:f>
              <c:strCache>
                <c:ptCount val="1"/>
                <c:pt idx="0">
                  <c:v>Series 1</c:v>
                </c:pt>
              </c:strCache>
            </c:strRef>
          </c:tx>
          <c:spPr>
            <a:solidFill>
              <a:srgbClr val="C00000"/>
            </a:solidFill>
          </c:spPr>
          <c:cat>
            <c:strRef>
              <c:f>Sheet1!$A$2:$A$91</c:f>
              <c:strCache>
                <c:ptCount val="90"/>
                <c:pt idx="0">
                  <c:v>1990Q1</c:v>
                </c:pt>
                <c:pt idx="1">
                  <c:v>1990Q2</c:v>
                </c:pt>
                <c:pt idx="2">
                  <c:v>1990Q3</c:v>
                </c:pt>
                <c:pt idx="3">
                  <c:v>1990Q4</c:v>
                </c:pt>
                <c:pt idx="4">
                  <c:v>1991Q1</c:v>
                </c:pt>
                <c:pt idx="5">
                  <c:v>1991Q2</c:v>
                </c:pt>
                <c:pt idx="6">
                  <c:v>1991Q3</c:v>
                </c:pt>
                <c:pt idx="7">
                  <c:v>1991Q4</c:v>
                </c:pt>
                <c:pt idx="8">
                  <c:v>1992Q1</c:v>
                </c:pt>
                <c:pt idx="9">
                  <c:v>1992Q2</c:v>
                </c:pt>
                <c:pt idx="10">
                  <c:v>1992Q3</c:v>
                </c:pt>
                <c:pt idx="11">
                  <c:v>1992Q4</c:v>
                </c:pt>
                <c:pt idx="12">
                  <c:v>1993Q1</c:v>
                </c:pt>
                <c:pt idx="13">
                  <c:v>1993Q2</c:v>
                </c:pt>
                <c:pt idx="14">
                  <c:v>1993Q3</c:v>
                </c:pt>
                <c:pt idx="15">
                  <c:v>1993Q4</c:v>
                </c:pt>
                <c:pt idx="16">
                  <c:v>1994Q1</c:v>
                </c:pt>
                <c:pt idx="17">
                  <c:v>1994Q2</c:v>
                </c:pt>
                <c:pt idx="18">
                  <c:v>1994Q3</c:v>
                </c:pt>
                <c:pt idx="19">
                  <c:v>1994Q4</c:v>
                </c:pt>
                <c:pt idx="20">
                  <c:v>1995Q1</c:v>
                </c:pt>
                <c:pt idx="21">
                  <c:v>1995Q2</c:v>
                </c:pt>
                <c:pt idx="22">
                  <c:v>1995Q3</c:v>
                </c:pt>
                <c:pt idx="23">
                  <c:v>1995Q4</c:v>
                </c:pt>
                <c:pt idx="24">
                  <c:v>1996Q1</c:v>
                </c:pt>
                <c:pt idx="25">
                  <c:v>1996Q2</c:v>
                </c:pt>
                <c:pt idx="26">
                  <c:v>1996Q3</c:v>
                </c:pt>
                <c:pt idx="27">
                  <c:v>1996Q4</c:v>
                </c:pt>
                <c:pt idx="28">
                  <c:v>1997Q1</c:v>
                </c:pt>
                <c:pt idx="29">
                  <c:v>1997Q2</c:v>
                </c:pt>
                <c:pt idx="30">
                  <c:v>1997Q3</c:v>
                </c:pt>
                <c:pt idx="31">
                  <c:v>1997Q4</c:v>
                </c:pt>
                <c:pt idx="32">
                  <c:v>1998Q1</c:v>
                </c:pt>
                <c:pt idx="33">
                  <c:v>1998Q2</c:v>
                </c:pt>
                <c:pt idx="34">
                  <c:v>1998Q3</c:v>
                </c:pt>
                <c:pt idx="35">
                  <c:v>1998Q4</c:v>
                </c:pt>
                <c:pt idx="36">
                  <c:v>1999Q1</c:v>
                </c:pt>
                <c:pt idx="37">
                  <c:v>1999Q2</c:v>
                </c:pt>
                <c:pt idx="38">
                  <c:v>1999Q3</c:v>
                </c:pt>
                <c:pt idx="39">
                  <c:v>1999Q4</c:v>
                </c:pt>
                <c:pt idx="40">
                  <c:v>2000Q1</c:v>
                </c:pt>
                <c:pt idx="41">
                  <c:v>2000Q2</c:v>
                </c:pt>
                <c:pt idx="42">
                  <c:v>2000Q3</c:v>
                </c:pt>
                <c:pt idx="43">
                  <c:v>2000Q4</c:v>
                </c:pt>
                <c:pt idx="44">
                  <c:v>2001Q1</c:v>
                </c:pt>
                <c:pt idx="45">
                  <c:v>2001Q2</c:v>
                </c:pt>
                <c:pt idx="46">
                  <c:v>2001Q3</c:v>
                </c:pt>
                <c:pt idx="47">
                  <c:v>2001Q4</c:v>
                </c:pt>
                <c:pt idx="48">
                  <c:v>2002Q1</c:v>
                </c:pt>
                <c:pt idx="49">
                  <c:v>2002Q2</c:v>
                </c:pt>
                <c:pt idx="50">
                  <c:v>2002Q3</c:v>
                </c:pt>
                <c:pt idx="51">
                  <c:v>2002Q4</c:v>
                </c:pt>
                <c:pt idx="52">
                  <c:v>2003Q1</c:v>
                </c:pt>
                <c:pt idx="53">
                  <c:v>2003Q2</c:v>
                </c:pt>
                <c:pt idx="54">
                  <c:v>2003Q3</c:v>
                </c:pt>
                <c:pt idx="55">
                  <c:v>2003Q4</c:v>
                </c:pt>
                <c:pt idx="56">
                  <c:v>2004Q1</c:v>
                </c:pt>
                <c:pt idx="57">
                  <c:v>2004Q2</c:v>
                </c:pt>
                <c:pt idx="58">
                  <c:v>2004Q3</c:v>
                </c:pt>
                <c:pt idx="59">
                  <c:v>2004Q4</c:v>
                </c:pt>
                <c:pt idx="60">
                  <c:v>2005Q1</c:v>
                </c:pt>
                <c:pt idx="61">
                  <c:v>2005Q2</c:v>
                </c:pt>
                <c:pt idx="62">
                  <c:v>2005Q3</c:v>
                </c:pt>
                <c:pt idx="63">
                  <c:v>2005Q4</c:v>
                </c:pt>
                <c:pt idx="64">
                  <c:v>2006Q1</c:v>
                </c:pt>
                <c:pt idx="65">
                  <c:v>2006Q2</c:v>
                </c:pt>
                <c:pt idx="66">
                  <c:v>2006Q3</c:v>
                </c:pt>
                <c:pt idx="67">
                  <c:v>2006Q4</c:v>
                </c:pt>
                <c:pt idx="68">
                  <c:v>2007Q1</c:v>
                </c:pt>
                <c:pt idx="69">
                  <c:v>2007Q2</c:v>
                </c:pt>
                <c:pt idx="70">
                  <c:v>2007Q3</c:v>
                </c:pt>
                <c:pt idx="71">
                  <c:v>2007Q4</c:v>
                </c:pt>
                <c:pt idx="72">
                  <c:v>2008Q1</c:v>
                </c:pt>
                <c:pt idx="73">
                  <c:v>2008Q2</c:v>
                </c:pt>
                <c:pt idx="74">
                  <c:v>2008Q3</c:v>
                </c:pt>
                <c:pt idx="75">
                  <c:v>2008Q4</c:v>
                </c:pt>
                <c:pt idx="76">
                  <c:v>2009Q1</c:v>
                </c:pt>
                <c:pt idx="77">
                  <c:v>2009Q2</c:v>
                </c:pt>
                <c:pt idx="78">
                  <c:v>2009Q3</c:v>
                </c:pt>
                <c:pt idx="79">
                  <c:v>2009Q4</c:v>
                </c:pt>
                <c:pt idx="80">
                  <c:v>2010Q1</c:v>
                </c:pt>
                <c:pt idx="81">
                  <c:v>2010Q2</c:v>
                </c:pt>
                <c:pt idx="82">
                  <c:v>2010Q3</c:v>
                </c:pt>
                <c:pt idx="83">
                  <c:v>2010Q4</c:v>
                </c:pt>
                <c:pt idx="84">
                  <c:v>2011Q1</c:v>
                </c:pt>
                <c:pt idx="85">
                  <c:v>2011Q2</c:v>
                </c:pt>
                <c:pt idx="86">
                  <c:v>2011Q3</c:v>
                </c:pt>
                <c:pt idx="87">
                  <c:v>2011Q4</c:v>
                </c:pt>
                <c:pt idx="88">
                  <c:v>2012Q1</c:v>
                </c:pt>
                <c:pt idx="89">
                  <c:v>2012Q2</c:v>
                </c:pt>
              </c:strCache>
            </c:strRef>
          </c:cat>
          <c:val>
            <c:numRef>
              <c:f>Sheet1!$B$2:$B$91</c:f>
              <c:numCache>
                <c:formatCode>0.00%</c:formatCode>
                <c:ptCount val="90"/>
                <c:pt idx="0">
                  <c:v>4.2433249629921579E-2</c:v>
                </c:pt>
                <c:pt idx="1">
                  <c:v>1.6003796212858971E-2</c:v>
                </c:pt>
                <c:pt idx="2">
                  <c:v>-4.967185529602957E-5</c:v>
                </c:pt>
                <c:pt idx="3">
                  <c:v>-3.4610909283507192E-2</c:v>
                </c:pt>
                <c:pt idx="4">
                  <c:v>-1.9203660287632766E-2</c:v>
                </c:pt>
                <c:pt idx="5">
                  <c:v>2.7265384066879068E-2</c:v>
                </c:pt>
                <c:pt idx="6">
                  <c:v>1.6963171613942903E-2</c:v>
                </c:pt>
                <c:pt idx="7">
                  <c:v>1.578234563410175E-2</c:v>
                </c:pt>
                <c:pt idx="8">
                  <c:v>4.4636903247435647E-2</c:v>
                </c:pt>
                <c:pt idx="9">
                  <c:v>4.3181552800027882E-2</c:v>
                </c:pt>
                <c:pt idx="10">
                  <c:v>4.1918947147615133E-2</c:v>
                </c:pt>
                <c:pt idx="11">
                  <c:v>4.2723598020338885E-2</c:v>
                </c:pt>
                <c:pt idx="12">
                  <c:v>7.3927581960542294E-3</c:v>
                </c:pt>
                <c:pt idx="13">
                  <c:v>2.58362024526313E-2</c:v>
                </c:pt>
                <c:pt idx="14">
                  <c:v>2.1206304790072798E-2</c:v>
                </c:pt>
                <c:pt idx="15">
                  <c:v>5.3896569695607521E-2</c:v>
                </c:pt>
                <c:pt idx="16">
                  <c:v>3.952407230447208E-2</c:v>
                </c:pt>
                <c:pt idx="17">
                  <c:v>5.5854830725885048E-2</c:v>
                </c:pt>
                <c:pt idx="18">
                  <c:v>2.5996851483959475E-2</c:v>
                </c:pt>
                <c:pt idx="19">
                  <c:v>4.5166416865203743E-2</c:v>
                </c:pt>
                <c:pt idx="20">
                  <c:v>9.8634098652390402E-3</c:v>
                </c:pt>
                <c:pt idx="21">
                  <c:v>8.6332035476905933E-3</c:v>
                </c:pt>
                <c:pt idx="22">
                  <c:v>3.4020833976474048E-2</c:v>
                </c:pt>
                <c:pt idx="23">
                  <c:v>2.8165262139297376E-2</c:v>
                </c:pt>
                <c:pt idx="24">
                  <c:v>2.7701358372909109E-2</c:v>
                </c:pt>
                <c:pt idx="25">
                  <c:v>7.0952780923735817E-2</c:v>
                </c:pt>
                <c:pt idx="26">
                  <c:v>3.526931543181934E-2</c:v>
                </c:pt>
                <c:pt idx="27">
                  <c:v>4.4387478557353928E-2</c:v>
                </c:pt>
                <c:pt idx="28">
                  <c:v>3.1115243946372221E-2</c:v>
                </c:pt>
                <c:pt idx="29">
                  <c:v>6.0640487176532705E-2</c:v>
                </c:pt>
                <c:pt idx="30">
                  <c:v>5.1150802651827906E-2</c:v>
                </c:pt>
                <c:pt idx="31">
                  <c:v>3.1027105324934249E-2</c:v>
                </c:pt>
                <c:pt idx="32">
                  <c:v>3.8338032191256532E-2</c:v>
                </c:pt>
                <c:pt idx="33">
                  <c:v>3.6467268268401971E-2</c:v>
                </c:pt>
                <c:pt idx="34">
                  <c:v>5.3834279615705423E-2</c:v>
                </c:pt>
                <c:pt idx="35">
                  <c:v>7.1042656725907927E-2</c:v>
                </c:pt>
                <c:pt idx="36">
                  <c:v>3.6102524889014782E-2</c:v>
                </c:pt>
                <c:pt idx="37">
                  <c:v>3.1637148153014452E-2</c:v>
                </c:pt>
                <c:pt idx="38">
                  <c:v>5.1864992640045411E-2</c:v>
                </c:pt>
                <c:pt idx="39">
                  <c:v>7.3775161545135429E-2</c:v>
                </c:pt>
                <c:pt idx="40">
                  <c:v>1.0509324475962202E-2</c:v>
                </c:pt>
                <c:pt idx="41">
                  <c:v>8.0328514255878489E-2</c:v>
                </c:pt>
                <c:pt idx="42">
                  <c:v>3.3824199538516897E-3</c:v>
                </c:pt>
                <c:pt idx="43">
                  <c:v>2.3909504152047394E-2</c:v>
                </c:pt>
                <c:pt idx="44">
                  <c:v>-1.3074476284711702E-2</c:v>
                </c:pt>
                <c:pt idx="45">
                  <c:v>2.6445860335820418E-2</c:v>
                </c:pt>
                <c:pt idx="46">
                  <c:v>-1.0974025458139861E-2</c:v>
                </c:pt>
                <c:pt idx="47">
                  <c:v>1.4053550965515084E-2</c:v>
                </c:pt>
                <c:pt idx="48">
                  <c:v>3.4600158441151052E-2</c:v>
                </c:pt>
                <c:pt idx="49">
                  <c:v>2.1448655296380844E-2</c:v>
                </c:pt>
                <c:pt idx="50">
                  <c:v>2.0453257943524157E-2</c:v>
                </c:pt>
                <c:pt idx="51">
                  <c:v>1.3816207809222991E-3</c:v>
                </c:pt>
                <c:pt idx="52">
                  <c:v>1.6773161382769745E-2</c:v>
                </c:pt>
                <c:pt idx="53">
                  <c:v>3.4319408053997913E-2</c:v>
                </c:pt>
                <c:pt idx="54">
                  <c:v>6.7483769561525131E-2</c:v>
                </c:pt>
                <c:pt idx="55">
                  <c:v>3.6669298447479022E-2</c:v>
                </c:pt>
                <c:pt idx="56">
                  <c:v>2.6610066749048981E-2</c:v>
                </c:pt>
                <c:pt idx="57">
                  <c:v>2.5996695028217113E-2</c:v>
                </c:pt>
                <c:pt idx="58">
                  <c:v>3.0114733123986381E-2</c:v>
                </c:pt>
                <c:pt idx="59">
                  <c:v>3.3121931478792284E-2</c:v>
                </c:pt>
                <c:pt idx="60">
                  <c:v>4.1911465645574117E-2</c:v>
                </c:pt>
                <c:pt idx="61">
                  <c:v>1.7921840073704679E-2</c:v>
                </c:pt>
                <c:pt idx="62">
                  <c:v>3.2136566952008172E-2</c:v>
                </c:pt>
                <c:pt idx="63">
                  <c:v>2.071060763204868E-2</c:v>
                </c:pt>
                <c:pt idx="64">
                  <c:v>5.1468674343402528E-2</c:v>
                </c:pt>
                <c:pt idx="65">
                  <c:v>1.6320525657251402E-2</c:v>
                </c:pt>
                <c:pt idx="66">
                  <c:v>5.2525266997993669E-4</c:v>
                </c:pt>
                <c:pt idx="67">
                  <c:v>2.7458929744323742E-2</c:v>
                </c:pt>
                <c:pt idx="68">
                  <c:v>5.4411814371746487E-3</c:v>
                </c:pt>
                <c:pt idx="69">
                  <c:v>3.6487380449201641E-2</c:v>
                </c:pt>
                <c:pt idx="70">
                  <c:v>2.9531453136087286E-2</c:v>
                </c:pt>
                <c:pt idx="71">
                  <c:v>1.7048647256337816E-2</c:v>
                </c:pt>
                <c:pt idx="72">
                  <c:v>-1.7651711860554364E-2</c:v>
                </c:pt>
                <c:pt idx="73">
                  <c:v>1.3240990167903368E-2</c:v>
                </c:pt>
                <c:pt idx="74">
                  <c:v>-3.662943594473534E-2</c:v>
                </c:pt>
                <c:pt idx="75">
                  <c:v>-8.8903043480995536E-2</c:v>
                </c:pt>
                <c:pt idx="76">
                  <c:v>-5.2490817063426634E-2</c:v>
                </c:pt>
                <c:pt idx="77">
                  <c:v>-3.1431690301672041E-3</c:v>
                </c:pt>
                <c:pt idx="78">
                  <c:v>1.4470433767028945E-2</c:v>
                </c:pt>
                <c:pt idx="79">
                  <c:v>4.0259075387243597E-2</c:v>
                </c:pt>
                <c:pt idx="80">
                  <c:v>2.3350778072423369E-2</c:v>
                </c:pt>
                <c:pt idx="81">
                  <c:v>2.2429733448638748E-2</c:v>
                </c:pt>
                <c:pt idx="82">
                  <c:v>2.6026754592224591E-2</c:v>
                </c:pt>
                <c:pt idx="83">
                  <c:v>2.3930657976759754E-2</c:v>
                </c:pt>
                <c:pt idx="84">
                  <c:v>7.8923599630376117E-4</c:v>
                </c:pt>
                <c:pt idx="85">
                  <c:v>2.4772127369376843E-2</c:v>
                </c:pt>
                <c:pt idx="86">
                  <c:v>1.278636035844416E-2</c:v>
                </c:pt>
                <c:pt idx="87">
                  <c:v>4.0923351865138409E-2</c:v>
                </c:pt>
                <c:pt idx="88">
                  <c:v>1.9605349699764581E-2</c:v>
                </c:pt>
                <c:pt idx="89">
                  <c:v>1.2500000000000001E-2</c:v>
                </c:pt>
              </c:numCache>
            </c:numRef>
          </c:val>
        </c:ser>
        <c:shape val="box"/>
        <c:axId val="93527040"/>
        <c:axId val="93561600"/>
        <c:axId val="0"/>
      </c:bar3DChart>
      <c:catAx>
        <c:axId val="93527040"/>
        <c:scaling>
          <c:orientation val="minMax"/>
        </c:scaling>
        <c:axPos val="b"/>
        <c:tickLblPos val="low"/>
        <c:txPr>
          <a:bodyPr/>
          <a:lstStyle/>
          <a:p>
            <a:pPr>
              <a:defRPr sz="1400">
                <a:solidFill>
                  <a:srgbClr val="080808"/>
                </a:solidFill>
                <a:latin typeface="+mn-lt"/>
              </a:defRPr>
            </a:pPr>
            <a:endParaRPr lang="en-US"/>
          </a:p>
        </c:txPr>
        <c:crossAx val="93561600"/>
        <c:crosses val="autoZero"/>
        <c:auto val="1"/>
        <c:lblAlgn val="ctr"/>
        <c:lblOffset val="100"/>
      </c:catAx>
      <c:valAx>
        <c:axId val="93561600"/>
        <c:scaling>
          <c:orientation val="minMax"/>
        </c:scaling>
        <c:axPos val="l"/>
        <c:title>
          <c:tx>
            <c:rich>
              <a:bodyPr rot="-5400000" vert="horz"/>
              <a:lstStyle/>
              <a:p>
                <a:pPr>
                  <a:defRPr sz="1200">
                    <a:solidFill>
                      <a:srgbClr val="080808"/>
                    </a:solidFill>
                  </a:defRPr>
                </a:pPr>
                <a:r>
                  <a:rPr lang="en-US" sz="1200" dirty="0" smtClean="0">
                    <a:solidFill>
                      <a:srgbClr val="080808"/>
                    </a:solidFill>
                  </a:rPr>
                  <a:t>Percent</a:t>
                </a:r>
                <a:r>
                  <a:rPr lang="en-US" sz="1200" baseline="0" dirty="0" smtClean="0">
                    <a:solidFill>
                      <a:srgbClr val="080808"/>
                    </a:solidFill>
                  </a:rPr>
                  <a:t> Change from Preceding Period (SAAR)</a:t>
                </a:r>
                <a:endParaRPr lang="en-US" sz="1200" dirty="0">
                  <a:solidFill>
                    <a:srgbClr val="080808"/>
                  </a:solidFill>
                </a:endParaRPr>
              </a:p>
            </c:rich>
          </c:tx>
          <c:layout>
            <c:manualLayout>
              <c:xMode val="edge"/>
              <c:yMode val="edge"/>
              <c:x val="1.6334912585079402E-2"/>
              <c:y val="5.3905879689016306E-2"/>
            </c:manualLayout>
          </c:layout>
        </c:title>
        <c:numFmt formatCode="0%" sourceLinked="0"/>
        <c:tickLblPos val="nextTo"/>
        <c:txPr>
          <a:bodyPr/>
          <a:lstStyle/>
          <a:p>
            <a:pPr>
              <a:defRPr sz="1500">
                <a:solidFill>
                  <a:srgbClr val="080808"/>
                </a:solidFill>
                <a:latin typeface="+mn-lt"/>
              </a:defRPr>
            </a:pPr>
            <a:endParaRPr lang="en-US"/>
          </a:p>
        </c:txPr>
        <c:crossAx val="93527040"/>
        <c:crosses val="autoZero"/>
        <c:crossBetween val="between"/>
      </c:valAx>
    </c:plotArea>
    <c:plotVisOnly val="1"/>
    <c:dispBlanksAs val="gap"/>
  </c:chart>
  <c:txPr>
    <a:bodyPr/>
    <a:lstStyle/>
    <a:p>
      <a:pPr>
        <a:defRPr sz="1800"/>
      </a:pPr>
      <a:endParaRPr lang="en-US"/>
    </a:p>
  </c:txPr>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01823368477245"/>
          <c:y val="3.5100855131829915E-2"/>
          <c:w val="0.87699014596860003"/>
          <c:h val="0.79201237335011099"/>
        </c:manualLayout>
      </c:layout>
      <c:barChart>
        <c:barDir val="col"/>
        <c:grouping val="clustered"/>
        <c:ser>
          <c:idx val="0"/>
          <c:order val="0"/>
          <c:spPr>
            <a:gradFill rotWithShape="0">
              <a:gsLst>
                <a:gs pos="0">
                  <a:srgbClr val="008000"/>
                </a:gs>
                <a:gs pos="100000">
                  <a:srgbClr val="CCFFCC"/>
                </a:gs>
              </a:gsLst>
              <a:lin ang="5400000" scaled="1"/>
            </a:gradFill>
            <a:ln w="14309">
              <a:solidFill>
                <a:srgbClr val="000000"/>
              </a:solidFill>
              <a:prstDash val="solid"/>
            </a:ln>
          </c:spPr>
          <c:cat>
            <c:numRef>
              <c:f>Sheet1!$B$1:$EK$1</c:f>
              <c:numCache>
                <c:formatCode>mmm\-yy</c:formatCode>
                <c:ptCount val="140"/>
                <c:pt idx="0">
                  <c:v>36892</c:v>
                </c:pt>
                <c:pt idx="1">
                  <c:v>36923</c:v>
                </c:pt>
                <c:pt idx="2">
                  <c:v>36951</c:v>
                </c:pt>
                <c:pt idx="3">
                  <c:v>36982</c:v>
                </c:pt>
                <c:pt idx="4">
                  <c:v>37012</c:v>
                </c:pt>
                <c:pt idx="5">
                  <c:v>37043</c:v>
                </c:pt>
                <c:pt idx="6">
                  <c:v>37073</c:v>
                </c:pt>
                <c:pt idx="7">
                  <c:v>37104</c:v>
                </c:pt>
                <c:pt idx="8">
                  <c:v>37135</c:v>
                </c:pt>
                <c:pt idx="9">
                  <c:v>37165</c:v>
                </c:pt>
                <c:pt idx="10">
                  <c:v>37196</c:v>
                </c:pt>
                <c:pt idx="11">
                  <c:v>37226</c:v>
                </c:pt>
                <c:pt idx="12">
                  <c:v>37257</c:v>
                </c:pt>
                <c:pt idx="13">
                  <c:v>37288</c:v>
                </c:pt>
                <c:pt idx="14">
                  <c:v>37316</c:v>
                </c:pt>
                <c:pt idx="15">
                  <c:v>37347</c:v>
                </c:pt>
                <c:pt idx="16">
                  <c:v>37377</c:v>
                </c:pt>
                <c:pt idx="17">
                  <c:v>37408</c:v>
                </c:pt>
                <c:pt idx="18">
                  <c:v>37438</c:v>
                </c:pt>
                <c:pt idx="19">
                  <c:v>37469</c:v>
                </c:pt>
                <c:pt idx="20">
                  <c:v>37500</c:v>
                </c:pt>
                <c:pt idx="21">
                  <c:v>37530</c:v>
                </c:pt>
                <c:pt idx="22">
                  <c:v>37561</c:v>
                </c:pt>
                <c:pt idx="23">
                  <c:v>37591</c:v>
                </c:pt>
                <c:pt idx="24">
                  <c:v>37622</c:v>
                </c:pt>
                <c:pt idx="25">
                  <c:v>37653</c:v>
                </c:pt>
                <c:pt idx="26">
                  <c:v>37681</c:v>
                </c:pt>
                <c:pt idx="27">
                  <c:v>37712</c:v>
                </c:pt>
                <c:pt idx="28">
                  <c:v>37742</c:v>
                </c:pt>
                <c:pt idx="29">
                  <c:v>37773</c:v>
                </c:pt>
                <c:pt idx="30">
                  <c:v>37803</c:v>
                </c:pt>
                <c:pt idx="31">
                  <c:v>37834</c:v>
                </c:pt>
                <c:pt idx="32">
                  <c:v>37865</c:v>
                </c:pt>
                <c:pt idx="33">
                  <c:v>37895</c:v>
                </c:pt>
                <c:pt idx="34">
                  <c:v>37926</c:v>
                </c:pt>
                <c:pt idx="35">
                  <c:v>37956</c:v>
                </c:pt>
                <c:pt idx="36">
                  <c:v>37987</c:v>
                </c:pt>
                <c:pt idx="37">
                  <c:v>38018</c:v>
                </c:pt>
                <c:pt idx="38">
                  <c:v>38047</c:v>
                </c:pt>
                <c:pt idx="39">
                  <c:v>38078</c:v>
                </c:pt>
                <c:pt idx="40">
                  <c:v>38108</c:v>
                </c:pt>
                <c:pt idx="41">
                  <c:v>38139</c:v>
                </c:pt>
                <c:pt idx="42">
                  <c:v>38169</c:v>
                </c:pt>
                <c:pt idx="43">
                  <c:v>38200</c:v>
                </c:pt>
                <c:pt idx="44">
                  <c:v>38231</c:v>
                </c:pt>
                <c:pt idx="45">
                  <c:v>38261</c:v>
                </c:pt>
                <c:pt idx="46">
                  <c:v>38292</c:v>
                </c:pt>
                <c:pt idx="47">
                  <c:v>38322</c:v>
                </c:pt>
                <c:pt idx="48">
                  <c:v>38353</c:v>
                </c:pt>
                <c:pt idx="49">
                  <c:v>38384</c:v>
                </c:pt>
                <c:pt idx="50">
                  <c:v>38412</c:v>
                </c:pt>
                <c:pt idx="51">
                  <c:v>38443</c:v>
                </c:pt>
                <c:pt idx="52">
                  <c:v>38473</c:v>
                </c:pt>
                <c:pt idx="53">
                  <c:v>38504</c:v>
                </c:pt>
                <c:pt idx="54">
                  <c:v>38534</c:v>
                </c:pt>
                <c:pt idx="55">
                  <c:v>38565</c:v>
                </c:pt>
                <c:pt idx="56">
                  <c:v>38596</c:v>
                </c:pt>
                <c:pt idx="57">
                  <c:v>38626</c:v>
                </c:pt>
                <c:pt idx="58">
                  <c:v>38657</c:v>
                </c:pt>
                <c:pt idx="59">
                  <c:v>38687</c:v>
                </c:pt>
                <c:pt idx="60">
                  <c:v>38718</c:v>
                </c:pt>
                <c:pt idx="61">
                  <c:v>38749</c:v>
                </c:pt>
                <c:pt idx="62">
                  <c:v>38777</c:v>
                </c:pt>
                <c:pt idx="63">
                  <c:v>38808</c:v>
                </c:pt>
                <c:pt idx="64">
                  <c:v>38838</c:v>
                </c:pt>
                <c:pt idx="65">
                  <c:v>38869</c:v>
                </c:pt>
                <c:pt idx="66">
                  <c:v>38899</c:v>
                </c:pt>
                <c:pt idx="67">
                  <c:v>38930</c:v>
                </c:pt>
                <c:pt idx="68">
                  <c:v>38961</c:v>
                </c:pt>
                <c:pt idx="69">
                  <c:v>38991</c:v>
                </c:pt>
                <c:pt idx="70">
                  <c:v>39022</c:v>
                </c:pt>
                <c:pt idx="71">
                  <c:v>39052</c:v>
                </c:pt>
                <c:pt idx="72">
                  <c:v>39083</c:v>
                </c:pt>
                <c:pt idx="73">
                  <c:v>39114</c:v>
                </c:pt>
                <c:pt idx="74">
                  <c:v>39142</c:v>
                </c:pt>
                <c:pt idx="75">
                  <c:v>39173</c:v>
                </c:pt>
                <c:pt idx="76">
                  <c:v>39203</c:v>
                </c:pt>
                <c:pt idx="77">
                  <c:v>39234</c:v>
                </c:pt>
                <c:pt idx="78">
                  <c:v>39264</c:v>
                </c:pt>
                <c:pt idx="79">
                  <c:v>39295</c:v>
                </c:pt>
                <c:pt idx="80">
                  <c:v>39326</c:v>
                </c:pt>
                <c:pt idx="81">
                  <c:v>39356</c:v>
                </c:pt>
                <c:pt idx="82">
                  <c:v>39387</c:v>
                </c:pt>
                <c:pt idx="83">
                  <c:v>39417</c:v>
                </c:pt>
                <c:pt idx="84">
                  <c:v>39448</c:v>
                </c:pt>
                <c:pt idx="85">
                  <c:v>39479</c:v>
                </c:pt>
                <c:pt idx="86">
                  <c:v>39508</c:v>
                </c:pt>
                <c:pt idx="87">
                  <c:v>39539</c:v>
                </c:pt>
                <c:pt idx="88">
                  <c:v>39569</c:v>
                </c:pt>
                <c:pt idx="89">
                  <c:v>39600</c:v>
                </c:pt>
                <c:pt idx="90">
                  <c:v>39630</c:v>
                </c:pt>
                <c:pt idx="91">
                  <c:v>39661</c:v>
                </c:pt>
                <c:pt idx="92">
                  <c:v>39692</c:v>
                </c:pt>
                <c:pt idx="93">
                  <c:v>39722</c:v>
                </c:pt>
                <c:pt idx="94">
                  <c:v>39753</c:v>
                </c:pt>
                <c:pt idx="95">
                  <c:v>39783</c:v>
                </c:pt>
                <c:pt idx="96">
                  <c:v>39814</c:v>
                </c:pt>
                <c:pt idx="97">
                  <c:v>39845</c:v>
                </c:pt>
                <c:pt idx="98">
                  <c:v>39873</c:v>
                </c:pt>
                <c:pt idx="99">
                  <c:v>39904</c:v>
                </c:pt>
                <c:pt idx="100">
                  <c:v>39934</c:v>
                </c:pt>
                <c:pt idx="101">
                  <c:v>39965</c:v>
                </c:pt>
                <c:pt idx="102">
                  <c:v>39995</c:v>
                </c:pt>
                <c:pt idx="103">
                  <c:v>40026</c:v>
                </c:pt>
                <c:pt idx="104">
                  <c:v>40057</c:v>
                </c:pt>
                <c:pt idx="105">
                  <c:v>40087</c:v>
                </c:pt>
                <c:pt idx="106">
                  <c:v>40118</c:v>
                </c:pt>
                <c:pt idx="107">
                  <c:v>40148</c:v>
                </c:pt>
                <c:pt idx="108">
                  <c:v>40179</c:v>
                </c:pt>
                <c:pt idx="109">
                  <c:v>40210</c:v>
                </c:pt>
                <c:pt idx="110">
                  <c:v>40238</c:v>
                </c:pt>
                <c:pt idx="111">
                  <c:v>40269</c:v>
                </c:pt>
                <c:pt idx="112">
                  <c:v>40299</c:v>
                </c:pt>
                <c:pt idx="113">
                  <c:v>40330</c:v>
                </c:pt>
                <c:pt idx="114">
                  <c:v>40360</c:v>
                </c:pt>
                <c:pt idx="115">
                  <c:v>40391</c:v>
                </c:pt>
                <c:pt idx="116">
                  <c:v>40422</c:v>
                </c:pt>
                <c:pt idx="117">
                  <c:v>40452</c:v>
                </c:pt>
                <c:pt idx="118">
                  <c:v>40483</c:v>
                </c:pt>
                <c:pt idx="119">
                  <c:v>40513</c:v>
                </c:pt>
                <c:pt idx="120">
                  <c:v>40544</c:v>
                </c:pt>
                <c:pt idx="121">
                  <c:v>40575</c:v>
                </c:pt>
                <c:pt idx="122">
                  <c:v>40603</c:v>
                </c:pt>
                <c:pt idx="123">
                  <c:v>40634</c:v>
                </c:pt>
                <c:pt idx="124">
                  <c:v>40664</c:v>
                </c:pt>
                <c:pt idx="125">
                  <c:v>40695</c:v>
                </c:pt>
                <c:pt idx="126">
                  <c:v>40725</c:v>
                </c:pt>
                <c:pt idx="127">
                  <c:v>40756</c:v>
                </c:pt>
                <c:pt idx="128">
                  <c:v>40787</c:v>
                </c:pt>
                <c:pt idx="129">
                  <c:v>40817</c:v>
                </c:pt>
                <c:pt idx="130">
                  <c:v>40848</c:v>
                </c:pt>
                <c:pt idx="131">
                  <c:v>40878</c:v>
                </c:pt>
                <c:pt idx="132">
                  <c:v>40909</c:v>
                </c:pt>
                <c:pt idx="133">
                  <c:v>40940</c:v>
                </c:pt>
                <c:pt idx="134">
                  <c:v>40969</c:v>
                </c:pt>
                <c:pt idx="135">
                  <c:v>41000</c:v>
                </c:pt>
                <c:pt idx="136">
                  <c:v>41030</c:v>
                </c:pt>
                <c:pt idx="137">
                  <c:v>41061</c:v>
                </c:pt>
                <c:pt idx="138">
                  <c:v>41091</c:v>
                </c:pt>
                <c:pt idx="139">
                  <c:v>41122</c:v>
                </c:pt>
              </c:numCache>
            </c:numRef>
          </c:cat>
          <c:val>
            <c:numRef>
              <c:f>Sheet1!$B$2:$EK$2</c:f>
              <c:numCache>
                <c:formatCode>General</c:formatCode>
                <c:ptCount val="140"/>
                <c:pt idx="0">
                  <c:v>-15</c:v>
                </c:pt>
                <c:pt idx="1">
                  <c:v>63</c:v>
                </c:pt>
                <c:pt idx="2">
                  <c:v>-28</c:v>
                </c:pt>
                <c:pt idx="3">
                  <c:v>-282</c:v>
                </c:pt>
                <c:pt idx="4">
                  <c:v>-44</c:v>
                </c:pt>
                <c:pt idx="5">
                  <c:v>-128</c:v>
                </c:pt>
                <c:pt idx="6">
                  <c:v>-125</c:v>
                </c:pt>
                <c:pt idx="7">
                  <c:v>-155</c:v>
                </c:pt>
                <c:pt idx="8">
                  <c:v>-243</c:v>
                </c:pt>
                <c:pt idx="9">
                  <c:v>-331</c:v>
                </c:pt>
                <c:pt idx="10">
                  <c:v>-295</c:v>
                </c:pt>
                <c:pt idx="11">
                  <c:v>-178</c:v>
                </c:pt>
                <c:pt idx="12">
                  <c:v>-129</c:v>
                </c:pt>
                <c:pt idx="13">
                  <c:v>-146</c:v>
                </c:pt>
                <c:pt idx="14">
                  <c:v>-24</c:v>
                </c:pt>
                <c:pt idx="15">
                  <c:v>-84</c:v>
                </c:pt>
                <c:pt idx="16">
                  <c:v>-9</c:v>
                </c:pt>
                <c:pt idx="17">
                  <c:v>47</c:v>
                </c:pt>
                <c:pt idx="18">
                  <c:v>-100</c:v>
                </c:pt>
                <c:pt idx="19">
                  <c:v>-11</c:v>
                </c:pt>
                <c:pt idx="20">
                  <c:v>-55</c:v>
                </c:pt>
                <c:pt idx="21">
                  <c:v>121</c:v>
                </c:pt>
                <c:pt idx="22">
                  <c:v>8</c:v>
                </c:pt>
                <c:pt idx="23">
                  <c:v>-163</c:v>
                </c:pt>
                <c:pt idx="24">
                  <c:v>95</c:v>
                </c:pt>
                <c:pt idx="25">
                  <c:v>-159</c:v>
                </c:pt>
                <c:pt idx="26">
                  <c:v>-213</c:v>
                </c:pt>
                <c:pt idx="27">
                  <c:v>-49</c:v>
                </c:pt>
                <c:pt idx="28">
                  <c:v>-9</c:v>
                </c:pt>
                <c:pt idx="29">
                  <c:v>0</c:v>
                </c:pt>
                <c:pt idx="30">
                  <c:v>25</c:v>
                </c:pt>
                <c:pt idx="31">
                  <c:v>-45</c:v>
                </c:pt>
                <c:pt idx="32">
                  <c:v>109</c:v>
                </c:pt>
                <c:pt idx="33">
                  <c:v>197</c:v>
                </c:pt>
                <c:pt idx="34">
                  <c:v>14</c:v>
                </c:pt>
                <c:pt idx="35">
                  <c:v>119</c:v>
                </c:pt>
                <c:pt idx="36">
                  <c:v>162</c:v>
                </c:pt>
                <c:pt idx="37">
                  <c:v>44</c:v>
                </c:pt>
                <c:pt idx="38">
                  <c:v>337</c:v>
                </c:pt>
                <c:pt idx="39">
                  <c:v>249</c:v>
                </c:pt>
                <c:pt idx="40">
                  <c:v>310</c:v>
                </c:pt>
                <c:pt idx="41">
                  <c:v>81</c:v>
                </c:pt>
                <c:pt idx="42">
                  <c:v>46</c:v>
                </c:pt>
                <c:pt idx="43">
                  <c:v>122</c:v>
                </c:pt>
                <c:pt idx="44">
                  <c:v>161</c:v>
                </c:pt>
                <c:pt idx="45">
                  <c:v>348</c:v>
                </c:pt>
                <c:pt idx="46">
                  <c:v>63</c:v>
                </c:pt>
                <c:pt idx="47">
                  <c:v>134</c:v>
                </c:pt>
                <c:pt idx="48">
                  <c:v>137</c:v>
                </c:pt>
                <c:pt idx="49">
                  <c:v>240</c:v>
                </c:pt>
                <c:pt idx="50">
                  <c:v>141</c:v>
                </c:pt>
                <c:pt idx="51">
                  <c:v>360</c:v>
                </c:pt>
                <c:pt idx="52">
                  <c:v>170</c:v>
                </c:pt>
                <c:pt idx="53">
                  <c:v>243</c:v>
                </c:pt>
                <c:pt idx="54">
                  <c:v>374</c:v>
                </c:pt>
                <c:pt idx="55">
                  <c:v>193</c:v>
                </c:pt>
                <c:pt idx="56">
                  <c:v>66</c:v>
                </c:pt>
                <c:pt idx="57">
                  <c:v>80</c:v>
                </c:pt>
                <c:pt idx="58">
                  <c:v>334</c:v>
                </c:pt>
                <c:pt idx="59">
                  <c:v>160</c:v>
                </c:pt>
                <c:pt idx="60">
                  <c:v>283</c:v>
                </c:pt>
                <c:pt idx="61">
                  <c:v>316</c:v>
                </c:pt>
                <c:pt idx="62">
                  <c:v>283</c:v>
                </c:pt>
                <c:pt idx="63">
                  <c:v>181</c:v>
                </c:pt>
                <c:pt idx="64">
                  <c:v>14</c:v>
                </c:pt>
                <c:pt idx="65">
                  <c:v>76</c:v>
                </c:pt>
                <c:pt idx="66">
                  <c:v>209</c:v>
                </c:pt>
                <c:pt idx="67">
                  <c:v>183</c:v>
                </c:pt>
                <c:pt idx="68">
                  <c:v>157</c:v>
                </c:pt>
                <c:pt idx="69">
                  <c:v>-9</c:v>
                </c:pt>
                <c:pt idx="70">
                  <c:v>204</c:v>
                </c:pt>
                <c:pt idx="71">
                  <c:v>171</c:v>
                </c:pt>
                <c:pt idx="72">
                  <c:v>236</c:v>
                </c:pt>
                <c:pt idx="73">
                  <c:v>93</c:v>
                </c:pt>
                <c:pt idx="74">
                  <c:v>190</c:v>
                </c:pt>
                <c:pt idx="75">
                  <c:v>72</c:v>
                </c:pt>
                <c:pt idx="76">
                  <c:v>139</c:v>
                </c:pt>
                <c:pt idx="77">
                  <c:v>75</c:v>
                </c:pt>
                <c:pt idx="78">
                  <c:v>-40</c:v>
                </c:pt>
                <c:pt idx="79">
                  <c:v>-18</c:v>
                </c:pt>
                <c:pt idx="80">
                  <c:v>73</c:v>
                </c:pt>
                <c:pt idx="81">
                  <c:v>79</c:v>
                </c:pt>
                <c:pt idx="82">
                  <c:v>112</c:v>
                </c:pt>
                <c:pt idx="83">
                  <c:v>89</c:v>
                </c:pt>
                <c:pt idx="84">
                  <c:v>41</c:v>
                </c:pt>
                <c:pt idx="85">
                  <c:v>-84</c:v>
                </c:pt>
                <c:pt idx="86">
                  <c:v>-95</c:v>
                </c:pt>
                <c:pt idx="87">
                  <c:v>-208</c:v>
                </c:pt>
                <c:pt idx="88">
                  <c:v>-190</c:v>
                </c:pt>
                <c:pt idx="89">
                  <c:v>-198</c:v>
                </c:pt>
                <c:pt idx="90">
                  <c:v>-210</c:v>
                </c:pt>
                <c:pt idx="91">
                  <c:v>-274</c:v>
                </c:pt>
                <c:pt idx="92">
                  <c:v>-432</c:v>
                </c:pt>
                <c:pt idx="93">
                  <c:v>-489</c:v>
                </c:pt>
                <c:pt idx="94">
                  <c:v>-803</c:v>
                </c:pt>
                <c:pt idx="95">
                  <c:v>-661</c:v>
                </c:pt>
                <c:pt idx="96">
                  <c:v>-818</c:v>
                </c:pt>
                <c:pt idx="97">
                  <c:v>-724</c:v>
                </c:pt>
                <c:pt idx="98">
                  <c:v>-799</c:v>
                </c:pt>
                <c:pt idx="99">
                  <c:v>-692</c:v>
                </c:pt>
                <c:pt idx="100">
                  <c:v>-361</c:v>
                </c:pt>
                <c:pt idx="101">
                  <c:v>-482</c:v>
                </c:pt>
                <c:pt idx="102">
                  <c:v>-339</c:v>
                </c:pt>
                <c:pt idx="103">
                  <c:v>-231</c:v>
                </c:pt>
                <c:pt idx="104">
                  <c:v>-199</c:v>
                </c:pt>
                <c:pt idx="105">
                  <c:v>-202</c:v>
                </c:pt>
                <c:pt idx="106">
                  <c:v>-42</c:v>
                </c:pt>
                <c:pt idx="107">
                  <c:v>-171</c:v>
                </c:pt>
                <c:pt idx="108">
                  <c:v>-40</c:v>
                </c:pt>
                <c:pt idx="109">
                  <c:v>-35</c:v>
                </c:pt>
                <c:pt idx="110">
                  <c:v>189</c:v>
                </c:pt>
                <c:pt idx="111">
                  <c:v>239</c:v>
                </c:pt>
                <c:pt idx="112">
                  <c:v>516</c:v>
                </c:pt>
                <c:pt idx="113">
                  <c:v>-167</c:v>
                </c:pt>
                <c:pt idx="114">
                  <c:v>-58</c:v>
                </c:pt>
                <c:pt idx="115">
                  <c:v>-51</c:v>
                </c:pt>
                <c:pt idx="116">
                  <c:v>-27</c:v>
                </c:pt>
                <c:pt idx="117">
                  <c:v>220</c:v>
                </c:pt>
                <c:pt idx="118">
                  <c:v>121</c:v>
                </c:pt>
                <c:pt idx="119">
                  <c:v>120</c:v>
                </c:pt>
                <c:pt idx="120">
                  <c:v>110</c:v>
                </c:pt>
                <c:pt idx="121">
                  <c:v>220</c:v>
                </c:pt>
                <c:pt idx="122">
                  <c:v>246</c:v>
                </c:pt>
                <c:pt idx="123">
                  <c:v>251</c:v>
                </c:pt>
                <c:pt idx="124">
                  <c:v>54</c:v>
                </c:pt>
                <c:pt idx="125">
                  <c:v>84</c:v>
                </c:pt>
                <c:pt idx="126">
                  <c:v>96</c:v>
                </c:pt>
                <c:pt idx="127">
                  <c:v>85</c:v>
                </c:pt>
                <c:pt idx="128">
                  <c:v>202</c:v>
                </c:pt>
                <c:pt idx="129">
                  <c:v>112</c:v>
                </c:pt>
                <c:pt idx="130">
                  <c:v>157</c:v>
                </c:pt>
                <c:pt idx="131">
                  <c:v>223</c:v>
                </c:pt>
                <c:pt idx="132">
                  <c:v>275</c:v>
                </c:pt>
                <c:pt idx="133">
                  <c:v>259</c:v>
                </c:pt>
                <c:pt idx="134">
                  <c:v>143</c:v>
                </c:pt>
                <c:pt idx="135">
                  <c:v>68</c:v>
                </c:pt>
                <c:pt idx="136">
                  <c:v>87</c:v>
                </c:pt>
                <c:pt idx="137">
                  <c:v>45</c:v>
                </c:pt>
                <c:pt idx="138">
                  <c:v>141</c:v>
                </c:pt>
                <c:pt idx="139">
                  <c:v>96</c:v>
                </c:pt>
              </c:numCache>
            </c:numRef>
          </c:val>
        </c:ser>
        <c:gapWidth val="40"/>
        <c:axId val="86100992"/>
        <c:axId val="93526656"/>
      </c:barChart>
      <c:dateAx>
        <c:axId val="86100992"/>
        <c:scaling>
          <c:orientation val="minMax"/>
          <c:min val="37257"/>
        </c:scaling>
        <c:axPos val="b"/>
        <c:numFmt formatCode="mmm\-yy" sourceLinked="0"/>
        <c:tickLblPos val="low"/>
        <c:spPr>
          <a:ln w="14309">
            <a:solidFill>
              <a:srgbClr val="FFFFFF"/>
            </a:solidFill>
            <a:prstDash val="solid"/>
          </a:ln>
        </c:spPr>
        <c:txPr>
          <a:bodyPr rot="-5400000" vert="horz" anchor="b" anchorCtr="0"/>
          <a:lstStyle/>
          <a:p>
            <a:pPr>
              <a:defRPr sz="1400" b="0" i="0" u="none" strike="noStrike" baseline="0">
                <a:solidFill>
                  <a:srgbClr val="080808"/>
                </a:solidFill>
                <a:latin typeface="Times New Roman" pitchFamily="18" charset="0"/>
                <a:ea typeface="Arial"/>
                <a:cs typeface="Arial"/>
              </a:defRPr>
            </a:pPr>
            <a:endParaRPr lang="en-US"/>
          </a:p>
        </c:txPr>
        <c:crossAx val="93526656"/>
        <c:crosses val="autoZero"/>
        <c:auto val="1"/>
        <c:lblOffset val="100"/>
        <c:baseTimeUnit val="months"/>
        <c:majorUnit val="6"/>
        <c:majorTimeUnit val="months"/>
      </c:dateAx>
      <c:valAx>
        <c:axId val="93526656"/>
        <c:scaling>
          <c:orientation val="minMax"/>
          <c:max val="500"/>
        </c:scaling>
        <c:axPos val="l"/>
        <c:title>
          <c:tx>
            <c:rich>
              <a:bodyPr/>
              <a:lstStyle/>
              <a:p>
                <a:pPr>
                  <a:defRPr sz="1279" b="1" i="0" u="none" strike="noStrike" baseline="0">
                    <a:solidFill>
                      <a:srgbClr val="000000"/>
                    </a:solidFill>
                    <a:latin typeface="Arial"/>
                    <a:ea typeface="Arial"/>
                    <a:cs typeface="Arial"/>
                  </a:defRPr>
                </a:pPr>
                <a:r>
                  <a:rPr lang="en-US" dirty="0"/>
                  <a:t>Thousands</a:t>
                </a:r>
              </a:p>
            </c:rich>
          </c:tx>
          <c:layout>
            <c:manualLayout>
              <c:xMode val="edge"/>
              <c:yMode val="edge"/>
              <c:x val="6.9011843318244025E-3"/>
              <c:y val="0.28231738256100009"/>
            </c:manualLayout>
          </c:layout>
          <c:spPr>
            <a:noFill/>
            <a:ln w="25250">
              <a:noFill/>
            </a:ln>
          </c:spPr>
        </c:title>
        <c:numFmt formatCode="General" sourceLinked="1"/>
        <c:tickLblPos val="nextTo"/>
        <c:txPr>
          <a:bodyPr rot="0" vert="horz"/>
          <a:lstStyle/>
          <a:p>
            <a:pPr>
              <a:defRPr sz="1359" b="0" i="0" u="none" strike="noStrike" baseline="0">
                <a:solidFill>
                  <a:srgbClr val="080808"/>
                </a:solidFill>
                <a:latin typeface="Arial"/>
                <a:ea typeface="Arial"/>
                <a:cs typeface="Arial"/>
              </a:defRPr>
            </a:pPr>
            <a:endParaRPr lang="en-US"/>
          </a:p>
        </c:txPr>
        <c:crossAx val="86100992"/>
        <c:crosses val="autoZero"/>
        <c:crossBetween val="between"/>
        <c:minorUnit val="100"/>
      </c:valAx>
      <c:spPr>
        <a:noFill/>
        <a:ln w="25383">
          <a:noFill/>
        </a:ln>
      </c:spPr>
    </c:plotArea>
    <c:plotVisOnly val="1"/>
    <c:dispBlanksAs val="gap"/>
  </c:chart>
  <c:spPr>
    <a:noFill/>
    <a:ln>
      <a:noFill/>
    </a:ln>
  </c:spPr>
  <c:txPr>
    <a:bodyPr/>
    <a:lstStyle/>
    <a:p>
      <a:pPr>
        <a:defRPr sz="2323" b="1" i="0" u="none" strike="noStrike" baseline="0">
          <a:solidFill>
            <a:srgbClr val="000000"/>
          </a:solidFill>
          <a:latin typeface="Arial"/>
          <a:ea typeface="Arial"/>
          <a:cs typeface="Arial"/>
        </a:defRPr>
      </a:pPr>
      <a:endParaRPr lang="en-US"/>
    </a:p>
  </c:txPr>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lang val="en-US"/>
  <c:chart>
    <c:title>
      <c:layout/>
    </c:title>
    <c:plotArea>
      <c:layout>
        <c:manualLayout>
          <c:layoutTarget val="inner"/>
          <c:xMode val="edge"/>
          <c:yMode val="edge"/>
          <c:x val="0.3367585852377693"/>
          <c:y val="2.2272215973003925E-3"/>
          <c:w val="0.63649811877985318"/>
          <c:h val="0.82850779510020878"/>
        </c:manualLayout>
      </c:layout>
      <c:barChart>
        <c:barDir val="bar"/>
        <c:grouping val="clustered"/>
        <c:ser>
          <c:idx val="0"/>
          <c:order val="0"/>
          <c:tx>
            <c:strRef>
              <c:f>Sheet1!$B$1</c:f>
              <c:strCache>
                <c:ptCount val="1"/>
              </c:strCache>
            </c:strRef>
          </c:tx>
          <c:spPr>
            <a:solidFill>
              <a:srgbClr val="003366"/>
            </a:solidFill>
            <a:ln w="11399">
              <a:solidFill>
                <a:schemeClr val="tx1"/>
              </a:solidFill>
              <a:prstDash val="solid"/>
            </a:ln>
          </c:spPr>
          <c:dLbls>
            <c:txPr>
              <a:bodyPr/>
              <a:lstStyle/>
              <a:p>
                <a:pPr>
                  <a:defRPr sz="1200">
                    <a:solidFill>
                      <a:srgbClr val="080808"/>
                    </a:solidFill>
                  </a:defRPr>
                </a:pPr>
                <a:endParaRPr lang="en-US"/>
              </a:p>
            </c:txPr>
            <c:showVal val="1"/>
          </c:dLbls>
          <c:cat>
            <c:strRef>
              <c:f>Sheet1!$A$2:$A$12</c:f>
              <c:strCache>
                <c:ptCount val="11"/>
                <c:pt idx="0">
                  <c:v>Government</c:v>
                </c:pt>
                <c:pt idx="1">
                  <c:v>Construction</c:v>
                </c:pt>
                <c:pt idx="2">
                  <c:v>Information</c:v>
                </c:pt>
                <c:pt idx="3">
                  <c:v>Other services</c:v>
                </c:pt>
                <c:pt idx="4">
                  <c:v>Mining and logging</c:v>
                </c:pt>
                <c:pt idx="5">
                  <c:v>Financial activities</c:v>
                </c:pt>
                <c:pt idx="6">
                  <c:v>Manufacturing</c:v>
                </c:pt>
                <c:pt idx="7">
                  <c:v>Trade, transportation, and utilities</c:v>
                </c:pt>
                <c:pt idx="8">
                  <c:v>Leisure and hospitality</c:v>
                </c:pt>
                <c:pt idx="9">
                  <c:v>Education and health services</c:v>
                </c:pt>
                <c:pt idx="10">
                  <c:v>Professional and business services</c:v>
                </c:pt>
              </c:strCache>
            </c:strRef>
          </c:cat>
          <c:val>
            <c:numRef>
              <c:f>Sheet1!$B$2:$B$12</c:f>
              <c:numCache>
                <c:formatCode>General</c:formatCode>
                <c:ptCount val="11"/>
                <c:pt idx="0">
                  <c:v>-166</c:v>
                </c:pt>
                <c:pt idx="1">
                  <c:v>17</c:v>
                </c:pt>
                <c:pt idx="2">
                  <c:v>25</c:v>
                </c:pt>
                <c:pt idx="3">
                  <c:v>28</c:v>
                </c:pt>
                <c:pt idx="4">
                  <c:v>40</c:v>
                </c:pt>
                <c:pt idx="5">
                  <c:v>61</c:v>
                </c:pt>
                <c:pt idx="6">
                  <c:v>199</c:v>
                </c:pt>
                <c:pt idx="7">
                  <c:v>290</c:v>
                </c:pt>
                <c:pt idx="8">
                  <c:v>315</c:v>
                </c:pt>
                <c:pt idx="9">
                  <c:v>423</c:v>
                </c:pt>
                <c:pt idx="10">
                  <c:v>576</c:v>
                </c:pt>
              </c:numCache>
            </c:numRef>
          </c:val>
        </c:ser>
        <c:dLbls>
          <c:showVal val="1"/>
        </c:dLbls>
        <c:axId val="127870848"/>
        <c:axId val="128652032"/>
      </c:barChart>
      <c:catAx>
        <c:axId val="127870848"/>
        <c:scaling>
          <c:orientation val="minMax"/>
        </c:scaling>
        <c:axPos val="l"/>
        <c:numFmt formatCode="General" sourceLinked="1"/>
        <c:tickLblPos val="low"/>
        <c:spPr>
          <a:ln w="2852">
            <a:solidFill>
              <a:schemeClr val="tx1"/>
            </a:solidFill>
            <a:prstDash val="solid"/>
          </a:ln>
        </c:spPr>
        <c:txPr>
          <a:bodyPr rot="0" vert="horz"/>
          <a:lstStyle/>
          <a:p>
            <a:pPr>
              <a:defRPr sz="1500" b="0" i="0" u="none" strike="noStrike" baseline="0">
                <a:solidFill>
                  <a:srgbClr val="080808"/>
                </a:solidFill>
                <a:latin typeface="+mj-lt"/>
                <a:ea typeface="Arial"/>
                <a:cs typeface="Arial"/>
              </a:defRPr>
            </a:pPr>
            <a:endParaRPr lang="en-US"/>
          </a:p>
        </c:txPr>
        <c:crossAx val="128652032"/>
        <c:crosses val="autoZero"/>
        <c:lblAlgn val="ctr"/>
        <c:lblOffset val="100"/>
        <c:tickLblSkip val="1"/>
        <c:tickMarkSkip val="1"/>
      </c:catAx>
      <c:valAx>
        <c:axId val="128652032"/>
        <c:scaling>
          <c:orientation val="minMax"/>
        </c:scaling>
        <c:axPos val="b"/>
        <c:title>
          <c:tx>
            <c:rich>
              <a:bodyPr/>
              <a:lstStyle/>
              <a:p>
                <a:pPr>
                  <a:defRPr sz="1425" b="1" i="0" u="none" strike="noStrike" baseline="0">
                    <a:solidFill>
                      <a:srgbClr val="000000"/>
                    </a:solidFill>
                    <a:latin typeface="Cambria"/>
                    <a:ea typeface="Cambria"/>
                    <a:cs typeface="Cambria"/>
                  </a:defRPr>
                </a:pPr>
                <a:r>
                  <a:rPr lang="en-US" dirty="0"/>
                  <a:t>Thousands, SA</a:t>
                </a:r>
              </a:p>
            </c:rich>
          </c:tx>
          <c:layout>
            <c:manualLayout>
              <c:xMode val="edge"/>
              <c:yMode val="edge"/>
              <c:x val="0.56603785053184619"/>
              <c:y val="0.9225942703108112"/>
            </c:manualLayout>
          </c:layout>
          <c:spPr>
            <a:noFill/>
            <a:ln w="25257">
              <a:noFill/>
            </a:ln>
          </c:spPr>
        </c:title>
        <c:numFmt formatCode="General" sourceLinked="1"/>
        <c:tickLblPos val="nextTo"/>
        <c:spPr>
          <a:ln w="2852">
            <a:solidFill>
              <a:schemeClr val="tx1"/>
            </a:solidFill>
            <a:prstDash val="solid"/>
          </a:ln>
        </c:spPr>
        <c:txPr>
          <a:bodyPr rot="0" vert="horz"/>
          <a:lstStyle/>
          <a:p>
            <a:pPr>
              <a:defRPr sz="1591" b="0" i="0" u="none" strike="noStrike" baseline="0">
                <a:solidFill>
                  <a:srgbClr val="080808"/>
                </a:solidFill>
                <a:latin typeface="+mj-lt"/>
                <a:ea typeface="Arial"/>
                <a:cs typeface="Arial"/>
              </a:defRPr>
            </a:pPr>
            <a:endParaRPr lang="en-US"/>
          </a:p>
        </c:txPr>
        <c:crossAx val="127870848"/>
        <c:crosses val="autoZero"/>
        <c:crossBetween val="between"/>
      </c:valAx>
      <c:spPr>
        <a:noFill/>
        <a:ln w="25398">
          <a:noFill/>
        </a:ln>
      </c:spPr>
    </c:plotArea>
    <c:plotVisOnly val="1"/>
    <c:dispBlanksAs val="gap"/>
  </c:chart>
  <c:spPr>
    <a:noFill/>
    <a:ln>
      <a:noFill/>
    </a:ln>
  </c:spPr>
  <c:txPr>
    <a:bodyPr/>
    <a:lstStyle/>
    <a:p>
      <a:pPr>
        <a:defRPr sz="899" b="0" i="0" u="none" strike="noStrike" baseline="0">
          <a:solidFill>
            <a:schemeClr val="tx1"/>
          </a:solidFill>
          <a:latin typeface="Arial"/>
          <a:ea typeface="Arial"/>
          <a:cs typeface="Arial"/>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0.10644910040688403"/>
          <c:y val="4.4516310461192414E-2"/>
          <c:w val="0.86178803789040725"/>
          <c:h val="0.79860760156560218"/>
        </c:manualLayout>
      </c:layout>
      <c:lineChart>
        <c:grouping val="standard"/>
        <c:ser>
          <c:idx val="0"/>
          <c:order val="0"/>
          <c:tx>
            <c:strRef>
              <c:f>Sheet1!$A$2</c:f>
              <c:strCache>
                <c:ptCount val="1"/>
                <c:pt idx="0">
                  <c:v>15-yr</c:v>
                </c:pt>
              </c:strCache>
            </c:strRef>
          </c:tx>
          <c:spPr>
            <a:ln w="40105">
              <a:solidFill>
                <a:srgbClr val="FF0000"/>
              </a:solidFill>
              <a:prstDash val="solid"/>
            </a:ln>
          </c:spPr>
          <c:marker>
            <c:symbol val="none"/>
          </c:marker>
          <c:dLbls>
            <c:dLbl>
              <c:idx val="207"/>
              <c:layout>
                <c:manualLayout>
                  <c:x val="0"/>
                  <c:y val="7.4420118824774187E-2"/>
                </c:manualLayout>
              </c:layout>
              <c:tx>
                <c:rich>
                  <a:bodyPr/>
                  <a:lstStyle/>
                  <a:p>
                    <a:pPr>
                      <a:defRPr sz="1200">
                        <a:solidFill>
                          <a:srgbClr val="C00000"/>
                        </a:solidFill>
                      </a:defRPr>
                    </a:pPr>
                    <a:r>
                      <a:rPr lang="en-US" sz="1200" dirty="0" smtClean="0">
                        <a:solidFill>
                          <a:srgbClr val="C00000"/>
                        </a:solidFill>
                      </a:rPr>
                      <a:t>Sep-12</a:t>
                    </a:r>
                    <a:r>
                      <a:rPr lang="en-US" sz="1200" dirty="0">
                        <a:solidFill>
                          <a:srgbClr val="C00000"/>
                        </a:solidFill>
                      </a:rPr>
                      <a:t>
</a:t>
                    </a:r>
                    <a:r>
                      <a:rPr lang="en-US" sz="1200" dirty="0" smtClean="0">
                        <a:solidFill>
                          <a:srgbClr val="C00000"/>
                        </a:solidFill>
                      </a:rPr>
                      <a:t>2.73%</a:t>
                    </a:r>
                    <a:endParaRPr lang="en-US" sz="1200" dirty="0">
                      <a:solidFill>
                        <a:srgbClr val="C00000"/>
                      </a:solidFill>
                    </a:endParaRPr>
                  </a:p>
                </c:rich>
              </c:tx>
              <c:spPr/>
              <c:showVal val="1"/>
              <c:showCatName val="1"/>
              <c:separator>
</c:separator>
            </c:dLbl>
            <c:delete val="1"/>
          </c:dLbls>
          <c:cat>
            <c:numRef>
              <c:f>Sheet1!$B$1:$HD$1</c:f>
              <c:numCache>
                <c:formatCode>mmm\-yy</c:formatCode>
                <c:ptCount val="211"/>
                <c:pt idx="0">
                  <c:v>34700</c:v>
                </c:pt>
                <c:pt idx="1">
                  <c:v>34731</c:v>
                </c:pt>
                <c:pt idx="2">
                  <c:v>34759</c:v>
                </c:pt>
                <c:pt idx="3">
                  <c:v>34790</c:v>
                </c:pt>
                <c:pt idx="4">
                  <c:v>34820</c:v>
                </c:pt>
                <c:pt idx="5">
                  <c:v>34851</c:v>
                </c:pt>
                <c:pt idx="6">
                  <c:v>34881</c:v>
                </c:pt>
                <c:pt idx="7">
                  <c:v>34912</c:v>
                </c:pt>
                <c:pt idx="8">
                  <c:v>34943</c:v>
                </c:pt>
                <c:pt idx="9">
                  <c:v>34973</c:v>
                </c:pt>
                <c:pt idx="10">
                  <c:v>35004</c:v>
                </c:pt>
                <c:pt idx="11">
                  <c:v>35034</c:v>
                </c:pt>
                <c:pt idx="12">
                  <c:v>35065</c:v>
                </c:pt>
                <c:pt idx="13">
                  <c:v>35096</c:v>
                </c:pt>
                <c:pt idx="14">
                  <c:v>35125</c:v>
                </c:pt>
                <c:pt idx="15">
                  <c:v>35156</c:v>
                </c:pt>
                <c:pt idx="16">
                  <c:v>35186</c:v>
                </c:pt>
                <c:pt idx="17">
                  <c:v>35217</c:v>
                </c:pt>
                <c:pt idx="18">
                  <c:v>35247</c:v>
                </c:pt>
                <c:pt idx="19">
                  <c:v>35278</c:v>
                </c:pt>
                <c:pt idx="20">
                  <c:v>35309</c:v>
                </c:pt>
                <c:pt idx="21">
                  <c:v>35339</c:v>
                </c:pt>
                <c:pt idx="22">
                  <c:v>35370</c:v>
                </c:pt>
                <c:pt idx="23">
                  <c:v>35400</c:v>
                </c:pt>
                <c:pt idx="24">
                  <c:v>35431</c:v>
                </c:pt>
                <c:pt idx="25">
                  <c:v>35462</c:v>
                </c:pt>
                <c:pt idx="26">
                  <c:v>35490</c:v>
                </c:pt>
                <c:pt idx="27">
                  <c:v>35521</c:v>
                </c:pt>
                <c:pt idx="28">
                  <c:v>35551</c:v>
                </c:pt>
                <c:pt idx="29">
                  <c:v>35582</c:v>
                </c:pt>
                <c:pt idx="30">
                  <c:v>35612</c:v>
                </c:pt>
                <c:pt idx="31">
                  <c:v>35643</c:v>
                </c:pt>
                <c:pt idx="32">
                  <c:v>35674</c:v>
                </c:pt>
                <c:pt idx="33">
                  <c:v>35704</c:v>
                </c:pt>
                <c:pt idx="34">
                  <c:v>35735</c:v>
                </c:pt>
                <c:pt idx="35">
                  <c:v>35765</c:v>
                </c:pt>
                <c:pt idx="36">
                  <c:v>35796</c:v>
                </c:pt>
                <c:pt idx="37">
                  <c:v>35827</c:v>
                </c:pt>
                <c:pt idx="38">
                  <c:v>35855</c:v>
                </c:pt>
                <c:pt idx="39">
                  <c:v>35886</c:v>
                </c:pt>
                <c:pt idx="40">
                  <c:v>35916</c:v>
                </c:pt>
                <c:pt idx="41">
                  <c:v>35947</c:v>
                </c:pt>
                <c:pt idx="42">
                  <c:v>35977</c:v>
                </c:pt>
                <c:pt idx="43">
                  <c:v>36008</c:v>
                </c:pt>
                <c:pt idx="44">
                  <c:v>36039</c:v>
                </c:pt>
                <c:pt idx="45">
                  <c:v>36069</c:v>
                </c:pt>
                <c:pt idx="46">
                  <c:v>36100</c:v>
                </c:pt>
                <c:pt idx="47">
                  <c:v>36130</c:v>
                </c:pt>
                <c:pt idx="48">
                  <c:v>36161</c:v>
                </c:pt>
                <c:pt idx="49">
                  <c:v>36192</c:v>
                </c:pt>
                <c:pt idx="50">
                  <c:v>36220</c:v>
                </c:pt>
                <c:pt idx="51">
                  <c:v>36251</c:v>
                </c:pt>
                <c:pt idx="52">
                  <c:v>36281</c:v>
                </c:pt>
                <c:pt idx="53">
                  <c:v>36312</c:v>
                </c:pt>
                <c:pt idx="54">
                  <c:v>36342</c:v>
                </c:pt>
                <c:pt idx="55">
                  <c:v>36373</c:v>
                </c:pt>
                <c:pt idx="56">
                  <c:v>36404</c:v>
                </c:pt>
                <c:pt idx="57">
                  <c:v>36434</c:v>
                </c:pt>
                <c:pt idx="58">
                  <c:v>36465</c:v>
                </c:pt>
                <c:pt idx="59">
                  <c:v>36495</c:v>
                </c:pt>
                <c:pt idx="60">
                  <c:v>36526</c:v>
                </c:pt>
                <c:pt idx="61">
                  <c:v>36557</c:v>
                </c:pt>
                <c:pt idx="62">
                  <c:v>36586</c:v>
                </c:pt>
                <c:pt idx="63">
                  <c:v>36617</c:v>
                </c:pt>
                <c:pt idx="64">
                  <c:v>36647</c:v>
                </c:pt>
                <c:pt idx="65">
                  <c:v>36678</c:v>
                </c:pt>
                <c:pt idx="66">
                  <c:v>36708</c:v>
                </c:pt>
                <c:pt idx="67">
                  <c:v>36739</c:v>
                </c:pt>
                <c:pt idx="68">
                  <c:v>36770</c:v>
                </c:pt>
                <c:pt idx="69">
                  <c:v>36800</c:v>
                </c:pt>
                <c:pt idx="70">
                  <c:v>36831</c:v>
                </c:pt>
                <c:pt idx="71">
                  <c:v>36861</c:v>
                </c:pt>
                <c:pt idx="72">
                  <c:v>36892</c:v>
                </c:pt>
                <c:pt idx="73">
                  <c:v>36923</c:v>
                </c:pt>
                <c:pt idx="74">
                  <c:v>36951</c:v>
                </c:pt>
                <c:pt idx="75">
                  <c:v>36982</c:v>
                </c:pt>
                <c:pt idx="76">
                  <c:v>37012</c:v>
                </c:pt>
                <c:pt idx="77">
                  <c:v>37043</c:v>
                </c:pt>
                <c:pt idx="78">
                  <c:v>37073</c:v>
                </c:pt>
                <c:pt idx="79">
                  <c:v>37104</c:v>
                </c:pt>
                <c:pt idx="80">
                  <c:v>37135</c:v>
                </c:pt>
                <c:pt idx="81">
                  <c:v>37165</c:v>
                </c:pt>
                <c:pt idx="82">
                  <c:v>37196</c:v>
                </c:pt>
                <c:pt idx="83">
                  <c:v>37226</c:v>
                </c:pt>
                <c:pt idx="84">
                  <c:v>37257</c:v>
                </c:pt>
                <c:pt idx="85">
                  <c:v>37288</c:v>
                </c:pt>
                <c:pt idx="86">
                  <c:v>37316</c:v>
                </c:pt>
                <c:pt idx="87">
                  <c:v>37347</c:v>
                </c:pt>
                <c:pt idx="88">
                  <c:v>37377</c:v>
                </c:pt>
                <c:pt idx="89">
                  <c:v>37408</c:v>
                </c:pt>
                <c:pt idx="90">
                  <c:v>37438</c:v>
                </c:pt>
                <c:pt idx="91">
                  <c:v>37469</c:v>
                </c:pt>
                <c:pt idx="92">
                  <c:v>37500</c:v>
                </c:pt>
                <c:pt idx="93">
                  <c:v>37530</c:v>
                </c:pt>
                <c:pt idx="94">
                  <c:v>37561</c:v>
                </c:pt>
                <c:pt idx="95">
                  <c:v>37591</c:v>
                </c:pt>
                <c:pt idx="96">
                  <c:v>37622</c:v>
                </c:pt>
                <c:pt idx="97">
                  <c:v>37653</c:v>
                </c:pt>
                <c:pt idx="98">
                  <c:v>37681</c:v>
                </c:pt>
                <c:pt idx="99">
                  <c:v>37712</c:v>
                </c:pt>
                <c:pt idx="100">
                  <c:v>37742</c:v>
                </c:pt>
                <c:pt idx="101">
                  <c:v>37773</c:v>
                </c:pt>
                <c:pt idx="102">
                  <c:v>37803</c:v>
                </c:pt>
                <c:pt idx="103">
                  <c:v>37834</c:v>
                </c:pt>
                <c:pt idx="104">
                  <c:v>37865</c:v>
                </c:pt>
                <c:pt idx="105">
                  <c:v>37895</c:v>
                </c:pt>
                <c:pt idx="106">
                  <c:v>37926</c:v>
                </c:pt>
                <c:pt idx="107">
                  <c:v>37956</c:v>
                </c:pt>
                <c:pt idx="108">
                  <c:v>37987</c:v>
                </c:pt>
                <c:pt idx="109">
                  <c:v>38018</c:v>
                </c:pt>
                <c:pt idx="110">
                  <c:v>38047</c:v>
                </c:pt>
                <c:pt idx="111">
                  <c:v>38078</c:v>
                </c:pt>
                <c:pt idx="112">
                  <c:v>38108</c:v>
                </c:pt>
                <c:pt idx="113">
                  <c:v>38139</c:v>
                </c:pt>
                <c:pt idx="114">
                  <c:v>38169</c:v>
                </c:pt>
                <c:pt idx="115">
                  <c:v>38200</c:v>
                </c:pt>
                <c:pt idx="116">
                  <c:v>38231</c:v>
                </c:pt>
                <c:pt idx="117">
                  <c:v>38261</c:v>
                </c:pt>
                <c:pt idx="118">
                  <c:v>38292</c:v>
                </c:pt>
                <c:pt idx="119">
                  <c:v>38322</c:v>
                </c:pt>
                <c:pt idx="120">
                  <c:v>38353</c:v>
                </c:pt>
                <c:pt idx="121">
                  <c:v>38384</c:v>
                </c:pt>
                <c:pt idx="122">
                  <c:v>38412</c:v>
                </c:pt>
                <c:pt idx="123">
                  <c:v>38443</c:v>
                </c:pt>
                <c:pt idx="124">
                  <c:v>38473</c:v>
                </c:pt>
                <c:pt idx="125">
                  <c:v>38504</c:v>
                </c:pt>
                <c:pt idx="126">
                  <c:v>38534</c:v>
                </c:pt>
                <c:pt idx="127">
                  <c:v>38565</c:v>
                </c:pt>
                <c:pt idx="128">
                  <c:v>38596</c:v>
                </c:pt>
                <c:pt idx="129">
                  <c:v>38626</c:v>
                </c:pt>
                <c:pt idx="130">
                  <c:v>38657</c:v>
                </c:pt>
                <c:pt idx="131">
                  <c:v>38687</c:v>
                </c:pt>
                <c:pt idx="132">
                  <c:v>38718</c:v>
                </c:pt>
                <c:pt idx="133">
                  <c:v>38749</c:v>
                </c:pt>
                <c:pt idx="134">
                  <c:v>38777</c:v>
                </c:pt>
                <c:pt idx="135">
                  <c:v>38808</c:v>
                </c:pt>
                <c:pt idx="136">
                  <c:v>38838</c:v>
                </c:pt>
                <c:pt idx="137">
                  <c:v>38869</c:v>
                </c:pt>
                <c:pt idx="138">
                  <c:v>38899</c:v>
                </c:pt>
                <c:pt idx="139">
                  <c:v>38930</c:v>
                </c:pt>
                <c:pt idx="140">
                  <c:v>38961</c:v>
                </c:pt>
                <c:pt idx="141">
                  <c:v>38991</c:v>
                </c:pt>
                <c:pt idx="142">
                  <c:v>39022</c:v>
                </c:pt>
                <c:pt idx="143">
                  <c:v>39052</c:v>
                </c:pt>
                <c:pt idx="144">
                  <c:v>39083</c:v>
                </c:pt>
                <c:pt idx="145">
                  <c:v>39114</c:v>
                </c:pt>
                <c:pt idx="146">
                  <c:v>39142</c:v>
                </c:pt>
                <c:pt idx="147">
                  <c:v>39173</c:v>
                </c:pt>
                <c:pt idx="148">
                  <c:v>39203</c:v>
                </c:pt>
                <c:pt idx="149">
                  <c:v>39234</c:v>
                </c:pt>
                <c:pt idx="150">
                  <c:v>39264</c:v>
                </c:pt>
                <c:pt idx="151">
                  <c:v>39295</c:v>
                </c:pt>
                <c:pt idx="152">
                  <c:v>39326</c:v>
                </c:pt>
                <c:pt idx="153">
                  <c:v>39356</c:v>
                </c:pt>
                <c:pt idx="154">
                  <c:v>39387</c:v>
                </c:pt>
                <c:pt idx="155">
                  <c:v>39417</c:v>
                </c:pt>
                <c:pt idx="156">
                  <c:v>39448</c:v>
                </c:pt>
                <c:pt idx="157">
                  <c:v>39479</c:v>
                </c:pt>
                <c:pt idx="158">
                  <c:v>39508</c:v>
                </c:pt>
                <c:pt idx="159">
                  <c:v>39539</c:v>
                </c:pt>
                <c:pt idx="160" formatCode="d\-mmm">
                  <c:v>39576</c:v>
                </c:pt>
                <c:pt idx="161">
                  <c:v>39600</c:v>
                </c:pt>
                <c:pt idx="162">
                  <c:v>39630</c:v>
                </c:pt>
                <c:pt idx="163">
                  <c:v>39661</c:v>
                </c:pt>
                <c:pt idx="164">
                  <c:v>39692</c:v>
                </c:pt>
                <c:pt idx="165">
                  <c:v>39783</c:v>
                </c:pt>
                <c:pt idx="166">
                  <c:v>39814</c:v>
                </c:pt>
                <c:pt idx="167">
                  <c:v>39845</c:v>
                </c:pt>
                <c:pt idx="168">
                  <c:v>39873</c:v>
                </c:pt>
                <c:pt idx="169">
                  <c:v>39904</c:v>
                </c:pt>
                <c:pt idx="170">
                  <c:v>39934</c:v>
                </c:pt>
                <c:pt idx="171">
                  <c:v>39965</c:v>
                </c:pt>
                <c:pt idx="172">
                  <c:v>39995</c:v>
                </c:pt>
                <c:pt idx="173">
                  <c:v>40026</c:v>
                </c:pt>
                <c:pt idx="174">
                  <c:v>40057</c:v>
                </c:pt>
                <c:pt idx="175">
                  <c:v>40087</c:v>
                </c:pt>
                <c:pt idx="176">
                  <c:v>40118</c:v>
                </c:pt>
                <c:pt idx="177">
                  <c:v>40148</c:v>
                </c:pt>
                <c:pt idx="178">
                  <c:v>40179</c:v>
                </c:pt>
                <c:pt idx="179">
                  <c:v>40210</c:v>
                </c:pt>
                <c:pt idx="180">
                  <c:v>40238</c:v>
                </c:pt>
                <c:pt idx="181">
                  <c:v>40269</c:v>
                </c:pt>
                <c:pt idx="182">
                  <c:v>40299</c:v>
                </c:pt>
                <c:pt idx="183">
                  <c:v>40330</c:v>
                </c:pt>
                <c:pt idx="184">
                  <c:v>40360</c:v>
                </c:pt>
                <c:pt idx="185">
                  <c:v>40391</c:v>
                </c:pt>
                <c:pt idx="186">
                  <c:v>40422</c:v>
                </c:pt>
                <c:pt idx="187">
                  <c:v>40452</c:v>
                </c:pt>
                <c:pt idx="188">
                  <c:v>40483</c:v>
                </c:pt>
                <c:pt idx="189">
                  <c:v>40513</c:v>
                </c:pt>
                <c:pt idx="190">
                  <c:v>40544</c:v>
                </c:pt>
                <c:pt idx="191">
                  <c:v>40575</c:v>
                </c:pt>
                <c:pt idx="192">
                  <c:v>40603</c:v>
                </c:pt>
                <c:pt idx="193">
                  <c:v>40634</c:v>
                </c:pt>
                <c:pt idx="194">
                  <c:v>40664</c:v>
                </c:pt>
                <c:pt idx="195">
                  <c:v>40695</c:v>
                </c:pt>
                <c:pt idx="196">
                  <c:v>40725</c:v>
                </c:pt>
                <c:pt idx="197">
                  <c:v>40756</c:v>
                </c:pt>
                <c:pt idx="198">
                  <c:v>40787</c:v>
                </c:pt>
                <c:pt idx="199">
                  <c:v>40817</c:v>
                </c:pt>
                <c:pt idx="200">
                  <c:v>40848</c:v>
                </c:pt>
                <c:pt idx="201">
                  <c:v>40878</c:v>
                </c:pt>
                <c:pt idx="202">
                  <c:v>40909</c:v>
                </c:pt>
                <c:pt idx="203">
                  <c:v>40940</c:v>
                </c:pt>
                <c:pt idx="204">
                  <c:v>40969</c:v>
                </c:pt>
                <c:pt idx="205">
                  <c:v>41000</c:v>
                </c:pt>
                <c:pt idx="206">
                  <c:v>41030</c:v>
                </c:pt>
                <c:pt idx="207">
                  <c:v>41061</c:v>
                </c:pt>
                <c:pt idx="208">
                  <c:v>41091</c:v>
                </c:pt>
                <c:pt idx="209" formatCode="d\-mmm">
                  <c:v>41133</c:v>
                </c:pt>
                <c:pt idx="210">
                  <c:v>41153</c:v>
                </c:pt>
              </c:numCache>
            </c:numRef>
          </c:cat>
          <c:val>
            <c:numRef>
              <c:f>Sheet1!$B$2:$HD$2</c:f>
              <c:numCache>
                <c:formatCode>0.00%</c:formatCode>
                <c:ptCount val="211"/>
                <c:pt idx="0">
                  <c:v>8.8700000000000015E-2</c:v>
                </c:pt>
                <c:pt idx="1">
                  <c:v>8.5900000000000004E-2</c:v>
                </c:pt>
                <c:pt idx="2">
                  <c:v>8.1500000000000017E-2</c:v>
                </c:pt>
                <c:pt idx="3">
                  <c:v>7.9900000000000013E-2</c:v>
                </c:pt>
                <c:pt idx="4">
                  <c:v>7.8000000000000014E-2</c:v>
                </c:pt>
                <c:pt idx="5">
                  <c:v>7.240000000000002E-2</c:v>
                </c:pt>
                <c:pt idx="6">
                  <c:v>7.1099999999999997E-2</c:v>
                </c:pt>
                <c:pt idx="7">
                  <c:v>7.3099999999999998E-2</c:v>
                </c:pt>
                <c:pt idx="8">
                  <c:v>7.2700000000000015E-2</c:v>
                </c:pt>
                <c:pt idx="9">
                  <c:v>7.0900000000000019E-2</c:v>
                </c:pt>
                <c:pt idx="10">
                  <c:v>6.9700000000000012E-2</c:v>
                </c:pt>
                <c:pt idx="11">
                  <c:v>6.8500000000000019E-2</c:v>
                </c:pt>
                <c:pt idx="12">
                  <c:v>6.5600000000000006E-2</c:v>
                </c:pt>
                <c:pt idx="13">
                  <c:v>6.5199999999999994E-2</c:v>
                </c:pt>
                <c:pt idx="14">
                  <c:v>6.8699999999999997E-2</c:v>
                </c:pt>
                <c:pt idx="15">
                  <c:v>7.290000000000002E-2</c:v>
                </c:pt>
                <c:pt idx="16">
                  <c:v>7.5000000000000011E-2</c:v>
                </c:pt>
                <c:pt idx="17">
                  <c:v>7.8000000000000014E-2</c:v>
                </c:pt>
                <c:pt idx="18">
                  <c:v>7.6700000000000004E-2</c:v>
                </c:pt>
                <c:pt idx="19">
                  <c:v>7.7500000000000013E-2</c:v>
                </c:pt>
                <c:pt idx="20">
                  <c:v>7.8800000000000009E-2</c:v>
                </c:pt>
                <c:pt idx="21">
                  <c:v>7.580000000000002E-2</c:v>
                </c:pt>
                <c:pt idx="22">
                  <c:v>7.3000000000000009E-2</c:v>
                </c:pt>
                <c:pt idx="23">
                  <c:v>6.9600000000000009E-2</c:v>
                </c:pt>
                <c:pt idx="24">
                  <c:v>7.1800000000000003E-2</c:v>
                </c:pt>
                <c:pt idx="25">
                  <c:v>7.2500000000000009E-2</c:v>
                </c:pt>
                <c:pt idx="26">
                  <c:v>7.350000000000001E-2</c:v>
                </c:pt>
                <c:pt idx="27">
                  <c:v>7.6999999999999999E-2</c:v>
                </c:pt>
                <c:pt idx="28">
                  <c:v>7.530000000000002E-2</c:v>
                </c:pt>
                <c:pt idx="29">
                  <c:v>7.3999999999999996E-2</c:v>
                </c:pt>
                <c:pt idx="30">
                  <c:v>7.1499999999999994E-2</c:v>
                </c:pt>
                <c:pt idx="31">
                  <c:v>6.900000000000002E-2</c:v>
                </c:pt>
                <c:pt idx="32">
                  <c:v>7.0800000000000002E-2</c:v>
                </c:pt>
                <c:pt idx="33">
                  <c:v>6.8699999999999997E-2</c:v>
                </c:pt>
                <c:pt idx="34">
                  <c:v>6.8000000000000019E-2</c:v>
                </c:pt>
                <c:pt idx="35">
                  <c:v>6.7100000000000021E-2</c:v>
                </c:pt>
                <c:pt idx="36">
                  <c:v>6.6100000000000006E-2</c:v>
                </c:pt>
                <c:pt idx="37">
                  <c:v>6.6199999999999995E-2</c:v>
                </c:pt>
                <c:pt idx="38">
                  <c:v>6.8000000000000019E-2</c:v>
                </c:pt>
                <c:pt idx="39">
                  <c:v>6.7900000000000002E-2</c:v>
                </c:pt>
                <c:pt idx="40">
                  <c:v>6.8500000000000019E-2</c:v>
                </c:pt>
                <c:pt idx="41">
                  <c:v>6.7000000000000004E-2</c:v>
                </c:pt>
                <c:pt idx="42">
                  <c:v>6.6500000000000004E-2</c:v>
                </c:pt>
                <c:pt idx="43">
                  <c:v>6.6299999999999998E-2</c:v>
                </c:pt>
                <c:pt idx="44">
                  <c:v>6.5100000000000019E-2</c:v>
                </c:pt>
                <c:pt idx="45">
                  <c:v>6.270000000000002E-2</c:v>
                </c:pt>
                <c:pt idx="46">
                  <c:v>6.5000000000000002E-2</c:v>
                </c:pt>
                <c:pt idx="47">
                  <c:v>6.370000000000002E-2</c:v>
                </c:pt>
                <c:pt idx="48">
                  <c:v>6.480000000000001E-2</c:v>
                </c:pt>
                <c:pt idx="49">
                  <c:v>6.3800000000000009E-2</c:v>
                </c:pt>
                <c:pt idx="50">
                  <c:v>6.7000000000000004E-2</c:v>
                </c:pt>
                <c:pt idx="51">
                  <c:v>6.5800000000000011E-2</c:v>
                </c:pt>
                <c:pt idx="52">
                  <c:v>6.6100000000000006E-2</c:v>
                </c:pt>
                <c:pt idx="53">
                  <c:v>7.0400000000000004E-2</c:v>
                </c:pt>
                <c:pt idx="54">
                  <c:v>7.3400000000000021E-2</c:v>
                </c:pt>
                <c:pt idx="55">
                  <c:v>7.4500000000000011E-2</c:v>
                </c:pt>
                <c:pt idx="56">
                  <c:v>7.4500000000000011E-2</c:v>
                </c:pt>
                <c:pt idx="57">
                  <c:v>7.530000000000002E-2</c:v>
                </c:pt>
                <c:pt idx="58">
                  <c:v>7.4500000000000011E-2</c:v>
                </c:pt>
                <c:pt idx="59">
                  <c:v>7.4600000000000014E-2</c:v>
                </c:pt>
                <c:pt idx="60">
                  <c:v>7.8000000000000014E-2</c:v>
                </c:pt>
                <c:pt idx="61">
                  <c:v>7.9300000000000009E-2</c:v>
                </c:pt>
                <c:pt idx="62">
                  <c:v>7.8299999999999995E-2</c:v>
                </c:pt>
                <c:pt idx="63">
                  <c:v>7.8000000000000014E-2</c:v>
                </c:pt>
                <c:pt idx="64">
                  <c:v>8.1800000000000025E-2</c:v>
                </c:pt>
                <c:pt idx="65">
                  <c:v>7.9900000000000013E-2</c:v>
                </c:pt>
                <c:pt idx="66">
                  <c:v>7.870000000000002E-2</c:v>
                </c:pt>
                <c:pt idx="67">
                  <c:v>7.7600000000000002E-2</c:v>
                </c:pt>
                <c:pt idx="68">
                  <c:v>7.5999999999999998E-2</c:v>
                </c:pt>
                <c:pt idx="69">
                  <c:v>7.4700000000000016E-2</c:v>
                </c:pt>
                <c:pt idx="70">
                  <c:v>7.4200000000000002E-2</c:v>
                </c:pt>
                <c:pt idx="71">
                  <c:v>7.060000000000001E-2</c:v>
                </c:pt>
                <c:pt idx="72">
                  <c:v>6.6400000000000001E-2</c:v>
                </c:pt>
                <c:pt idx="73">
                  <c:v>6.6400000000000001E-2</c:v>
                </c:pt>
                <c:pt idx="74">
                  <c:v>6.5100000000000019E-2</c:v>
                </c:pt>
                <c:pt idx="75">
                  <c:v>6.6000000000000003E-2</c:v>
                </c:pt>
                <c:pt idx="76">
                  <c:v>6.6799999999999998E-2</c:v>
                </c:pt>
                <c:pt idx="77">
                  <c:v>6.7000000000000004E-2</c:v>
                </c:pt>
                <c:pt idx="78">
                  <c:v>6.6799999999999998E-2</c:v>
                </c:pt>
                <c:pt idx="79">
                  <c:v>6.5000000000000002E-2</c:v>
                </c:pt>
                <c:pt idx="80">
                  <c:v>6.3400000000000012E-2</c:v>
                </c:pt>
                <c:pt idx="81">
                  <c:v>6.1000000000000006E-2</c:v>
                </c:pt>
                <c:pt idx="82">
                  <c:v>6.1499999999999999E-2</c:v>
                </c:pt>
                <c:pt idx="83">
                  <c:v>6.5400000000000014E-2</c:v>
                </c:pt>
                <c:pt idx="84">
                  <c:v>6.480000000000001E-2</c:v>
                </c:pt>
                <c:pt idx="85">
                  <c:v>6.3800000000000009E-2</c:v>
                </c:pt>
                <c:pt idx="86">
                  <c:v>6.5199999999999994E-2</c:v>
                </c:pt>
                <c:pt idx="87">
                  <c:v>6.480000000000001E-2</c:v>
                </c:pt>
                <c:pt idx="88">
                  <c:v>6.2800000000000009E-2</c:v>
                </c:pt>
                <c:pt idx="89">
                  <c:v>6.1100000000000002E-2</c:v>
                </c:pt>
                <c:pt idx="90">
                  <c:v>5.9300000000000005E-2</c:v>
                </c:pt>
                <c:pt idx="91">
                  <c:v>5.7000000000000009E-2</c:v>
                </c:pt>
                <c:pt idx="92">
                  <c:v>5.5100000000000003E-2</c:v>
                </c:pt>
                <c:pt idx="93">
                  <c:v>5.5000000000000007E-2</c:v>
                </c:pt>
                <c:pt idx="94">
                  <c:v>5.4600000000000003E-2</c:v>
                </c:pt>
                <c:pt idx="95">
                  <c:v>5.4500000000000007E-2</c:v>
                </c:pt>
                <c:pt idx="96">
                  <c:v>5.3000000000000005E-2</c:v>
                </c:pt>
                <c:pt idx="97">
                  <c:v>5.2200000000000003E-2</c:v>
                </c:pt>
                <c:pt idx="98">
                  <c:v>5.0700000000000009E-2</c:v>
                </c:pt>
                <c:pt idx="99">
                  <c:v>5.1199999999999996E-2</c:v>
                </c:pt>
                <c:pt idx="100">
                  <c:v>4.8599999999999997E-2</c:v>
                </c:pt>
                <c:pt idx="101">
                  <c:v>4.6300000000000001E-2</c:v>
                </c:pt>
                <c:pt idx="102">
                  <c:v>4.9700000000000015E-2</c:v>
                </c:pt>
                <c:pt idx="103">
                  <c:v>5.5900000000000005E-2</c:v>
                </c:pt>
                <c:pt idx="104">
                  <c:v>5.4600000000000003E-2</c:v>
                </c:pt>
                <c:pt idx="105">
                  <c:v>5.2700000000000004E-2</c:v>
                </c:pt>
                <c:pt idx="106">
                  <c:v>5.2700000000000004E-2</c:v>
                </c:pt>
                <c:pt idx="107">
                  <c:v>5.1999999999999998E-2</c:v>
                </c:pt>
                <c:pt idx="108">
                  <c:v>5.0200000000000002E-2</c:v>
                </c:pt>
                <c:pt idx="109">
                  <c:v>4.9400000000000006E-2</c:v>
                </c:pt>
                <c:pt idx="110">
                  <c:v>4.7400000000000005E-2</c:v>
                </c:pt>
                <c:pt idx="111">
                  <c:v>5.16E-2</c:v>
                </c:pt>
                <c:pt idx="112">
                  <c:v>5.6400000000000006E-2</c:v>
                </c:pt>
                <c:pt idx="113">
                  <c:v>5.6599999999999998E-2</c:v>
                </c:pt>
                <c:pt idx="114">
                  <c:v>5.4600000000000003E-2</c:v>
                </c:pt>
                <c:pt idx="115">
                  <c:v>5.2600000000000001E-2</c:v>
                </c:pt>
                <c:pt idx="116">
                  <c:v>5.1400000000000001E-2</c:v>
                </c:pt>
                <c:pt idx="117">
                  <c:v>5.1199999999999996E-2</c:v>
                </c:pt>
                <c:pt idx="118">
                  <c:v>5.1400000000000001E-2</c:v>
                </c:pt>
                <c:pt idx="119">
                  <c:v>5.1800000000000006E-2</c:v>
                </c:pt>
                <c:pt idx="120">
                  <c:v>5.1700000000000003E-2</c:v>
                </c:pt>
                <c:pt idx="121">
                  <c:v>5.1499999999999997E-2</c:v>
                </c:pt>
                <c:pt idx="122">
                  <c:v>5.4600000000000003E-2</c:v>
                </c:pt>
                <c:pt idx="123">
                  <c:v>5.4100000000000009E-2</c:v>
                </c:pt>
                <c:pt idx="124">
                  <c:v>5.2800000000000007E-2</c:v>
                </c:pt>
                <c:pt idx="125">
                  <c:v>5.1700000000000003E-2</c:v>
                </c:pt>
                <c:pt idx="126">
                  <c:v>5.2800000000000007E-2</c:v>
                </c:pt>
                <c:pt idx="127">
                  <c:v>5.3999999999999999E-2</c:v>
                </c:pt>
                <c:pt idx="128">
                  <c:v>5.3600000000000002E-2</c:v>
                </c:pt>
                <c:pt idx="129">
                  <c:v>5.6300000000000003E-2</c:v>
                </c:pt>
                <c:pt idx="130">
                  <c:v>5.8599999999999999E-2</c:v>
                </c:pt>
                <c:pt idx="131">
                  <c:v>5.8200000000000002E-2</c:v>
                </c:pt>
                <c:pt idx="132">
                  <c:v>5.7100000000000005E-2</c:v>
                </c:pt>
                <c:pt idx="133">
                  <c:v>5.8599999999999999E-2</c:v>
                </c:pt>
                <c:pt idx="134">
                  <c:v>5.970000000000001E-2</c:v>
                </c:pt>
                <c:pt idx="135">
                  <c:v>6.1600000000000002E-2</c:v>
                </c:pt>
                <c:pt idx="136">
                  <c:v>6.2100000000000009E-2</c:v>
                </c:pt>
                <c:pt idx="137">
                  <c:v>6.3100000000000003E-2</c:v>
                </c:pt>
                <c:pt idx="138">
                  <c:v>6.3899999999999998E-2</c:v>
                </c:pt>
                <c:pt idx="139">
                  <c:v>6.2000000000000006E-2</c:v>
                </c:pt>
                <c:pt idx="140">
                  <c:v>6.0800000000000007E-2</c:v>
                </c:pt>
                <c:pt idx="141">
                  <c:v>6.0500000000000005E-2</c:v>
                </c:pt>
                <c:pt idx="142">
                  <c:v>5.9600000000000007E-2</c:v>
                </c:pt>
                <c:pt idx="143">
                  <c:v>5.8800000000000005E-2</c:v>
                </c:pt>
                <c:pt idx="144">
                  <c:v>5.970000000000001E-2</c:v>
                </c:pt>
                <c:pt idx="145">
                  <c:v>6.0200000000000004E-2</c:v>
                </c:pt>
                <c:pt idx="146">
                  <c:v>5.8800000000000005E-2</c:v>
                </c:pt>
                <c:pt idx="147">
                  <c:v>5.8800000000000005E-2</c:v>
                </c:pt>
                <c:pt idx="148">
                  <c:v>5.970000000000001E-2</c:v>
                </c:pt>
                <c:pt idx="149">
                  <c:v>6.3400000000000012E-2</c:v>
                </c:pt>
                <c:pt idx="150">
                  <c:v>6.3600000000000004E-2</c:v>
                </c:pt>
                <c:pt idx="151">
                  <c:v>6.2300000000000008E-2</c:v>
                </c:pt>
                <c:pt idx="152">
                  <c:v>6.0500000000000005E-2</c:v>
                </c:pt>
                <c:pt idx="153">
                  <c:v>6.0400000000000009E-2</c:v>
                </c:pt>
                <c:pt idx="154">
                  <c:v>5.8500000000000003E-2</c:v>
                </c:pt>
                <c:pt idx="155">
                  <c:v>5.7500000000000009E-2</c:v>
                </c:pt>
                <c:pt idx="156">
                  <c:v>5.290000000000001E-2</c:v>
                </c:pt>
                <c:pt idx="157">
                  <c:v>5.4400000000000011E-2</c:v>
                </c:pt>
                <c:pt idx="158">
                  <c:v>5.4200000000000005E-2</c:v>
                </c:pt>
                <c:pt idx="159">
                  <c:v>5.4700000000000006E-2</c:v>
                </c:pt>
                <c:pt idx="160">
                  <c:v>5.6500000000000002E-2</c:v>
                </c:pt>
                <c:pt idx="161">
                  <c:v>5.9200000000000003E-2</c:v>
                </c:pt>
                <c:pt idx="162">
                  <c:v>5.7800000000000011E-2</c:v>
                </c:pt>
                <c:pt idx="163">
                  <c:v>5.9300000000000005E-2</c:v>
                </c:pt>
                <c:pt idx="164">
                  <c:v>5.3499999999999999E-2</c:v>
                </c:pt>
                <c:pt idx="165">
                  <c:v>5.3300000000000007E-2</c:v>
                </c:pt>
                <c:pt idx="166">
                  <c:v>4.8000000000000001E-2</c:v>
                </c:pt>
                <c:pt idx="167">
                  <c:v>4.6800000000000001E-2</c:v>
                </c:pt>
                <c:pt idx="168">
                  <c:v>4.6100000000000002E-2</c:v>
                </c:pt>
                <c:pt idx="169">
                  <c:v>4.5200000000000004E-2</c:v>
                </c:pt>
                <c:pt idx="170">
                  <c:v>4.5200000000000004E-2</c:v>
                </c:pt>
                <c:pt idx="171">
                  <c:v>4.9000000000000009E-2</c:v>
                </c:pt>
                <c:pt idx="172">
                  <c:v>4.6899999999999997E-2</c:v>
                </c:pt>
                <c:pt idx="173">
                  <c:v>4.6100000000000002E-2</c:v>
                </c:pt>
                <c:pt idx="174">
                  <c:v>4.4900000000000009E-2</c:v>
                </c:pt>
                <c:pt idx="175">
                  <c:v>4.3900000000000002E-2</c:v>
                </c:pt>
                <c:pt idx="176">
                  <c:v>4.3400000000000001E-2</c:v>
                </c:pt>
                <c:pt idx="177">
                  <c:v>4.3900000000000002E-2</c:v>
                </c:pt>
                <c:pt idx="178">
                  <c:v>4.4400000000000009E-2</c:v>
                </c:pt>
                <c:pt idx="179">
                  <c:v>4.3700000000000003E-2</c:v>
                </c:pt>
                <c:pt idx="180">
                  <c:v>4.3299999999999998E-2</c:v>
                </c:pt>
                <c:pt idx="181">
                  <c:v>4.4200000000000003E-2</c:v>
                </c:pt>
                <c:pt idx="182">
                  <c:v>4.2800000000000005E-2</c:v>
                </c:pt>
                <c:pt idx="183">
                  <c:v>4.1800000000000004E-2</c:v>
                </c:pt>
                <c:pt idx="184">
                  <c:v>4.0400000000000005E-2</c:v>
                </c:pt>
                <c:pt idx="185">
                  <c:v>3.9100000000000003E-2</c:v>
                </c:pt>
                <c:pt idx="186">
                  <c:v>3.8100000000000002E-2</c:v>
                </c:pt>
                <c:pt idx="187">
                  <c:v>3.6600000000000008E-2</c:v>
                </c:pt>
                <c:pt idx="188">
                  <c:v>3.6799999999999999E-2</c:v>
                </c:pt>
                <c:pt idx="189">
                  <c:v>4.0599999999999997E-2</c:v>
                </c:pt>
                <c:pt idx="190">
                  <c:v>4.0900000000000006E-2</c:v>
                </c:pt>
                <c:pt idx="191">
                  <c:v>4.2199999999999994E-2</c:v>
                </c:pt>
                <c:pt idx="192">
                  <c:v>4.0800000000000003E-2</c:v>
                </c:pt>
                <c:pt idx="193">
                  <c:v>4.0599999999999997E-2</c:v>
                </c:pt>
                <c:pt idx="194">
                  <c:v>3.8199999999999998E-2</c:v>
                </c:pt>
                <c:pt idx="195">
                  <c:v>3.6900000000000002E-2</c:v>
                </c:pt>
                <c:pt idx="196">
                  <c:v>3.6799999999999999E-2</c:v>
                </c:pt>
                <c:pt idx="197">
                  <c:v>3.4599999999999999E-2</c:v>
                </c:pt>
                <c:pt idx="198">
                  <c:v>3.32E-2</c:v>
                </c:pt>
                <c:pt idx="199">
                  <c:v>3.3500000000000002E-2</c:v>
                </c:pt>
                <c:pt idx="200">
                  <c:v>3.3099999999999997E-2</c:v>
                </c:pt>
                <c:pt idx="201">
                  <c:v>3.2500000000000001E-2</c:v>
                </c:pt>
                <c:pt idx="202">
                  <c:v>3.2000000000000008E-2</c:v>
                </c:pt>
                <c:pt idx="203">
                  <c:v>3.160000000000001E-2</c:v>
                </c:pt>
                <c:pt idx="204">
                  <c:v>3.2000000000000008E-2</c:v>
                </c:pt>
                <c:pt idx="205">
                  <c:v>3.1399999999999997E-2</c:v>
                </c:pt>
                <c:pt idx="206">
                  <c:v>3.0300000000000001E-2</c:v>
                </c:pt>
                <c:pt idx="207">
                  <c:v>2.9500000000000002E-2</c:v>
                </c:pt>
                <c:pt idx="208">
                  <c:v>2.8500000000000001E-2</c:v>
                </c:pt>
                <c:pt idx="209">
                  <c:v>2.86E-2</c:v>
                </c:pt>
                <c:pt idx="210">
                  <c:v>2.7300000000000001E-2</c:v>
                </c:pt>
              </c:numCache>
            </c:numRef>
          </c:val>
        </c:ser>
        <c:ser>
          <c:idx val="1"/>
          <c:order val="1"/>
          <c:tx>
            <c:strRef>
              <c:f>Sheet1!$A$3</c:f>
              <c:strCache>
                <c:ptCount val="1"/>
                <c:pt idx="0">
                  <c:v>30-yr</c:v>
                </c:pt>
              </c:strCache>
            </c:strRef>
          </c:tx>
          <c:spPr>
            <a:ln w="38100">
              <a:solidFill>
                <a:srgbClr val="003366"/>
              </a:solidFill>
            </a:ln>
          </c:spPr>
          <c:marker>
            <c:symbol val="none"/>
          </c:marker>
          <c:dLbls>
            <c:dLbl>
              <c:idx val="207"/>
              <c:layout>
                <c:manualLayout>
                  <c:x val="-4.6451480019857223E-3"/>
                  <c:y val="-0.106958140039608"/>
                </c:manualLayout>
              </c:layout>
              <c:tx>
                <c:rich>
                  <a:bodyPr/>
                  <a:lstStyle/>
                  <a:p>
                    <a:pPr>
                      <a:defRPr sz="1200">
                        <a:solidFill>
                          <a:srgbClr val="003366"/>
                        </a:solidFill>
                      </a:defRPr>
                    </a:pPr>
                    <a:r>
                      <a:rPr lang="en-US" sz="1200" dirty="0" smtClean="0">
                        <a:solidFill>
                          <a:srgbClr val="003366"/>
                        </a:solidFill>
                      </a:rPr>
                      <a:t>Sep-12</a:t>
                    </a:r>
                    <a:r>
                      <a:rPr lang="en-US" sz="1200" dirty="0">
                        <a:solidFill>
                          <a:srgbClr val="003366"/>
                        </a:solidFill>
                      </a:rPr>
                      <a:t>
</a:t>
                    </a:r>
                    <a:r>
                      <a:rPr lang="en-US" sz="1200" dirty="0" smtClean="0">
                        <a:solidFill>
                          <a:srgbClr val="003366"/>
                        </a:solidFill>
                      </a:rPr>
                      <a:t>3.40%</a:t>
                    </a:r>
                    <a:endParaRPr lang="en-US" sz="1200" dirty="0"/>
                  </a:p>
                </c:rich>
              </c:tx>
              <c:spPr/>
              <c:dLblPos val="r"/>
              <c:showVal val="1"/>
              <c:showCatName val="1"/>
              <c:separator>
</c:separator>
            </c:dLbl>
            <c:delete val="1"/>
          </c:dLbls>
          <c:cat>
            <c:numRef>
              <c:f>Sheet1!$B$1:$HD$1</c:f>
              <c:numCache>
                <c:formatCode>mmm\-yy</c:formatCode>
                <c:ptCount val="211"/>
                <c:pt idx="0">
                  <c:v>34700</c:v>
                </c:pt>
                <c:pt idx="1">
                  <c:v>34731</c:v>
                </c:pt>
                <c:pt idx="2">
                  <c:v>34759</c:v>
                </c:pt>
                <c:pt idx="3">
                  <c:v>34790</c:v>
                </c:pt>
                <c:pt idx="4">
                  <c:v>34820</c:v>
                </c:pt>
                <c:pt idx="5">
                  <c:v>34851</c:v>
                </c:pt>
                <c:pt idx="6">
                  <c:v>34881</c:v>
                </c:pt>
                <c:pt idx="7">
                  <c:v>34912</c:v>
                </c:pt>
                <c:pt idx="8">
                  <c:v>34943</c:v>
                </c:pt>
                <c:pt idx="9">
                  <c:v>34973</c:v>
                </c:pt>
                <c:pt idx="10">
                  <c:v>35004</c:v>
                </c:pt>
                <c:pt idx="11">
                  <c:v>35034</c:v>
                </c:pt>
                <c:pt idx="12">
                  <c:v>35065</c:v>
                </c:pt>
                <c:pt idx="13">
                  <c:v>35096</c:v>
                </c:pt>
                <c:pt idx="14">
                  <c:v>35125</c:v>
                </c:pt>
                <c:pt idx="15">
                  <c:v>35156</c:v>
                </c:pt>
                <c:pt idx="16">
                  <c:v>35186</c:v>
                </c:pt>
                <c:pt idx="17">
                  <c:v>35217</c:v>
                </c:pt>
                <c:pt idx="18">
                  <c:v>35247</c:v>
                </c:pt>
                <c:pt idx="19">
                  <c:v>35278</c:v>
                </c:pt>
                <c:pt idx="20">
                  <c:v>35309</c:v>
                </c:pt>
                <c:pt idx="21">
                  <c:v>35339</c:v>
                </c:pt>
                <c:pt idx="22">
                  <c:v>35370</c:v>
                </c:pt>
                <c:pt idx="23">
                  <c:v>35400</c:v>
                </c:pt>
                <c:pt idx="24">
                  <c:v>35431</c:v>
                </c:pt>
                <c:pt idx="25">
                  <c:v>35462</c:v>
                </c:pt>
                <c:pt idx="26">
                  <c:v>35490</c:v>
                </c:pt>
                <c:pt idx="27">
                  <c:v>35521</c:v>
                </c:pt>
                <c:pt idx="28">
                  <c:v>35551</c:v>
                </c:pt>
                <c:pt idx="29">
                  <c:v>35582</c:v>
                </c:pt>
                <c:pt idx="30">
                  <c:v>35612</c:v>
                </c:pt>
                <c:pt idx="31">
                  <c:v>35643</c:v>
                </c:pt>
                <c:pt idx="32">
                  <c:v>35674</c:v>
                </c:pt>
                <c:pt idx="33">
                  <c:v>35704</c:v>
                </c:pt>
                <c:pt idx="34">
                  <c:v>35735</c:v>
                </c:pt>
                <c:pt idx="35">
                  <c:v>35765</c:v>
                </c:pt>
                <c:pt idx="36">
                  <c:v>35796</c:v>
                </c:pt>
                <c:pt idx="37">
                  <c:v>35827</c:v>
                </c:pt>
                <c:pt idx="38">
                  <c:v>35855</c:v>
                </c:pt>
                <c:pt idx="39">
                  <c:v>35886</c:v>
                </c:pt>
                <c:pt idx="40">
                  <c:v>35916</c:v>
                </c:pt>
                <c:pt idx="41">
                  <c:v>35947</c:v>
                </c:pt>
                <c:pt idx="42">
                  <c:v>35977</c:v>
                </c:pt>
                <c:pt idx="43">
                  <c:v>36008</c:v>
                </c:pt>
                <c:pt idx="44">
                  <c:v>36039</c:v>
                </c:pt>
                <c:pt idx="45">
                  <c:v>36069</c:v>
                </c:pt>
                <c:pt idx="46">
                  <c:v>36100</c:v>
                </c:pt>
                <c:pt idx="47">
                  <c:v>36130</c:v>
                </c:pt>
                <c:pt idx="48">
                  <c:v>36161</c:v>
                </c:pt>
                <c:pt idx="49">
                  <c:v>36192</c:v>
                </c:pt>
                <c:pt idx="50">
                  <c:v>36220</c:v>
                </c:pt>
                <c:pt idx="51">
                  <c:v>36251</c:v>
                </c:pt>
                <c:pt idx="52">
                  <c:v>36281</c:v>
                </c:pt>
                <c:pt idx="53">
                  <c:v>36312</c:v>
                </c:pt>
                <c:pt idx="54">
                  <c:v>36342</c:v>
                </c:pt>
                <c:pt idx="55">
                  <c:v>36373</c:v>
                </c:pt>
                <c:pt idx="56">
                  <c:v>36404</c:v>
                </c:pt>
                <c:pt idx="57">
                  <c:v>36434</c:v>
                </c:pt>
                <c:pt idx="58">
                  <c:v>36465</c:v>
                </c:pt>
                <c:pt idx="59">
                  <c:v>36495</c:v>
                </c:pt>
                <c:pt idx="60">
                  <c:v>36526</c:v>
                </c:pt>
                <c:pt idx="61">
                  <c:v>36557</c:v>
                </c:pt>
                <c:pt idx="62">
                  <c:v>36586</c:v>
                </c:pt>
                <c:pt idx="63">
                  <c:v>36617</c:v>
                </c:pt>
                <c:pt idx="64">
                  <c:v>36647</c:v>
                </c:pt>
                <c:pt idx="65">
                  <c:v>36678</c:v>
                </c:pt>
                <c:pt idx="66">
                  <c:v>36708</c:v>
                </c:pt>
                <c:pt idx="67">
                  <c:v>36739</c:v>
                </c:pt>
                <c:pt idx="68">
                  <c:v>36770</c:v>
                </c:pt>
                <c:pt idx="69">
                  <c:v>36800</c:v>
                </c:pt>
                <c:pt idx="70">
                  <c:v>36831</c:v>
                </c:pt>
                <c:pt idx="71">
                  <c:v>36861</c:v>
                </c:pt>
                <c:pt idx="72">
                  <c:v>36892</c:v>
                </c:pt>
                <c:pt idx="73">
                  <c:v>36923</c:v>
                </c:pt>
                <c:pt idx="74">
                  <c:v>36951</c:v>
                </c:pt>
                <c:pt idx="75">
                  <c:v>36982</c:v>
                </c:pt>
                <c:pt idx="76">
                  <c:v>37012</c:v>
                </c:pt>
                <c:pt idx="77">
                  <c:v>37043</c:v>
                </c:pt>
                <c:pt idx="78">
                  <c:v>37073</c:v>
                </c:pt>
                <c:pt idx="79">
                  <c:v>37104</c:v>
                </c:pt>
                <c:pt idx="80">
                  <c:v>37135</c:v>
                </c:pt>
                <c:pt idx="81">
                  <c:v>37165</c:v>
                </c:pt>
                <c:pt idx="82">
                  <c:v>37196</c:v>
                </c:pt>
                <c:pt idx="83">
                  <c:v>37226</c:v>
                </c:pt>
                <c:pt idx="84">
                  <c:v>37257</c:v>
                </c:pt>
                <c:pt idx="85">
                  <c:v>37288</c:v>
                </c:pt>
                <c:pt idx="86">
                  <c:v>37316</c:v>
                </c:pt>
                <c:pt idx="87">
                  <c:v>37347</c:v>
                </c:pt>
                <c:pt idx="88">
                  <c:v>37377</c:v>
                </c:pt>
                <c:pt idx="89">
                  <c:v>37408</c:v>
                </c:pt>
                <c:pt idx="90">
                  <c:v>37438</c:v>
                </c:pt>
                <c:pt idx="91">
                  <c:v>37469</c:v>
                </c:pt>
                <c:pt idx="92">
                  <c:v>37500</c:v>
                </c:pt>
                <c:pt idx="93">
                  <c:v>37530</c:v>
                </c:pt>
                <c:pt idx="94">
                  <c:v>37561</c:v>
                </c:pt>
                <c:pt idx="95">
                  <c:v>37591</c:v>
                </c:pt>
                <c:pt idx="96">
                  <c:v>37622</c:v>
                </c:pt>
                <c:pt idx="97">
                  <c:v>37653</c:v>
                </c:pt>
                <c:pt idx="98">
                  <c:v>37681</c:v>
                </c:pt>
                <c:pt idx="99">
                  <c:v>37712</c:v>
                </c:pt>
                <c:pt idx="100">
                  <c:v>37742</c:v>
                </c:pt>
                <c:pt idx="101">
                  <c:v>37773</c:v>
                </c:pt>
                <c:pt idx="102">
                  <c:v>37803</c:v>
                </c:pt>
                <c:pt idx="103">
                  <c:v>37834</c:v>
                </c:pt>
                <c:pt idx="104">
                  <c:v>37865</c:v>
                </c:pt>
                <c:pt idx="105">
                  <c:v>37895</c:v>
                </c:pt>
                <c:pt idx="106">
                  <c:v>37926</c:v>
                </c:pt>
                <c:pt idx="107">
                  <c:v>37956</c:v>
                </c:pt>
                <c:pt idx="108">
                  <c:v>37987</c:v>
                </c:pt>
                <c:pt idx="109">
                  <c:v>38018</c:v>
                </c:pt>
                <c:pt idx="110">
                  <c:v>38047</c:v>
                </c:pt>
                <c:pt idx="111">
                  <c:v>38078</c:v>
                </c:pt>
                <c:pt idx="112">
                  <c:v>38108</c:v>
                </c:pt>
                <c:pt idx="113">
                  <c:v>38139</c:v>
                </c:pt>
                <c:pt idx="114">
                  <c:v>38169</c:v>
                </c:pt>
                <c:pt idx="115">
                  <c:v>38200</c:v>
                </c:pt>
                <c:pt idx="116">
                  <c:v>38231</c:v>
                </c:pt>
                <c:pt idx="117">
                  <c:v>38261</c:v>
                </c:pt>
                <c:pt idx="118">
                  <c:v>38292</c:v>
                </c:pt>
                <c:pt idx="119">
                  <c:v>38322</c:v>
                </c:pt>
                <c:pt idx="120">
                  <c:v>38353</c:v>
                </c:pt>
                <c:pt idx="121">
                  <c:v>38384</c:v>
                </c:pt>
                <c:pt idx="122">
                  <c:v>38412</c:v>
                </c:pt>
                <c:pt idx="123">
                  <c:v>38443</c:v>
                </c:pt>
                <c:pt idx="124">
                  <c:v>38473</c:v>
                </c:pt>
                <c:pt idx="125">
                  <c:v>38504</c:v>
                </c:pt>
                <c:pt idx="126">
                  <c:v>38534</c:v>
                </c:pt>
                <c:pt idx="127">
                  <c:v>38565</c:v>
                </c:pt>
                <c:pt idx="128">
                  <c:v>38596</c:v>
                </c:pt>
                <c:pt idx="129">
                  <c:v>38626</c:v>
                </c:pt>
                <c:pt idx="130">
                  <c:v>38657</c:v>
                </c:pt>
                <c:pt idx="131">
                  <c:v>38687</c:v>
                </c:pt>
                <c:pt idx="132">
                  <c:v>38718</c:v>
                </c:pt>
                <c:pt idx="133">
                  <c:v>38749</c:v>
                </c:pt>
                <c:pt idx="134">
                  <c:v>38777</c:v>
                </c:pt>
                <c:pt idx="135">
                  <c:v>38808</c:v>
                </c:pt>
                <c:pt idx="136">
                  <c:v>38838</c:v>
                </c:pt>
                <c:pt idx="137">
                  <c:v>38869</c:v>
                </c:pt>
                <c:pt idx="138">
                  <c:v>38899</c:v>
                </c:pt>
                <c:pt idx="139">
                  <c:v>38930</c:v>
                </c:pt>
                <c:pt idx="140">
                  <c:v>38961</c:v>
                </c:pt>
                <c:pt idx="141">
                  <c:v>38991</c:v>
                </c:pt>
                <c:pt idx="142">
                  <c:v>39022</c:v>
                </c:pt>
                <c:pt idx="143">
                  <c:v>39052</c:v>
                </c:pt>
                <c:pt idx="144">
                  <c:v>39083</c:v>
                </c:pt>
                <c:pt idx="145">
                  <c:v>39114</c:v>
                </c:pt>
                <c:pt idx="146">
                  <c:v>39142</c:v>
                </c:pt>
                <c:pt idx="147">
                  <c:v>39173</c:v>
                </c:pt>
                <c:pt idx="148">
                  <c:v>39203</c:v>
                </c:pt>
                <c:pt idx="149">
                  <c:v>39234</c:v>
                </c:pt>
                <c:pt idx="150">
                  <c:v>39264</c:v>
                </c:pt>
                <c:pt idx="151">
                  <c:v>39295</c:v>
                </c:pt>
                <c:pt idx="152">
                  <c:v>39326</c:v>
                </c:pt>
                <c:pt idx="153">
                  <c:v>39356</c:v>
                </c:pt>
                <c:pt idx="154">
                  <c:v>39387</c:v>
                </c:pt>
                <c:pt idx="155">
                  <c:v>39417</c:v>
                </c:pt>
                <c:pt idx="156">
                  <c:v>39448</c:v>
                </c:pt>
                <c:pt idx="157">
                  <c:v>39479</c:v>
                </c:pt>
                <c:pt idx="158">
                  <c:v>39508</c:v>
                </c:pt>
                <c:pt idx="159">
                  <c:v>39539</c:v>
                </c:pt>
                <c:pt idx="160" formatCode="d\-mmm">
                  <c:v>39576</c:v>
                </c:pt>
                <c:pt idx="161">
                  <c:v>39600</c:v>
                </c:pt>
                <c:pt idx="162">
                  <c:v>39630</c:v>
                </c:pt>
                <c:pt idx="163">
                  <c:v>39661</c:v>
                </c:pt>
                <c:pt idx="164">
                  <c:v>39692</c:v>
                </c:pt>
                <c:pt idx="165">
                  <c:v>39783</c:v>
                </c:pt>
                <c:pt idx="166">
                  <c:v>39814</c:v>
                </c:pt>
                <c:pt idx="167">
                  <c:v>39845</c:v>
                </c:pt>
                <c:pt idx="168">
                  <c:v>39873</c:v>
                </c:pt>
                <c:pt idx="169">
                  <c:v>39904</c:v>
                </c:pt>
                <c:pt idx="170">
                  <c:v>39934</c:v>
                </c:pt>
                <c:pt idx="171">
                  <c:v>39965</c:v>
                </c:pt>
                <c:pt idx="172">
                  <c:v>39995</c:v>
                </c:pt>
                <c:pt idx="173">
                  <c:v>40026</c:v>
                </c:pt>
                <c:pt idx="174">
                  <c:v>40057</c:v>
                </c:pt>
                <c:pt idx="175">
                  <c:v>40087</c:v>
                </c:pt>
                <c:pt idx="176">
                  <c:v>40118</c:v>
                </c:pt>
                <c:pt idx="177">
                  <c:v>40148</c:v>
                </c:pt>
                <c:pt idx="178">
                  <c:v>40179</c:v>
                </c:pt>
                <c:pt idx="179">
                  <c:v>40210</c:v>
                </c:pt>
                <c:pt idx="180">
                  <c:v>40238</c:v>
                </c:pt>
                <c:pt idx="181">
                  <c:v>40269</c:v>
                </c:pt>
                <c:pt idx="182">
                  <c:v>40299</c:v>
                </c:pt>
                <c:pt idx="183">
                  <c:v>40330</c:v>
                </c:pt>
                <c:pt idx="184">
                  <c:v>40360</c:v>
                </c:pt>
                <c:pt idx="185">
                  <c:v>40391</c:v>
                </c:pt>
                <c:pt idx="186">
                  <c:v>40422</c:v>
                </c:pt>
                <c:pt idx="187">
                  <c:v>40452</c:v>
                </c:pt>
                <c:pt idx="188">
                  <c:v>40483</c:v>
                </c:pt>
                <c:pt idx="189">
                  <c:v>40513</c:v>
                </c:pt>
                <c:pt idx="190">
                  <c:v>40544</c:v>
                </c:pt>
                <c:pt idx="191">
                  <c:v>40575</c:v>
                </c:pt>
                <c:pt idx="192">
                  <c:v>40603</c:v>
                </c:pt>
                <c:pt idx="193">
                  <c:v>40634</c:v>
                </c:pt>
                <c:pt idx="194">
                  <c:v>40664</c:v>
                </c:pt>
                <c:pt idx="195">
                  <c:v>40695</c:v>
                </c:pt>
                <c:pt idx="196">
                  <c:v>40725</c:v>
                </c:pt>
                <c:pt idx="197">
                  <c:v>40756</c:v>
                </c:pt>
                <c:pt idx="198">
                  <c:v>40787</c:v>
                </c:pt>
                <c:pt idx="199">
                  <c:v>40817</c:v>
                </c:pt>
                <c:pt idx="200">
                  <c:v>40848</c:v>
                </c:pt>
                <c:pt idx="201">
                  <c:v>40878</c:v>
                </c:pt>
                <c:pt idx="202">
                  <c:v>40909</c:v>
                </c:pt>
                <c:pt idx="203">
                  <c:v>40940</c:v>
                </c:pt>
                <c:pt idx="204">
                  <c:v>40969</c:v>
                </c:pt>
                <c:pt idx="205">
                  <c:v>41000</c:v>
                </c:pt>
                <c:pt idx="206">
                  <c:v>41030</c:v>
                </c:pt>
                <c:pt idx="207">
                  <c:v>41061</c:v>
                </c:pt>
                <c:pt idx="208">
                  <c:v>41091</c:v>
                </c:pt>
                <c:pt idx="209" formatCode="d\-mmm">
                  <c:v>41133</c:v>
                </c:pt>
                <c:pt idx="210">
                  <c:v>41153</c:v>
                </c:pt>
              </c:numCache>
            </c:numRef>
          </c:cat>
          <c:val>
            <c:numRef>
              <c:f>Sheet1!$B$3:$HD$3</c:f>
              <c:numCache>
                <c:formatCode>0.00%</c:formatCode>
                <c:ptCount val="211"/>
                <c:pt idx="0">
                  <c:v>9.1500000000000012E-2</c:v>
                </c:pt>
                <c:pt idx="1">
                  <c:v>8.8300000000000017E-2</c:v>
                </c:pt>
                <c:pt idx="2">
                  <c:v>8.4600000000000036E-2</c:v>
                </c:pt>
                <c:pt idx="3">
                  <c:v>8.3200000000000024E-2</c:v>
                </c:pt>
                <c:pt idx="4">
                  <c:v>7.9600000000000004E-2</c:v>
                </c:pt>
                <c:pt idx="5">
                  <c:v>7.5700000000000017E-2</c:v>
                </c:pt>
                <c:pt idx="6">
                  <c:v>7.6100000000000001E-2</c:v>
                </c:pt>
                <c:pt idx="7">
                  <c:v>7.8600000000000003E-2</c:v>
                </c:pt>
                <c:pt idx="8">
                  <c:v>7.640000000000001E-2</c:v>
                </c:pt>
                <c:pt idx="9">
                  <c:v>7.4800000000000019E-2</c:v>
                </c:pt>
                <c:pt idx="10">
                  <c:v>7.3800000000000004E-2</c:v>
                </c:pt>
                <c:pt idx="11">
                  <c:v>7.1999999999999995E-2</c:v>
                </c:pt>
                <c:pt idx="12">
                  <c:v>7.0300000000000015E-2</c:v>
                </c:pt>
                <c:pt idx="13">
                  <c:v>7.0800000000000002E-2</c:v>
                </c:pt>
                <c:pt idx="14">
                  <c:v>7.6200000000000004E-2</c:v>
                </c:pt>
                <c:pt idx="15">
                  <c:v>7.9300000000000009E-2</c:v>
                </c:pt>
                <c:pt idx="16">
                  <c:v>8.0700000000000036E-2</c:v>
                </c:pt>
                <c:pt idx="17">
                  <c:v>8.3200000000000024E-2</c:v>
                </c:pt>
                <c:pt idx="18">
                  <c:v>8.2500000000000004E-2</c:v>
                </c:pt>
                <c:pt idx="19" formatCode="0%">
                  <c:v>8.0000000000000016E-2</c:v>
                </c:pt>
                <c:pt idx="20">
                  <c:v>8.2300000000000012E-2</c:v>
                </c:pt>
                <c:pt idx="21">
                  <c:v>7.920000000000002E-2</c:v>
                </c:pt>
                <c:pt idx="22">
                  <c:v>7.6200000000000004E-2</c:v>
                </c:pt>
                <c:pt idx="23">
                  <c:v>7.5999999999999998E-2</c:v>
                </c:pt>
                <c:pt idx="24">
                  <c:v>7.8200000000000006E-2</c:v>
                </c:pt>
                <c:pt idx="25">
                  <c:v>7.6499999999999999E-2</c:v>
                </c:pt>
                <c:pt idx="26">
                  <c:v>7.9000000000000015E-2</c:v>
                </c:pt>
                <c:pt idx="27">
                  <c:v>8.14E-2</c:v>
                </c:pt>
                <c:pt idx="28">
                  <c:v>7.9400000000000012E-2</c:v>
                </c:pt>
                <c:pt idx="29">
                  <c:v>7.690000000000001E-2</c:v>
                </c:pt>
                <c:pt idx="30">
                  <c:v>7.5000000000000011E-2</c:v>
                </c:pt>
                <c:pt idx="31">
                  <c:v>7.4800000000000019E-2</c:v>
                </c:pt>
                <c:pt idx="32">
                  <c:v>7.4300000000000019E-2</c:v>
                </c:pt>
                <c:pt idx="33">
                  <c:v>7.290000000000002E-2</c:v>
                </c:pt>
                <c:pt idx="34">
                  <c:v>7.2100000000000011E-2</c:v>
                </c:pt>
                <c:pt idx="35">
                  <c:v>7.0999999999999994E-2</c:v>
                </c:pt>
                <c:pt idx="36">
                  <c:v>6.9900000000000004E-2</c:v>
                </c:pt>
                <c:pt idx="37">
                  <c:v>7.0400000000000004E-2</c:v>
                </c:pt>
                <c:pt idx="38">
                  <c:v>7.1300000000000002E-2</c:v>
                </c:pt>
                <c:pt idx="39">
                  <c:v>7.1400000000000019E-2</c:v>
                </c:pt>
                <c:pt idx="40">
                  <c:v>7.1400000000000019E-2</c:v>
                </c:pt>
                <c:pt idx="41" formatCode="0%">
                  <c:v>7.0000000000000021E-2</c:v>
                </c:pt>
                <c:pt idx="42">
                  <c:v>6.950000000000002E-2</c:v>
                </c:pt>
                <c:pt idx="43">
                  <c:v>6.9200000000000012E-2</c:v>
                </c:pt>
                <c:pt idx="44">
                  <c:v>6.720000000000001E-2</c:v>
                </c:pt>
                <c:pt idx="45">
                  <c:v>6.7100000000000021E-2</c:v>
                </c:pt>
                <c:pt idx="46">
                  <c:v>6.8699999999999997E-2</c:v>
                </c:pt>
                <c:pt idx="47">
                  <c:v>6.7400000000000015E-2</c:v>
                </c:pt>
                <c:pt idx="48">
                  <c:v>6.7900000000000002E-2</c:v>
                </c:pt>
                <c:pt idx="49">
                  <c:v>6.8099999999999994E-2</c:v>
                </c:pt>
                <c:pt idx="50">
                  <c:v>7.0400000000000004E-2</c:v>
                </c:pt>
                <c:pt idx="51">
                  <c:v>6.9200000000000012E-2</c:v>
                </c:pt>
                <c:pt idx="52">
                  <c:v>7.1499999999999994E-2</c:v>
                </c:pt>
                <c:pt idx="53">
                  <c:v>7.5500000000000012E-2</c:v>
                </c:pt>
                <c:pt idx="54">
                  <c:v>7.6300000000000021E-2</c:v>
                </c:pt>
                <c:pt idx="55">
                  <c:v>7.9400000000000012E-2</c:v>
                </c:pt>
                <c:pt idx="56">
                  <c:v>7.8200000000000006E-2</c:v>
                </c:pt>
                <c:pt idx="57">
                  <c:v>7.85E-2</c:v>
                </c:pt>
                <c:pt idx="58">
                  <c:v>7.740000000000001E-2</c:v>
                </c:pt>
                <c:pt idx="59">
                  <c:v>7.9100000000000004E-2</c:v>
                </c:pt>
                <c:pt idx="60">
                  <c:v>8.2100000000000006E-2</c:v>
                </c:pt>
                <c:pt idx="61">
                  <c:v>8.3300000000000041E-2</c:v>
                </c:pt>
                <c:pt idx="62">
                  <c:v>8.2399999999999987E-2</c:v>
                </c:pt>
                <c:pt idx="63">
                  <c:v>8.1500000000000017E-2</c:v>
                </c:pt>
                <c:pt idx="64">
                  <c:v>8.5200000000000026E-2</c:v>
                </c:pt>
                <c:pt idx="65">
                  <c:v>8.2900000000000001E-2</c:v>
                </c:pt>
                <c:pt idx="66">
                  <c:v>8.1500000000000017E-2</c:v>
                </c:pt>
                <c:pt idx="67">
                  <c:v>8.0300000000000024E-2</c:v>
                </c:pt>
                <c:pt idx="68">
                  <c:v>7.9100000000000004E-2</c:v>
                </c:pt>
                <c:pt idx="69">
                  <c:v>7.8000000000000014E-2</c:v>
                </c:pt>
                <c:pt idx="70">
                  <c:v>7.7500000000000013E-2</c:v>
                </c:pt>
                <c:pt idx="71">
                  <c:v>7.3800000000000004E-2</c:v>
                </c:pt>
                <c:pt idx="72">
                  <c:v>7.0300000000000015E-2</c:v>
                </c:pt>
                <c:pt idx="73">
                  <c:v>7.0499999999999993E-2</c:v>
                </c:pt>
                <c:pt idx="74">
                  <c:v>6.950000000000002E-2</c:v>
                </c:pt>
                <c:pt idx="75">
                  <c:v>7.0800000000000002E-2</c:v>
                </c:pt>
                <c:pt idx="76">
                  <c:v>7.1499999999999994E-2</c:v>
                </c:pt>
                <c:pt idx="77">
                  <c:v>7.1599999999999997E-2</c:v>
                </c:pt>
                <c:pt idx="78">
                  <c:v>7.1300000000000002E-2</c:v>
                </c:pt>
                <c:pt idx="79">
                  <c:v>6.950000000000002E-2</c:v>
                </c:pt>
                <c:pt idx="80">
                  <c:v>6.8199999999999997E-2</c:v>
                </c:pt>
                <c:pt idx="81">
                  <c:v>6.6199999999999995E-2</c:v>
                </c:pt>
                <c:pt idx="82">
                  <c:v>6.6600000000000006E-2</c:v>
                </c:pt>
                <c:pt idx="83">
                  <c:v>7.0699999999999999E-2</c:v>
                </c:pt>
                <c:pt idx="84" formatCode="0%">
                  <c:v>7.0000000000000021E-2</c:v>
                </c:pt>
                <c:pt idx="85">
                  <c:v>6.8900000000000003E-2</c:v>
                </c:pt>
                <c:pt idx="86">
                  <c:v>7.010000000000001E-2</c:v>
                </c:pt>
                <c:pt idx="87">
                  <c:v>6.9900000000000004E-2</c:v>
                </c:pt>
                <c:pt idx="88">
                  <c:v>6.8099999999999994E-2</c:v>
                </c:pt>
                <c:pt idx="89">
                  <c:v>6.6500000000000004E-2</c:v>
                </c:pt>
                <c:pt idx="90">
                  <c:v>6.4900000000000013E-2</c:v>
                </c:pt>
                <c:pt idx="91">
                  <c:v>6.2900000000000011E-2</c:v>
                </c:pt>
                <c:pt idx="92">
                  <c:v>6.0900000000000003E-2</c:v>
                </c:pt>
                <c:pt idx="93">
                  <c:v>6.1100000000000002E-2</c:v>
                </c:pt>
                <c:pt idx="94">
                  <c:v>6.0700000000000004E-2</c:v>
                </c:pt>
                <c:pt idx="95">
                  <c:v>6.0500000000000005E-2</c:v>
                </c:pt>
                <c:pt idx="96">
                  <c:v>5.9200000000000003E-2</c:v>
                </c:pt>
                <c:pt idx="97">
                  <c:v>5.8400000000000007E-2</c:v>
                </c:pt>
                <c:pt idx="98">
                  <c:v>5.7500000000000009E-2</c:v>
                </c:pt>
                <c:pt idx="99">
                  <c:v>5.8100000000000006E-2</c:v>
                </c:pt>
                <c:pt idx="100">
                  <c:v>5.4800000000000008E-2</c:v>
                </c:pt>
                <c:pt idx="101">
                  <c:v>5.2299999999999999E-2</c:v>
                </c:pt>
                <c:pt idx="102">
                  <c:v>5.6300000000000003E-2</c:v>
                </c:pt>
                <c:pt idx="103">
                  <c:v>6.2600000000000003E-2</c:v>
                </c:pt>
                <c:pt idx="104">
                  <c:v>6.1499999999999999E-2</c:v>
                </c:pt>
                <c:pt idx="105">
                  <c:v>5.9500000000000011E-2</c:v>
                </c:pt>
                <c:pt idx="106">
                  <c:v>5.9300000000000005E-2</c:v>
                </c:pt>
                <c:pt idx="107">
                  <c:v>5.8800000000000005E-2</c:v>
                </c:pt>
                <c:pt idx="108">
                  <c:v>5.7100000000000005E-2</c:v>
                </c:pt>
                <c:pt idx="109">
                  <c:v>5.6400000000000006E-2</c:v>
                </c:pt>
                <c:pt idx="110">
                  <c:v>5.4500000000000007E-2</c:v>
                </c:pt>
                <c:pt idx="111">
                  <c:v>5.8299999999999998E-2</c:v>
                </c:pt>
                <c:pt idx="112">
                  <c:v>6.270000000000002E-2</c:v>
                </c:pt>
                <c:pt idx="113">
                  <c:v>6.2900000000000011E-2</c:v>
                </c:pt>
                <c:pt idx="114">
                  <c:v>6.0600000000000001E-2</c:v>
                </c:pt>
                <c:pt idx="115">
                  <c:v>5.8700000000000009E-2</c:v>
                </c:pt>
                <c:pt idx="116">
                  <c:v>5.7500000000000009E-2</c:v>
                </c:pt>
                <c:pt idx="117">
                  <c:v>5.7200000000000001E-2</c:v>
                </c:pt>
                <c:pt idx="118">
                  <c:v>5.7300000000000004E-2</c:v>
                </c:pt>
                <c:pt idx="119">
                  <c:v>5.7500000000000009E-2</c:v>
                </c:pt>
                <c:pt idx="120">
                  <c:v>5.7100000000000005E-2</c:v>
                </c:pt>
                <c:pt idx="121">
                  <c:v>5.6300000000000003E-2</c:v>
                </c:pt>
                <c:pt idx="122">
                  <c:v>5.9300000000000005E-2</c:v>
                </c:pt>
                <c:pt idx="123">
                  <c:v>5.8599999999999999E-2</c:v>
                </c:pt>
                <c:pt idx="124">
                  <c:v>5.7200000000000001E-2</c:v>
                </c:pt>
                <c:pt idx="125">
                  <c:v>5.5800000000000009E-2</c:v>
                </c:pt>
                <c:pt idx="126">
                  <c:v>5.7000000000000009E-2</c:v>
                </c:pt>
                <c:pt idx="127">
                  <c:v>5.8200000000000002E-2</c:v>
                </c:pt>
                <c:pt idx="128">
                  <c:v>5.7700000000000008E-2</c:v>
                </c:pt>
                <c:pt idx="129">
                  <c:v>6.0700000000000004E-2</c:v>
                </c:pt>
                <c:pt idx="130">
                  <c:v>6.3299999999999995E-2</c:v>
                </c:pt>
                <c:pt idx="131">
                  <c:v>6.270000000000002E-2</c:v>
                </c:pt>
                <c:pt idx="132">
                  <c:v>6.1499999999999999E-2</c:v>
                </c:pt>
                <c:pt idx="133">
                  <c:v>6.25E-2</c:v>
                </c:pt>
                <c:pt idx="134">
                  <c:v>6.3200000000000006E-2</c:v>
                </c:pt>
                <c:pt idx="135">
                  <c:v>6.5100000000000019E-2</c:v>
                </c:pt>
                <c:pt idx="136">
                  <c:v>6.6000000000000003E-2</c:v>
                </c:pt>
                <c:pt idx="137">
                  <c:v>6.6799999999999998E-2</c:v>
                </c:pt>
                <c:pt idx="138">
                  <c:v>6.7599999999999993E-2</c:v>
                </c:pt>
                <c:pt idx="139">
                  <c:v>6.5199999999999994E-2</c:v>
                </c:pt>
                <c:pt idx="140">
                  <c:v>6.4000000000000015E-2</c:v>
                </c:pt>
                <c:pt idx="141">
                  <c:v>6.3600000000000004E-2</c:v>
                </c:pt>
                <c:pt idx="142">
                  <c:v>6.2400000000000011E-2</c:v>
                </c:pt>
                <c:pt idx="143">
                  <c:v>6.1400000000000003E-2</c:v>
                </c:pt>
                <c:pt idx="144">
                  <c:v>6.2200000000000005E-2</c:v>
                </c:pt>
                <c:pt idx="145">
                  <c:v>6.2900000000000011E-2</c:v>
                </c:pt>
                <c:pt idx="146">
                  <c:v>6.1600000000000002E-2</c:v>
                </c:pt>
                <c:pt idx="147">
                  <c:v>6.1800000000000001E-2</c:v>
                </c:pt>
                <c:pt idx="148">
                  <c:v>6.2600000000000003E-2</c:v>
                </c:pt>
                <c:pt idx="149">
                  <c:v>6.6600000000000006E-2</c:v>
                </c:pt>
                <c:pt idx="150">
                  <c:v>6.7000000000000004E-2</c:v>
                </c:pt>
                <c:pt idx="151">
                  <c:v>6.5699999999999995E-2</c:v>
                </c:pt>
                <c:pt idx="152">
                  <c:v>6.3800000000000009E-2</c:v>
                </c:pt>
                <c:pt idx="153">
                  <c:v>6.3800000000000009E-2</c:v>
                </c:pt>
                <c:pt idx="154">
                  <c:v>6.2100000000000009E-2</c:v>
                </c:pt>
                <c:pt idx="155">
                  <c:v>6.1000000000000006E-2</c:v>
                </c:pt>
                <c:pt idx="156">
                  <c:v>5.7600000000000005E-2</c:v>
                </c:pt>
                <c:pt idx="157">
                  <c:v>5.9200000000000003E-2</c:v>
                </c:pt>
                <c:pt idx="158">
                  <c:v>5.970000000000001E-2</c:v>
                </c:pt>
                <c:pt idx="159">
                  <c:v>5.9200000000000003E-2</c:v>
                </c:pt>
                <c:pt idx="160">
                  <c:v>6.0900000000000003E-2</c:v>
                </c:pt>
                <c:pt idx="161">
                  <c:v>6.2400000000000011E-2</c:v>
                </c:pt>
                <c:pt idx="162">
                  <c:v>6.2600000000000003E-2</c:v>
                </c:pt>
                <c:pt idx="163">
                  <c:v>6.4000000000000015E-2</c:v>
                </c:pt>
                <c:pt idx="164">
                  <c:v>5.7800000000000011E-2</c:v>
                </c:pt>
                <c:pt idx="165">
                  <c:v>5.5300000000000009E-2</c:v>
                </c:pt>
                <c:pt idx="166">
                  <c:v>5.1000000000000004E-2</c:v>
                </c:pt>
                <c:pt idx="167">
                  <c:v>5.0700000000000009E-2</c:v>
                </c:pt>
                <c:pt idx="168">
                  <c:v>4.9800000000000011E-2</c:v>
                </c:pt>
                <c:pt idx="169">
                  <c:v>4.7800000000000009E-2</c:v>
                </c:pt>
                <c:pt idx="170">
                  <c:v>4.8599999999999997E-2</c:v>
                </c:pt>
                <c:pt idx="171">
                  <c:v>5.4200000000000005E-2</c:v>
                </c:pt>
                <c:pt idx="172">
                  <c:v>5.2200000000000003E-2</c:v>
                </c:pt>
                <c:pt idx="173">
                  <c:v>5.1900000000000002E-2</c:v>
                </c:pt>
                <c:pt idx="174">
                  <c:v>5.0599999999999999E-2</c:v>
                </c:pt>
                <c:pt idx="175">
                  <c:v>4.9500000000000009E-2</c:v>
                </c:pt>
                <c:pt idx="176">
                  <c:v>4.8800000000000003E-2</c:v>
                </c:pt>
                <c:pt idx="177">
                  <c:v>4.9300000000000004E-2</c:v>
                </c:pt>
                <c:pt idx="178">
                  <c:v>5.0300000000000011E-2</c:v>
                </c:pt>
                <c:pt idx="179">
                  <c:v>4.9900000000000007E-2</c:v>
                </c:pt>
                <c:pt idx="180">
                  <c:v>4.9700000000000015E-2</c:v>
                </c:pt>
                <c:pt idx="181">
                  <c:v>5.1000000000000004E-2</c:v>
                </c:pt>
                <c:pt idx="182">
                  <c:v>4.8899999999999999E-2</c:v>
                </c:pt>
                <c:pt idx="183">
                  <c:v>4.7400000000000005E-2</c:v>
                </c:pt>
                <c:pt idx="184">
                  <c:v>4.5600000000000002E-2</c:v>
                </c:pt>
                <c:pt idx="185">
                  <c:v>4.4299999999999999E-2</c:v>
                </c:pt>
                <c:pt idx="186">
                  <c:v>4.3500000000000004E-2</c:v>
                </c:pt>
                <c:pt idx="187">
                  <c:v>4.2299999999999997E-2</c:v>
                </c:pt>
                <c:pt idx="188">
                  <c:v>4.3000000000000003E-2</c:v>
                </c:pt>
                <c:pt idx="189">
                  <c:v>4.7100000000000003E-2</c:v>
                </c:pt>
                <c:pt idx="190">
                  <c:v>4.7600000000000003E-2</c:v>
                </c:pt>
                <c:pt idx="191">
                  <c:v>4.9500000000000009E-2</c:v>
                </c:pt>
                <c:pt idx="192">
                  <c:v>4.8400000000000006E-2</c:v>
                </c:pt>
                <c:pt idx="193">
                  <c:v>4.8400000000000006E-2</c:v>
                </c:pt>
                <c:pt idx="194">
                  <c:v>4.6400000000000004E-2</c:v>
                </c:pt>
                <c:pt idx="195">
                  <c:v>4.5100000000000001E-2</c:v>
                </c:pt>
                <c:pt idx="196">
                  <c:v>4.5500000000000006E-2</c:v>
                </c:pt>
                <c:pt idx="197">
                  <c:v>4.2700000000000009E-2</c:v>
                </c:pt>
                <c:pt idx="198">
                  <c:v>4.1100000000000005E-2</c:v>
                </c:pt>
                <c:pt idx="199">
                  <c:v>4.0700000000000007E-2</c:v>
                </c:pt>
                <c:pt idx="200">
                  <c:v>3.9900000000000005E-2</c:v>
                </c:pt>
                <c:pt idx="201">
                  <c:v>3.9599999999999996E-2</c:v>
                </c:pt>
                <c:pt idx="202">
                  <c:v>3.9199999999999999E-2</c:v>
                </c:pt>
                <c:pt idx="203">
                  <c:v>3.8900000000000004E-2</c:v>
                </c:pt>
                <c:pt idx="204">
                  <c:v>3.95E-2</c:v>
                </c:pt>
                <c:pt idx="205">
                  <c:v>3.9100000000000003E-2</c:v>
                </c:pt>
                <c:pt idx="206">
                  <c:v>3.7999999999999999E-2</c:v>
                </c:pt>
                <c:pt idx="207">
                  <c:v>3.6799999999999999E-2</c:v>
                </c:pt>
                <c:pt idx="208">
                  <c:v>3.5500000000000004E-2</c:v>
                </c:pt>
                <c:pt idx="209">
                  <c:v>3.5999999999999997E-2</c:v>
                </c:pt>
                <c:pt idx="210">
                  <c:v>3.4000000000000002E-2</c:v>
                </c:pt>
              </c:numCache>
            </c:numRef>
          </c:val>
        </c:ser>
        <c:marker val="1"/>
        <c:axId val="50114560"/>
        <c:axId val="50116096"/>
      </c:lineChart>
      <c:dateAx>
        <c:axId val="50114560"/>
        <c:scaling>
          <c:orientation val="minMax"/>
          <c:max val="41091"/>
        </c:scaling>
        <c:axPos val="b"/>
        <c:numFmt formatCode="mmm\-yy" sourceLinked="0"/>
        <c:tickLblPos val="nextTo"/>
        <c:spPr>
          <a:ln w="3342">
            <a:solidFill>
              <a:srgbClr val="000000"/>
            </a:solidFill>
            <a:prstDash val="solid"/>
          </a:ln>
        </c:spPr>
        <c:txPr>
          <a:bodyPr rot="-1800000" vert="horz"/>
          <a:lstStyle/>
          <a:p>
            <a:pPr>
              <a:defRPr sz="1400" b="0" i="0" u="none" strike="noStrike" baseline="0">
                <a:solidFill>
                  <a:srgbClr val="000000"/>
                </a:solidFill>
                <a:latin typeface="Arial"/>
                <a:ea typeface="Arial"/>
                <a:cs typeface="Arial"/>
              </a:defRPr>
            </a:pPr>
            <a:endParaRPr lang="en-US"/>
          </a:p>
        </c:txPr>
        <c:crossAx val="50116096"/>
        <c:crosses val="autoZero"/>
        <c:auto val="1"/>
        <c:lblOffset val="100"/>
        <c:baseTimeUnit val="months"/>
        <c:majorUnit val="1"/>
        <c:majorTimeUnit val="years"/>
        <c:minorUnit val="6"/>
        <c:minorTimeUnit val="months"/>
      </c:dateAx>
      <c:valAx>
        <c:axId val="50116096"/>
        <c:scaling>
          <c:orientation val="minMax"/>
          <c:max val="0.1"/>
          <c:min val="1.0000000000000004E-2"/>
        </c:scaling>
        <c:axPos val="l"/>
        <c:title>
          <c:tx>
            <c:rich>
              <a:bodyPr/>
              <a:lstStyle/>
              <a:p>
                <a:pPr>
                  <a:defRPr sz="1400" b="0" i="0" u="none" strike="noStrike" baseline="0">
                    <a:solidFill>
                      <a:srgbClr val="000000"/>
                    </a:solidFill>
                    <a:latin typeface="Arial"/>
                    <a:ea typeface="Arial"/>
                    <a:cs typeface="Arial"/>
                  </a:defRPr>
                </a:pPr>
                <a:r>
                  <a:rPr lang="en-US" sz="1400" b="0" dirty="0"/>
                  <a:t>Rate</a:t>
                </a:r>
              </a:p>
            </c:rich>
          </c:tx>
          <c:layout>
            <c:manualLayout>
              <c:xMode val="edge"/>
              <c:yMode val="edge"/>
              <c:x val="0"/>
              <c:y val="0.3992029485749381"/>
            </c:manualLayout>
          </c:layout>
          <c:spPr>
            <a:noFill/>
            <a:ln w="26737">
              <a:noFill/>
            </a:ln>
          </c:spPr>
        </c:title>
        <c:numFmt formatCode="0%" sourceLinked="0"/>
        <c:tickLblPos val="nextTo"/>
        <c:spPr>
          <a:ln w="3342">
            <a:solidFill>
              <a:srgbClr val="000000"/>
            </a:solidFill>
            <a:prstDash val="solid"/>
          </a:ln>
        </c:spPr>
        <c:txPr>
          <a:bodyPr rot="0" vert="horz"/>
          <a:lstStyle/>
          <a:p>
            <a:pPr>
              <a:defRPr sz="1400" b="0" i="0" u="none" strike="noStrike" baseline="0">
                <a:solidFill>
                  <a:srgbClr val="000000"/>
                </a:solidFill>
                <a:latin typeface="Arial"/>
                <a:ea typeface="Arial"/>
                <a:cs typeface="Arial"/>
              </a:defRPr>
            </a:pPr>
            <a:endParaRPr lang="en-US"/>
          </a:p>
        </c:txPr>
        <c:crossAx val="50114560"/>
        <c:crosses val="autoZero"/>
        <c:crossBetween val="between"/>
      </c:valAx>
      <c:spPr>
        <a:noFill/>
        <a:ln w="26737">
          <a:noFill/>
        </a:ln>
      </c:spPr>
    </c:plotArea>
    <c:legend>
      <c:legendPos val="r"/>
      <c:layout>
        <c:manualLayout>
          <c:xMode val="edge"/>
          <c:yMode val="edge"/>
          <c:x val="0.67443067778292398"/>
          <c:y val="0.12928738018669911"/>
          <c:w val="0.183811563995677"/>
          <c:h val="0.16742539127053604"/>
        </c:manualLayout>
      </c:layout>
      <c:overlay val="1"/>
      <c:spPr>
        <a:noFill/>
        <a:ln w="26737">
          <a:noFill/>
        </a:ln>
      </c:spPr>
      <c:txPr>
        <a:bodyPr/>
        <a:lstStyle/>
        <a:p>
          <a:pPr>
            <a:defRPr sz="1363" b="0" i="0" u="none" strike="noStrike" baseline="0">
              <a:solidFill>
                <a:srgbClr val="000000"/>
              </a:solidFill>
              <a:latin typeface="Arial"/>
              <a:ea typeface="Arial"/>
              <a:cs typeface="Arial"/>
            </a:defRPr>
          </a:pPr>
          <a:endParaRPr lang="en-US"/>
        </a:p>
      </c:txPr>
    </c:legend>
    <c:plotVisOnly val="1"/>
    <c:dispBlanksAs val="gap"/>
  </c:chart>
  <c:spPr>
    <a:noFill/>
    <a:ln>
      <a:noFill/>
    </a:ln>
  </c:spPr>
  <c:txPr>
    <a:bodyPr/>
    <a:lstStyle/>
    <a:p>
      <a:pPr>
        <a:defRPr sz="2163" b="1" i="0" u="none" strike="noStrike" baseline="0">
          <a:solidFill>
            <a:srgbClr val="000000"/>
          </a:solidFill>
          <a:latin typeface="Arial"/>
          <a:ea typeface="Arial"/>
          <a:cs typeface="Arial"/>
        </a:defRPr>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0.16963</cdr:x>
      <cdr:y>0.17241</cdr:y>
    </cdr:from>
    <cdr:to>
      <cdr:x>0.41044</cdr:x>
      <cdr:y>0.27586</cdr:y>
    </cdr:to>
    <cdr:sp macro="" textlink="">
      <cdr:nvSpPr>
        <cdr:cNvPr id="2" name="TextBox 1"/>
        <cdr:cNvSpPr txBox="1"/>
      </cdr:nvSpPr>
      <cdr:spPr>
        <a:xfrm xmlns:a="http://schemas.openxmlformats.org/drawingml/2006/main">
          <a:off x="1556658" y="762000"/>
          <a:ext cx="22098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600" dirty="0" smtClean="0"/>
            <a:t>(Base year: 2007)</a:t>
          </a:r>
          <a:endParaRPr lang="en-US" sz="1600" dirty="0"/>
        </a:p>
      </cdr:txBody>
    </cdr:sp>
  </cdr:relSizeAnchor>
</c:userShapes>
</file>

<file path=ppt/drawings/drawing2.xml><?xml version="1.0" encoding="utf-8"?>
<c:userShapes xmlns:c="http://schemas.openxmlformats.org/drawingml/2006/chart">
  <cdr:relSizeAnchor xmlns:cdr="http://schemas.openxmlformats.org/drawingml/2006/chartDrawing">
    <cdr:from>
      <cdr:x>0.77119</cdr:x>
      <cdr:y>0.0678</cdr:y>
    </cdr:from>
    <cdr:to>
      <cdr:x>1</cdr:x>
      <cdr:y>0.14936</cdr:y>
    </cdr:to>
    <cdr:sp macro="" textlink="">
      <cdr:nvSpPr>
        <cdr:cNvPr id="2" name="Text Box 6"/>
        <cdr:cNvSpPr txBox="1">
          <a:spLocks xmlns:a="http://schemas.openxmlformats.org/drawingml/2006/main" noChangeArrowheads="1"/>
        </cdr:cNvSpPr>
      </cdr:nvSpPr>
      <cdr:spPr bwMode="auto">
        <a:xfrm xmlns:a="http://schemas.openxmlformats.org/drawingml/2006/main">
          <a:off x="6934200" y="304800"/>
          <a:ext cx="2057400" cy="36671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a:spAutoFit/>
        </a:bodyPr>
        <a:lstStyle xmlns:a="http://schemas.openxmlformats.org/drawingml/2006/main">
          <a:defPPr>
            <a:defRPr lang="en-US"/>
          </a:defPPr>
          <a:lvl1pPr algn="l" rtl="0" fontAlgn="base">
            <a:spcBef>
              <a:spcPct val="0"/>
            </a:spcBef>
            <a:spcAft>
              <a:spcPct val="0"/>
            </a:spcAft>
            <a:defRPr sz="2400" i="1"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400" i="1"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400" i="1"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400" i="1"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400" i="1" kern="1200">
              <a:solidFill>
                <a:schemeClr val="tx1"/>
              </a:solidFill>
              <a:latin typeface="Times New Roman" pitchFamily="18" charset="0"/>
              <a:ea typeface="+mn-ea"/>
              <a:cs typeface="Arial" pitchFamily="34" charset="0"/>
            </a:defRPr>
          </a:lvl5pPr>
          <a:lvl6pPr marL="2286000" algn="l" defTabSz="914400" rtl="0" eaLnBrk="1" latinLnBrk="0" hangingPunct="1">
            <a:defRPr sz="2400" i="1" kern="1200">
              <a:solidFill>
                <a:schemeClr val="tx1"/>
              </a:solidFill>
              <a:latin typeface="Times New Roman" pitchFamily="18" charset="0"/>
              <a:ea typeface="+mn-ea"/>
              <a:cs typeface="Arial" pitchFamily="34" charset="0"/>
            </a:defRPr>
          </a:lvl6pPr>
          <a:lvl7pPr marL="2743200" algn="l" defTabSz="914400" rtl="0" eaLnBrk="1" latinLnBrk="0" hangingPunct="1">
            <a:defRPr sz="2400" i="1" kern="1200">
              <a:solidFill>
                <a:schemeClr val="tx1"/>
              </a:solidFill>
              <a:latin typeface="Times New Roman" pitchFamily="18" charset="0"/>
              <a:ea typeface="+mn-ea"/>
              <a:cs typeface="Arial" pitchFamily="34" charset="0"/>
            </a:defRPr>
          </a:lvl7pPr>
          <a:lvl8pPr marL="3200400" algn="l" defTabSz="914400" rtl="0" eaLnBrk="1" latinLnBrk="0" hangingPunct="1">
            <a:defRPr sz="2400" i="1" kern="1200">
              <a:solidFill>
                <a:schemeClr val="tx1"/>
              </a:solidFill>
              <a:latin typeface="Times New Roman" pitchFamily="18" charset="0"/>
              <a:ea typeface="+mn-ea"/>
              <a:cs typeface="Arial" pitchFamily="34" charset="0"/>
            </a:defRPr>
          </a:lvl8pPr>
          <a:lvl9pPr marL="3657600" algn="l" defTabSz="914400" rtl="0" eaLnBrk="1" latinLnBrk="0" hangingPunct="1">
            <a:defRPr sz="2400" i="1" kern="1200">
              <a:solidFill>
                <a:schemeClr val="tx1"/>
              </a:solidFill>
              <a:latin typeface="Times New Roman" pitchFamily="18" charset="0"/>
              <a:ea typeface="+mn-ea"/>
              <a:cs typeface="Arial" pitchFamily="34" charset="0"/>
            </a:defRPr>
          </a:lvl9pPr>
        </a:lstStyle>
        <a:p xmlns:a="http://schemas.openxmlformats.org/drawingml/2006/main">
          <a:pPr algn="ctr" eaLnBrk="0" hangingPunct="0"/>
          <a:r>
            <a:rPr lang="en-US" sz="1800" b="1" i="0" dirty="0">
              <a:latin typeface="Arial" pitchFamily="34" charset="0"/>
            </a:rPr>
            <a:t> </a:t>
          </a:r>
          <a:r>
            <a:rPr lang="en-US" sz="1800" b="1" i="0" dirty="0" smtClean="0">
              <a:latin typeface="Arial" pitchFamily="34" charset="0"/>
            </a:rPr>
            <a:t>2012Q2:  +1.3%</a:t>
          </a:r>
          <a:endParaRPr lang="en-US" sz="1800" b="1" i="0" dirty="0">
            <a:latin typeface="Arial"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0.81481</cdr:x>
      <cdr:y>0.03367</cdr:y>
    </cdr:from>
    <cdr:to>
      <cdr:x>0.97291</cdr:x>
      <cdr:y>0.09366</cdr:y>
    </cdr:to>
    <cdr:sp macro="" textlink="">
      <cdr:nvSpPr>
        <cdr:cNvPr id="2" name="Text Box 9"/>
        <cdr:cNvSpPr txBox="1">
          <a:spLocks xmlns:a="http://schemas.openxmlformats.org/drawingml/2006/main" noChangeArrowheads="1"/>
        </cdr:cNvSpPr>
      </cdr:nvSpPr>
      <cdr:spPr bwMode="auto">
        <a:xfrm xmlns:a="http://schemas.openxmlformats.org/drawingml/2006/main">
          <a:off x="6131242" y="148487"/>
          <a:ext cx="1189663" cy="26456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a:spAutoFit/>
        </a:bodyPr>
        <a:lstStyle xmlns:a="http://schemas.openxmlformats.org/drawingml/2006/main"/>
        <a:p xmlns:a="http://schemas.openxmlformats.org/drawingml/2006/main">
          <a:endParaRPr lang="en-US" dirty="0"/>
        </a:p>
      </cdr:txBody>
    </cdr:sp>
  </cdr:relSizeAnchor>
</c:userShapes>
</file>

<file path=ppt/drawings/drawing4.xml><?xml version="1.0" encoding="utf-8"?>
<c:userShapes xmlns:c="http://schemas.openxmlformats.org/drawingml/2006/chart">
  <cdr:relSizeAnchor xmlns:cdr="http://schemas.openxmlformats.org/drawingml/2006/chartDrawing">
    <cdr:from>
      <cdr:x>0.00109</cdr:x>
      <cdr:y>0.049</cdr:y>
    </cdr:from>
    <cdr:to>
      <cdr:x>0.14218</cdr:x>
      <cdr:y>0.16019</cdr:y>
    </cdr:to>
    <cdr:sp macro="" textlink="">
      <cdr:nvSpPr>
        <cdr:cNvPr id="2" name="TextBox 1"/>
        <cdr:cNvSpPr txBox="1"/>
      </cdr:nvSpPr>
      <cdr:spPr>
        <a:xfrm xmlns:a="http://schemas.openxmlformats.org/drawingml/2006/main">
          <a:off x="76200" y="-228600"/>
          <a:ext cx="914400" cy="3048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en-US" dirty="0"/>
        </a:p>
      </cdr:txBody>
    </cdr:sp>
  </cdr:relSizeAnchor>
</c:userShapes>
</file>

<file path=ppt/drawings/drawing5.xml><?xml version="1.0" encoding="utf-8"?>
<c:userShapes xmlns:c="http://schemas.openxmlformats.org/drawingml/2006/chart">
  <cdr:relSizeAnchor xmlns:cdr="http://schemas.openxmlformats.org/drawingml/2006/chartDrawing">
    <cdr:from>
      <cdr:x>0.59421</cdr:x>
      <cdr:y>0.61085</cdr:y>
    </cdr:from>
    <cdr:to>
      <cdr:x>0.96709</cdr:x>
      <cdr:y>0.78616</cdr:y>
    </cdr:to>
    <cdr:sp macro="" textlink="">
      <cdr:nvSpPr>
        <cdr:cNvPr id="2" name="TextBox 5"/>
        <cdr:cNvSpPr txBox="1"/>
      </cdr:nvSpPr>
      <cdr:spPr>
        <a:xfrm xmlns:a="http://schemas.openxmlformats.org/drawingml/2006/main">
          <a:off x="5342899" y="2895598"/>
          <a:ext cx="3352787" cy="83099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sz="2400" i="1"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400" i="1"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400" i="1"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400" i="1"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400" i="1" kern="1200">
              <a:solidFill>
                <a:schemeClr val="tx1"/>
              </a:solidFill>
              <a:latin typeface="Times New Roman" pitchFamily="18" charset="0"/>
              <a:ea typeface="+mn-ea"/>
              <a:cs typeface="Arial" pitchFamily="34" charset="0"/>
            </a:defRPr>
          </a:lvl5pPr>
          <a:lvl6pPr marL="2286000" algn="l" defTabSz="914400" rtl="0" eaLnBrk="1" latinLnBrk="0" hangingPunct="1">
            <a:defRPr sz="2400" i="1" kern="1200">
              <a:solidFill>
                <a:schemeClr val="tx1"/>
              </a:solidFill>
              <a:latin typeface="Times New Roman" pitchFamily="18" charset="0"/>
              <a:ea typeface="+mn-ea"/>
              <a:cs typeface="Arial" pitchFamily="34" charset="0"/>
            </a:defRPr>
          </a:lvl6pPr>
          <a:lvl7pPr marL="2743200" algn="l" defTabSz="914400" rtl="0" eaLnBrk="1" latinLnBrk="0" hangingPunct="1">
            <a:defRPr sz="2400" i="1" kern="1200">
              <a:solidFill>
                <a:schemeClr val="tx1"/>
              </a:solidFill>
              <a:latin typeface="Times New Roman" pitchFamily="18" charset="0"/>
              <a:ea typeface="+mn-ea"/>
              <a:cs typeface="Arial" pitchFamily="34" charset="0"/>
            </a:defRPr>
          </a:lvl7pPr>
          <a:lvl8pPr marL="3200400" algn="l" defTabSz="914400" rtl="0" eaLnBrk="1" latinLnBrk="0" hangingPunct="1">
            <a:defRPr sz="2400" i="1" kern="1200">
              <a:solidFill>
                <a:schemeClr val="tx1"/>
              </a:solidFill>
              <a:latin typeface="Times New Roman" pitchFamily="18" charset="0"/>
              <a:ea typeface="+mn-ea"/>
              <a:cs typeface="Arial" pitchFamily="34" charset="0"/>
            </a:defRPr>
          </a:lvl8pPr>
          <a:lvl9pPr marL="3657600" algn="l" defTabSz="914400" rtl="0" eaLnBrk="1" latinLnBrk="0" hangingPunct="1">
            <a:defRPr sz="2400" i="1" kern="1200">
              <a:solidFill>
                <a:schemeClr val="tx1"/>
              </a:solidFill>
              <a:latin typeface="Times New Roman" pitchFamily="18" charset="0"/>
              <a:ea typeface="+mn-ea"/>
              <a:cs typeface="Arial" pitchFamily="34" charset="0"/>
            </a:defRPr>
          </a:lvl9pPr>
        </a:lstStyle>
        <a:p xmlns:a="http://schemas.openxmlformats.org/drawingml/2006/main">
          <a:r>
            <a:rPr lang="en-US" dirty="0" smtClean="0"/>
            <a:t>August 2012 = 95.7 where 2004=100</a:t>
          </a:r>
          <a:endParaRPr 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1250" name="Rectangle 2"/>
          <p:cNvSpPr>
            <a:spLocks noGrp="1" noChangeArrowheads="1"/>
          </p:cNvSpPr>
          <p:nvPr>
            <p:ph type="hdr" sz="quarter"/>
          </p:nvPr>
        </p:nvSpPr>
        <p:spPr bwMode="auto">
          <a:xfrm>
            <a:off x="0" y="0"/>
            <a:ext cx="3037840" cy="46180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l">
              <a:defRPr sz="1200" i="0">
                <a:cs typeface="+mn-cs"/>
              </a:defRPr>
            </a:lvl1pPr>
          </a:lstStyle>
          <a:p>
            <a:pPr>
              <a:defRPr/>
            </a:pPr>
            <a:endParaRPr lang="en-US" dirty="0"/>
          </a:p>
        </p:txBody>
      </p:sp>
      <p:sp>
        <p:nvSpPr>
          <p:cNvPr id="821251" name="Rectangle 3"/>
          <p:cNvSpPr>
            <a:spLocks noGrp="1" noChangeArrowheads="1"/>
          </p:cNvSpPr>
          <p:nvPr>
            <p:ph type="dt" sz="quarter" idx="1"/>
          </p:nvPr>
        </p:nvSpPr>
        <p:spPr bwMode="auto">
          <a:xfrm>
            <a:off x="3970938" y="0"/>
            <a:ext cx="3037840" cy="46180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a:defRPr sz="1200" i="0">
                <a:cs typeface="+mn-cs"/>
              </a:defRPr>
            </a:lvl1pPr>
          </a:lstStyle>
          <a:p>
            <a:pPr>
              <a:defRPr/>
            </a:pPr>
            <a:endParaRPr lang="en-US" dirty="0"/>
          </a:p>
        </p:txBody>
      </p:sp>
      <p:sp>
        <p:nvSpPr>
          <p:cNvPr id="821252" name="Rectangle 4"/>
          <p:cNvSpPr>
            <a:spLocks noGrp="1" noChangeArrowheads="1"/>
          </p:cNvSpPr>
          <p:nvPr>
            <p:ph type="ftr" sz="quarter" idx="2"/>
          </p:nvPr>
        </p:nvSpPr>
        <p:spPr bwMode="auto">
          <a:xfrm>
            <a:off x="0" y="8772668"/>
            <a:ext cx="3037840" cy="461804"/>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l">
              <a:defRPr sz="1200" i="0">
                <a:cs typeface="+mn-cs"/>
              </a:defRPr>
            </a:lvl1pPr>
          </a:lstStyle>
          <a:p>
            <a:pPr>
              <a:defRPr/>
            </a:pPr>
            <a:endParaRPr lang="en-US" dirty="0"/>
          </a:p>
        </p:txBody>
      </p:sp>
      <p:sp>
        <p:nvSpPr>
          <p:cNvPr id="821253" name="Rectangle 5"/>
          <p:cNvSpPr>
            <a:spLocks noGrp="1" noChangeArrowheads="1"/>
          </p:cNvSpPr>
          <p:nvPr>
            <p:ph type="sldNum" sz="quarter" idx="3"/>
          </p:nvPr>
        </p:nvSpPr>
        <p:spPr bwMode="auto">
          <a:xfrm>
            <a:off x="3970938" y="8772668"/>
            <a:ext cx="3037840" cy="461804"/>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a:defRPr sz="1200" i="0">
                <a:cs typeface="+mn-cs"/>
              </a:defRPr>
            </a:lvl1pPr>
          </a:lstStyle>
          <a:p>
            <a:pPr>
              <a:defRPr/>
            </a:pPr>
            <a:fld id="{2AD19B57-9B5D-48C6-A61B-C4875BF04653}" type="slidenum">
              <a:rPr lang="en-US"/>
              <a:pPr>
                <a:defRPr/>
              </a:pPr>
              <a:t>‹#›</a:t>
            </a:fld>
            <a:endParaRPr lang="en-US" dirty="0"/>
          </a:p>
        </p:txBody>
      </p:sp>
    </p:spTree>
    <p:extLst>
      <p:ext uri="{BB962C8B-B14F-4D97-AF65-F5344CB8AC3E}">
        <p14:creationId xmlns="" xmlns:p14="http://schemas.microsoft.com/office/powerpoint/2010/main" val="34420055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37840" cy="46180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l">
              <a:defRPr sz="1200" i="0">
                <a:cs typeface="+mn-cs"/>
              </a:defRPr>
            </a:lvl1pPr>
          </a:lstStyle>
          <a:p>
            <a:pPr>
              <a:defRPr/>
            </a:pPr>
            <a:endParaRPr lang="en-US" dirty="0"/>
          </a:p>
        </p:txBody>
      </p:sp>
      <p:sp>
        <p:nvSpPr>
          <p:cNvPr id="24579" name="Rectangle 3"/>
          <p:cNvSpPr>
            <a:spLocks noGrp="1" noChangeArrowheads="1"/>
          </p:cNvSpPr>
          <p:nvPr>
            <p:ph type="dt" idx="1"/>
          </p:nvPr>
        </p:nvSpPr>
        <p:spPr bwMode="auto">
          <a:xfrm>
            <a:off x="3972560" y="0"/>
            <a:ext cx="3037840" cy="46180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a:defRPr sz="1200" i="0">
                <a:cs typeface="+mn-cs"/>
              </a:defRPr>
            </a:lvl1pPr>
          </a:lstStyle>
          <a:p>
            <a:pPr>
              <a:defRPr/>
            </a:pPr>
            <a:endParaRPr lang="en-US" dirty="0"/>
          </a:p>
        </p:txBody>
      </p:sp>
      <p:sp>
        <p:nvSpPr>
          <p:cNvPr id="49156" name="Rectangle 4"/>
          <p:cNvSpPr>
            <a:spLocks noGrp="1" noRot="1" noChangeAspect="1" noChangeArrowheads="1" noTextEdit="1"/>
          </p:cNvSpPr>
          <p:nvPr>
            <p:ph type="sldImg" idx="2"/>
          </p:nvPr>
        </p:nvSpPr>
        <p:spPr bwMode="auto">
          <a:xfrm>
            <a:off x="1195388" y="692150"/>
            <a:ext cx="4619625" cy="3463925"/>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934720" y="4387136"/>
            <a:ext cx="5140960" cy="4156234"/>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8774271"/>
            <a:ext cx="3037840" cy="461804"/>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l">
              <a:defRPr sz="1200" i="0">
                <a:cs typeface="+mn-cs"/>
              </a:defRPr>
            </a:lvl1pPr>
          </a:lstStyle>
          <a:p>
            <a:pPr>
              <a:defRPr/>
            </a:pPr>
            <a:endParaRPr lang="en-US" dirty="0"/>
          </a:p>
        </p:txBody>
      </p:sp>
      <p:sp>
        <p:nvSpPr>
          <p:cNvPr id="24583" name="Rectangle 7"/>
          <p:cNvSpPr>
            <a:spLocks noGrp="1" noChangeArrowheads="1"/>
          </p:cNvSpPr>
          <p:nvPr>
            <p:ph type="sldNum" sz="quarter" idx="5"/>
          </p:nvPr>
        </p:nvSpPr>
        <p:spPr bwMode="auto">
          <a:xfrm>
            <a:off x="3972560" y="8774271"/>
            <a:ext cx="3037840" cy="461804"/>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a:defRPr sz="1200" i="0">
                <a:cs typeface="+mn-cs"/>
              </a:defRPr>
            </a:lvl1pPr>
          </a:lstStyle>
          <a:p>
            <a:pPr>
              <a:defRPr/>
            </a:pPr>
            <a:fld id="{795E1869-B128-46EC-9B37-D8EDCD915B58}" type="slidenum">
              <a:rPr lang="en-US"/>
              <a:pPr>
                <a:defRPr/>
              </a:pPr>
              <a:t>‹#›</a:t>
            </a:fld>
            <a:endParaRPr lang="en-US" dirty="0"/>
          </a:p>
        </p:txBody>
      </p:sp>
    </p:spTree>
    <p:extLst>
      <p:ext uri="{BB962C8B-B14F-4D97-AF65-F5344CB8AC3E}">
        <p14:creationId xmlns="" xmlns:p14="http://schemas.microsoft.com/office/powerpoint/2010/main" val="160707574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1195388" y="692150"/>
            <a:ext cx="4619625" cy="3463925"/>
          </a:xfrm>
          <a:ln/>
        </p:spPr>
      </p:sp>
      <p:sp>
        <p:nvSpPr>
          <p:cNvPr id="50179" name="Rectangle 3"/>
          <p:cNvSpPr>
            <a:spLocks noGrp="1" noChangeArrowheads="1"/>
          </p:cNvSpPr>
          <p:nvPr>
            <p:ph type="body" idx="1"/>
          </p:nvPr>
        </p:nvSpPr>
        <p:spPr>
          <a:noFill/>
          <a:ln/>
        </p:spPr>
        <p:txBody>
          <a:bodyPr/>
          <a:lstStyle/>
          <a:p>
            <a:r>
              <a:rPr lang="en-US" dirty="0" smtClean="0"/>
              <a:t>Mission Impossible</a:t>
            </a:r>
          </a:p>
          <a:p>
            <a:r>
              <a:rPr lang="en-US" dirty="0" smtClean="0"/>
              <a:t>Honey, We Shrunk Ourselves</a:t>
            </a:r>
          </a:p>
          <a:p>
            <a:r>
              <a:rPr lang="en-US" dirty="0" smtClean="0"/>
              <a:t>Mixed Nuts</a:t>
            </a:r>
          </a:p>
          <a:p>
            <a:r>
              <a:rPr lang="en-US" dirty="0" smtClean="0"/>
              <a:t>As Good as it Gets</a:t>
            </a:r>
          </a:p>
          <a:p>
            <a:r>
              <a:rPr lang="en-US" dirty="0" smtClean="0"/>
              <a:t>Pay it forward</a:t>
            </a:r>
          </a:p>
          <a:p>
            <a:r>
              <a:rPr lang="en-US" dirty="0" smtClean="0"/>
              <a:t>Reality Bites</a:t>
            </a:r>
          </a:p>
          <a:p>
            <a:r>
              <a:rPr lang="en-US" dirty="0" smtClean="0"/>
              <a:t>Point Break</a:t>
            </a:r>
          </a:p>
          <a:p>
            <a:r>
              <a:rPr lang="en-US" dirty="0" smtClean="0"/>
              <a:t>Deep Impact</a:t>
            </a:r>
          </a:p>
          <a:p>
            <a:pPr eaLnBrk="1" hangingPunct="1"/>
            <a:endParaRPr lang="en-US" dirty="0" smtClean="0"/>
          </a:p>
        </p:txBody>
      </p:sp>
      <p:sp>
        <p:nvSpPr>
          <p:cNvPr id="46084" name="Slide Number Placeholder 4"/>
          <p:cNvSpPr>
            <a:spLocks noGrp="1"/>
          </p:cNvSpPr>
          <p:nvPr>
            <p:ph type="sldNum" sz="quarter" idx="5"/>
          </p:nvPr>
        </p:nvSpPr>
        <p:spPr/>
        <p:txBody>
          <a:bodyPr/>
          <a:lstStyle/>
          <a:p>
            <a:pPr>
              <a:defRPr/>
            </a:pPr>
            <a:fld id="{751B5F9D-D883-4994-B2FA-0E4D5F3D5270}" type="slidenum">
              <a:rPr lang="en-US" smtClean="0"/>
              <a:pPr>
                <a:defRPr/>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13</a:t>
            </a:fld>
            <a:endParaRPr lang="en-US" dirty="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14</a:t>
            </a:fld>
            <a:endParaRPr lang="en-US" dirty="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747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4430C24-12B8-450A-8F41-482B74D5660B}" type="slidenum">
              <a:rPr lang="en-US" smtClean="0">
                <a:solidFill>
                  <a:prstClr val="black"/>
                </a:solidFill>
                <a:latin typeface="Arial" pitchFamily="34" charset="0"/>
              </a:rPr>
              <a:pPr/>
              <a:t>15</a:t>
            </a:fld>
            <a:endParaRPr lang="en-US" dirty="0" smtClean="0">
              <a:solidFill>
                <a:prstClr val="black"/>
              </a:solidFill>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394DEA4-9B69-4557-932E-80F5BA4991C7}" type="slidenum">
              <a:rPr lang="en-US" smtClean="0">
                <a:solidFill>
                  <a:prstClr val="black"/>
                </a:solidFill>
                <a:latin typeface="Arial" pitchFamily="34" charset="0"/>
              </a:rPr>
              <a:pPr/>
              <a:t>16</a:t>
            </a:fld>
            <a:endParaRPr lang="en-US" dirty="0" smtClean="0">
              <a:solidFill>
                <a:prstClr val="black"/>
              </a:solidFill>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17</a:t>
            </a:fld>
            <a:endParaRPr lang="en-US" dirty="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18</a:t>
            </a:fld>
            <a:endParaRPr lang="en-US" dirty="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19</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20</a:t>
            </a:fld>
            <a:endParaRPr lang="en-US" dirty="0">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22</a:t>
            </a:fld>
            <a:endParaRPr lang="en-US" dirty="0">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23</a:t>
            </a:fld>
            <a:endParaRPr lang="en-US" dirty="0">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smtClean="0"/>
          </a:p>
        </p:txBody>
      </p:sp>
      <p:sp>
        <p:nvSpPr>
          <p:cNvPr id="47108" name="Slide Number Placeholder 3"/>
          <p:cNvSpPr>
            <a:spLocks noGrp="1"/>
          </p:cNvSpPr>
          <p:nvPr>
            <p:ph type="sldNum" sz="quarter" idx="5"/>
          </p:nvPr>
        </p:nvSpPr>
        <p:spPr/>
        <p:txBody>
          <a:bodyPr/>
          <a:lstStyle/>
          <a:p>
            <a:pPr>
              <a:defRPr/>
            </a:pPr>
            <a:fld id="{B35D80E8-8C74-44E2-A33B-38C7A8EA4782}" type="slidenum">
              <a:rPr lang="en-US" smtClean="0">
                <a:solidFill>
                  <a:prstClr val="black"/>
                </a:solidFill>
              </a:rPr>
              <a:pPr>
                <a:defRPr/>
              </a:pPr>
              <a:t>24</a:t>
            </a:fld>
            <a:endParaRPr lang="en-US" dirty="0" smtClean="0">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25</a:t>
            </a:fld>
            <a:endParaRPr lang="en-US" dirty="0">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94212" name="Slide Number Placeholder 3"/>
          <p:cNvSpPr>
            <a:spLocks noGrp="1"/>
          </p:cNvSpPr>
          <p:nvPr>
            <p:ph type="sldNum" sz="quarter" idx="5"/>
          </p:nvPr>
        </p:nvSpPr>
        <p:spPr bwMode="auto">
          <a:noFill/>
          <a:ln>
            <a:miter lim="800000"/>
            <a:headEnd/>
            <a:tailEnd/>
          </a:ln>
        </p:spPr>
        <p:txBody>
          <a:bodyPr/>
          <a:lstStyle/>
          <a:p>
            <a:fld id="{D885D0EF-88FC-4539-901C-8392043F006C}" type="slidenum">
              <a:rPr lang="en-US">
                <a:solidFill>
                  <a:srgbClr val="000000"/>
                </a:solidFill>
              </a:rPr>
              <a:pPr/>
              <a:t>26</a:t>
            </a:fld>
            <a:endParaRPr lang="en-US" dirty="0">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27</a:t>
            </a:fld>
            <a:endParaRPr lang="en-US" dirty="0">
              <a:solidFill>
                <a:prstClr val="black"/>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28</a:t>
            </a:fld>
            <a:endParaRPr lang="en-US" dirty="0">
              <a:solidFill>
                <a:prstClr val="black"/>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ln/>
        </p:spPr>
      </p:sp>
      <p:sp>
        <p:nvSpPr>
          <p:cNvPr id="94211" name="Notes Placeholder 2"/>
          <p:cNvSpPr>
            <a:spLocks noGrp="1"/>
          </p:cNvSpPr>
          <p:nvPr>
            <p:ph type="body" idx="1"/>
          </p:nvPr>
        </p:nvSpPr>
        <p:spPr>
          <a:noFill/>
          <a:ln/>
        </p:spPr>
        <p:txBody>
          <a:bodyPr/>
          <a:lstStyle/>
          <a:p>
            <a:endParaRPr lang="en-US" dirty="0" smtClean="0"/>
          </a:p>
        </p:txBody>
      </p:sp>
      <p:sp>
        <p:nvSpPr>
          <p:cNvPr id="4" name="Slide Number Placeholder 3"/>
          <p:cNvSpPr>
            <a:spLocks noGrp="1"/>
          </p:cNvSpPr>
          <p:nvPr>
            <p:ph type="sldNum" sz="quarter" idx="5"/>
          </p:nvPr>
        </p:nvSpPr>
        <p:spPr/>
        <p:txBody>
          <a:bodyPr/>
          <a:lstStyle/>
          <a:p>
            <a:pPr>
              <a:defRPr/>
            </a:pPr>
            <a:fld id="{B61D7285-1B35-4A23-A044-1C4DFF6F3DFF}" type="slidenum">
              <a:rPr lang="en-US" smtClean="0">
                <a:solidFill>
                  <a:prstClr val="black"/>
                </a:solidFill>
              </a:rPr>
              <a:pPr>
                <a:defRPr/>
              </a:pPr>
              <a:t>29</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3</a:t>
            </a:fld>
            <a:endParaRPr lang="en-US" dirty="0">
              <a:solidFill>
                <a:prstClr val="black"/>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30</a:t>
            </a:fld>
            <a:endParaRPr lang="en-US" dirty="0">
              <a:solidFill>
                <a:prstClr val="black"/>
              </a:solidFil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pPr>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32</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4</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5</a:t>
            </a:fld>
            <a:endParaRPr lang="en-US">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6</a:t>
            </a:fld>
            <a:endParaRPr lang="en-US">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7</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8</a:t>
            </a:fld>
            <a:endParaRPr lang="en-US"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5388" y="692150"/>
            <a:ext cx="4619625" cy="34639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95E1869-B128-46EC-9B37-D8EDCD915B58}" type="slidenum">
              <a:rPr lang="en-US" smtClean="0">
                <a:solidFill>
                  <a:prstClr val="black"/>
                </a:solidFill>
              </a:rPr>
              <a:pPr>
                <a:defRPr/>
              </a:pPr>
              <a:t>9</a:t>
            </a:fld>
            <a:endParaRPr 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dirty="0"/>
          </a:p>
        </p:txBody>
      </p:sp>
      <p:sp>
        <p:nvSpPr>
          <p:cNvPr id="5" name="Footer Placeholder 18"/>
          <p:cNvSpPr>
            <a:spLocks noGrp="1"/>
          </p:cNvSpPr>
          <p:nvPr>
            <p:ph type="ftr" sz="quarter" idx="11"/>
          </p:nvPr>
        </p:nvSpPr>
        <p:spPr/>
        <p:txBody>
          <a:bodyPr/>
          <a:lstStyle>
            <a:lvl1pPr>
              <a:defRPr/>
            </a:lvl1pPr>
          </a:lstStyle>
          <a:p>
            <a:pPr>
              <a:defRPr/>
            </a:pPr>
            <a:endParaRPr lang="en-US" dirty="0"/>
          </a:p>
        </p:txBody>
      </p:sp>
      <p:sp>
        <p:nvSpPr>
          <p:cNvPr id="6" name="Slide Number Placeholder 26"/>
          <p:cNvSpPr>
            <a:spLocks noGrp="1"/>
          </p:cNvSpPr>
          <p:nvPr>
            <p:ph type="sldNum" sz="quarter" idx="12"/>
          </p:nvPr>
        </p:nvSpPr>
        <p:spPr/>
        <p:txBody>
          <a:bodyPr/>
          <a:lstStyle>
            <a:lvl1pPr>
              <a:defRPr/>
            </a:lvl1pPr>
          </a:lstStyle>
          <a:p>
            <a:pPr>
              <a:defRPr/>
            </a:pPr>
            <a:fld id="{E06CBC1B-4B14-43EC-BB33-F464EACE03CB}"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63CFE80D-220B-4D49-B927-306DC6B9ABC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EB570C2A-013E-4A2F-8D06-96305FD2522E}"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524000"/>
            <a:ext cx="7772400" cy="4114800"/>
          </a:xfrm>
        </p:spPr>
        <p:txBody>
          <a:bodyPr>
            <a:normAutofit/>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dirty="0"/>
          </a:p>
        </p:txBody>
      </p:sp>
      <p:sp>
        <p:nvSpPr>
          <p:cNvPr id="5" name="Footer Placeholder 21"/>
          <p:cNvSpPr>
            <a:spLocks noGrp="1"/>
          </p:cNvSpPr>
          <p:nvPr>
            <p:ph type="ftr" sz="quarter" idx="11"/>
          </p:nvPr>
        </p:nvSpPr>
        <p:spPr/>
        <p:txBody>
          <a:bodyPr/>
          <a:lstStyle>
            <a:lvl1pPr>
              <a:defRPr/>
            </a:lvl1pPr>
          </a:lstStyle>
          <a:p>
            <a:pPr>
              <a:defRPr/>
            </a:pPr>
            <a:endParaRPr lang="en-US" dirty="0"/>
          </a:p>
        </p:txBody>
      </p:sp>
      <p:sp>
        <p:nvSpPr>
          <p:cNvPr id="6" name="Slide Number Placeholder 17"/>
          <p:cNvSpPr>
            <a:spLocks noGrp="1"/>
          </p:cNvSpPr>
          <p:nvPr>
            <p:ph type="sldNum" sz="quarter" idx="12"/>
          </p:nvPr>
        </p:nvSpPr>
        <p:spPr/>
        <p:txBody>
          <a:bodyPr/>
          <a:lstStyle>
            <a:lvl1pPr>
              <a:defRPr/>
            </a:lvl1pPr>
          </a:lstStyle>
          <a:p>
            <a:pPr>
              <a:defRPr/>
            </a:pPr>
            <a:fld id="{E3C12B8F-DC08-41A9-8516-5B034D1405B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5"/>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D93E943-F570-4334-BCC9-9A9CC709C97E}"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68E84C4B-105C-4BBB-BB3B-093DFA909A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2"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7"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2" y="2514601"/>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7" y="2514601"/>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dirty="0"/>
          </a:p>
        </p:txBody>
      </p:sp>
      <p:sp>
        <p:nvSpPr>
          <p:cNvPr id="8" name="Footer Placeholder 21"/>
          <p:cNvSpPr>
            <a:spLocks noGrp="1"/>
          </p:cNvSpPr>
          <p:nvPr>
            <p:ph type="ftr" sz="quarter" idx="11"/>
          </p:nvPr>
        </p:nvSpPr>
        <p:spPr/>
        <p:txBody>
          <a:bodyPr/>
          <a:lstStyle>
            <a:lvl1pPr>
              <a:defRPr/>
            </a:lvl1pPr>
          </a:lstStyle>
          <a:p>
            <a:pPr>
              <a:defRPr/>
            </a:pPr>
            <a:endParaRPr lang="en-US" dirty="0"/>
          </a:p>
        </p:txBody>
      </p:sp>
      <p:sp>
        <p:nvSpPr>
          <p:cNvPr id="9" name="Slide Number Placeholder 17"/>
          <p:cNvSpPr>
            <a:spLocks noGrp="1"/>
          </p:cNvSpPr>
          <p:nvPr>
            <p:ph type="sldNum" sz="quarter" idx="12"/>
          </p:nvPr>
        </p:nvSpPr>
        <p:spPr/>
        <p:txBody>
          <a:bodyPr/>
          <a:lstStyle>
            <a:lvl1pPr>
              <a:defRPr/>
            </a:lvl1pPr>
          </a:lstStyle>
          <a:p>
            <a:pPr>
              <a:defRPr/>
            </a:pPr>
            <a:fld id="{6C797423-252D-4B8C-B04F-9B445C05F26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dirty="0"/>
          </a:p>
        </p:txBody>
      </p:sp>
      <p:sp>
        <p:nvSpPr>
          <p:cNvPr id="4" name="Footer Placeholder 21"/>
          <p:cNvSpPr>
            <a:spLocks noGrp="1"/>
          </p:cNvSpPr>
          <p:nvPr>
            <p:ph type="ftr" sz="quarter" idx="11"/>
          </p:nvPr>
        </p:nvSpPr>
        <p:spPr/>
        <p:txBody>
          <a:bodyPr/>
          <a:lstStyle>
            <a:lvl1pPr>
              <a:defRPr/>
            </a:lvl1pPr>
          </a:lstStyle>
          <a:p>
            <a:pPr>
              <a:defRPr/>
            </a:pPr>
            <a:endParaRPr lang="en-US" dirty="0"/>
          </a:p>
        </p:txBody>
      </p:sp>
      <p:sp>
        <p:nvSpPr>
          <p:cNvPr id="5" name="Slide Number Placeholder 17"/>
          <p:cNvSpPr>
            <a:spLocks noGrp="1"/>
          </p:cNvSpPr>
          <p:nvPr>
            <p:ph type="sldNum" sz="quarter" idx="12"/>
          </p:nvPr>
        </p:nvSpPr>
        <p:spPr/>
        <p:txBody>
          <a:bodyPr/>
          <a:lstStyle>
            <a:lvl1pPr>
              <a:defRPr/>
            </a:lvl1pPr>
          </a:lstStyle>
          <a:p>
            <a:pPr>
              <a:defRPr/>
            </a:pPr>
            <a:fld id="{07E6B9D4-E3C5-4CDA-8D77-121DC96293A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dirty="0"/>
          </a:p>
        </p:txBody>
      </p:sp>
      <p:sp>
        <p:nvSpPr>
          <p:cNvPr id="3" name="Footer Placeholder 21"/>
          <p:cNvSpPr>
            <a:spLocks noGrp="1"/>
          </p:cNvSpPr>
          <p:nvPr>
            <p:ph type="ftr" sz="quarter" idx="11"/>
          </p:nvPr>
        </p:nvSpPr>
        <p:spPr/>
        <p:txBody>
          <a:bodyPr/>
          <a:lstStyle>
            <a:lvl1pPr>
              <a:defRPr/>
            </a:lvl1pPr>
          </a:lstStyle>
          <a:p>
            <a:pPr>
              <a:defRPr/>
            </a:pPr>
            <a:endParaRPr lang="en-US" dirty="0"/>
          </a:p>
        </p:txBody>
      </p:sp>
      <p:sp>
        <p:nvSpPr>
          <p:cNvPr id="4" name="Slide Number Placeholder 17"/>
          <p:cNvSpPr>
            <a:spLocks noGrp="1"/>
          </p:cNvSpPr>
          <p:nvPr>
            <p:ph type="sldNum" sz="quarter" idx="12"/>
          </p:nvPr>
        </p:nvSpPr>
        <p:spPr/>
        <p:txBody>
          <a:bodyPr/>
          <a:lstStyle>
            <a:lvl1pPr>
              <a:defRPr/>
            </a:lvl1pPr>
          </a:lstStyle>
          <a:p>
            <a:pPr>
              <a:defRPr/>
            </a:pPr>
            <a:fld id="{90D7A15B-7D9B-466E-9381-CFB7A3730D0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1" y="1676400"/>
            <a:ext cx="5111751"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dirty="0"/>
          </a:p>
        </p:txBody>
      </p:sp>
      <p:sp>
        <p:nvSpPr>
          <p:cNvPr id="6" name="Footer Placeholder 21"/>
          <p:cNvSpPr>
            <a:spLocks noGrp="1"/>
          </p:cNvSpPr>
          <p:nvPr>
            <p:ph type="ftr" sz="quarter" idx="11"/>
          </p:nvPr>
        </p:nvSpPr>
        <p:spPr/>
        <p:txBody>
          <a:bodyPr/>
          <a:lstStyle>
            <a:lvl1pPr>
              <a:defRPr/>
            </a:lvl1pPr>
          </a:lstStyle>
          <a:p>
            <a:pPr>
              <a:defRPr/>
            </a:pPr>
            <a:endParaRPr lang="en-US" dirty="0"/>
          </a:p>
        </p:txBody>
      </p:sp>
      <p:sp>
        <p:nvSpPr>
          <p:cNvPr id="7" name="Slide Number Placeholder 17"/>
          <p:cNvSpPr>
            <a:spLocks noGrp="1"/>
          </p:cNvSpPr>
          <p:nvPr>
            <p:ph type="sldNum" sz="quarter" idx="12"/>
          </p:nvPr>
        </p:nvSpPr>
        <p:spPr/>
        <p:txBody>
          <a:bodyPr/>
          <a:lstStyle>
            <a:lvl1pPr>
              <a:defRPr/>
            </a:lvl1pPr>
          </a:lstStyle>
          <a:p>
            <a:pPr>
              <a:defRPr/>
            </a:pPr>
            <a:fld id="{DE82D1B4-E0E2-4A01-924A-525D5BA5CDD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6" name="Right Triangle 5"/>
          <p:cNvSpPr/>
          <p:nvPr/>
        </p:nvSpPr>
        <p:spPr>
          <a:xfrm rot="420000" flipV="1">
            <a:off x="8004178"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7" name="Freeform 6"/>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Freeform 7"/>
          <p:cNvSpPr>
            <a:spLocks/>
          </p:cNvSpPr>
          <p:nvPr/>
        </p:nvSpPr>
        <p:spPr bwMode="auto">
          <a:xfrm flipV="1">
            <a:off x="4381502"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2" name="Title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dirty="0"/>
          </a:p>
        </p:txBody>
      </p:sp>
      <p:sp>
        <p:nvSpPr>
          <p:cNvPr id="10" name="Footer Placeholder 5"/>
          <p:cNvSpPr>
            <a:spLocks noGrp="1"/>
          </p:cNvSpPr>
          <p:nvPr>
            <p:ph type="ftr" sz="quarter" idx="11"/>
          </p:nvPr>
        </p:nvSpPr>
        <p:spPr/>
        <p:txBody>
          <a:bodyPr/>
          <a:lstStyle>
            <a:lvl1pPr>
              <a:defRPr/>
            </a:lvl1pPr>
          </a:lstStyle>
          <a:p>
            <a:pPr>
              <a:defRPr/>
            </a:pPr>
            <a:endParaRPr lang="en-US" dirty="0"/>
          </a:p>
        </p:txBody>
      </p:sp>
      <p:sp>
        <p:nvSpPr>
          <p:cNvPr id="11" name="Slide Number Placeholder 6"/>
          <p:cNvSpPr>
            <a:spLocks noGrp="1"/>
          </p:cNvSpPr>
          <p:nvPr>
            <p:ph type="sldNum" sz="quarter" idx="12"/>
          </p:nvPr>
        </p:nvSpPr>
        <p:spPr>
          <a:xfrm>
            <a:off x="8077200" y="6356352"/>
            <a:ext cx="609600" cy="365125"/>
          </a:xfrm>
        </p:spPr>
        <p:txBody>
          <a:bodyPr/>
          <a:lstStyle>
            <a:lvl1pPr>
              <a:defRPr/>
            </a:lvl1pPr>
          </a:lstStyle>
          <a:p>
            <a:pPr>
              <a:defRPr/>
            </a:pPr>
            <a:fld id="{687CAD6C-71EC-42D7-A766-8817203063A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6" y="-7936"/>
            <a:ext cx="9163051"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8" name="Freeform 7"/>
          <p:cNvSpPr>
            <a:spLocks/>
          </p:cNvSpPr>
          <p:nvPr/>
        </p:nvSpPr>
        <p:spPr bwMode="auto">
          <a:xfrm>
            <a:off x="4381502"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dirty="0">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defRPr>
            </a:lvl1pPr>
          </a:lstStyle>
          <a:p>
            <a:pPr>
              <a:defRPr/>
            </a:pPr>
            <a:fld id="{D8699179-34DB-4C3D-AF48-05A0FE65E8D7}" type="slidenum">
              <a:rPr lang="en-US"/>
              <a:pPr>
                <a:defRPr/>
              </a:pPr>
              <a:t>‹#›</a:t>
            </a:fld>
            <a:endParaRPr lang="en-US" dirty="0"/>
          </a:p>
        </p:txBody>
      </p:sp>
      <p:grpSp>
        <p:nvGrpSpPr>
          <p:cNvPr id="1033" name="Group 1"/>
          <p:cNvGrpSpPr>
            <a:grpSpLocks/>
          </p:cNvGrpSpPr>
          <p:nvPr/>
        </p:nvGrpSpPr>
        <p:grpSpPr bwMode="auto">
          <a:xfrm>
            <a:off x="-19049"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dirty="0"/>
            </a:p>
          </p:txBody>
        </p:sp>
      </p:grpSp>
      <p:sp>
        <p:nvSpPr>
          <p:cNvPr id="14" name="Rectangle 14"/>
          <p:cNvSpPr>
            <a:spLocks noChangeArrowheads="1"/>
          </p:cNvSpPr>
          <p:nvPr/>
        </p:nvSpPr>
        <p:spPr bwMode="auto">
          <a:xfrm>
            <a:off x="0" y="0"/>
            <a:ext cx="9144000" cy="76200"/>
          </a:xfrm>
          <a:prstGeom prst="rect">
            <a:avLst/>
          </a:prstGeom>
          <a:gradFill rotWithShape="0">
            <a:gsLst>
              <a:gs pos="0">
                <a:srgbClr val="B77A3D">
                  <a:gamma/>
                  <a:shade val="46275"/>
                  <a:invGamma/>
                </a:srgbClr>
              </a:gs>
              <a:gs pos="50000">
                <a:srgbClr val="B77A3D"/>
              </a:gs>
              <a:gs pos="100000">
                <a:srgbClr val="B77A3D">
                  <a:gamma/>
                  <a:shade val="46275"/>
                  <a:invGamma/>
                </a:srgbClr>
              </a:gs>
            </a:gsLst>
            <a:lin ang="5400000" scaled="1"/>
          </a:gradFill>
          <a:ln w="9525">
            <a:noFill/>
            <a:miter lim="800000"/>
            <a:headEnd/>
            <a:tailEnd/>
          </a:ln>
          <a:effectLst/>
        </p:spPr>
        <p:txBody>
          <a:bodyPr wrap="none" anchor="ctr"/>
          <a:lstStyle/>
          <a:p>
            <a:pPr algn="ctr">
              <a:defRPr/>
            </a:pPr>
            <a:endParaRPr lang="en-US" dirty="0">
              <a:cs typeface="+mn-cs"/>
            </a:endParaRPr>
          </a:p>
        </p:txBody>
      </p:sp>
      <p:sp>
        <p:nvSpPr>
          <p:cNvPr id="15" name="Rectangle 15"/>
          <p:cNvSpPr>
            <a:spLocks noChangeArrowheads="1"/>
          </p:cNvSpPr>
          <p:nvPr/>
        </p:nvSpPr>
        <p:spPr bwMode="auto">
          <a:xfrm>
            <a:off x="0" y="5867400"/>
            <a:ext cx="9144000" cy="990600"/>
          </a:xfrm>
          <a:prstGeom prst="rect">
            <a:avLst/>
          </a:prstGeom>
          <a:solidFill>
            <a:schemeClr val="tx2"/>
          </a:solidFill>
          <a:ln w="9525">
            <a:solidFill>
              <a:schemeClr val="tx1"/>
            </a:solidFill>
            <a:miter lim="800000"/>
            <a:headEnd/>
            <a:tailEnd/>
          </a:ln>
          <a:effectLst/>
        </p:spPr>
        <p:txBody>
          <a:bodyPr wrap="none" anchor="ctr"/>
          <a:lstStyle/>
          <a:p>
            <a:pPr algn="ctr">
              <a:defRPr/>
            </a:pPr>
            <a:endParaRPr lang="en-US" dirty="0">
              <a:cs typeface="+mn-cs"/>
            </a:endParaRPr>
          </a:p>
        </p:txBody>
      </p:sp>
      <p:sp>
        <p:nvSpPr>
          <p:cNvPr id="16" name="Text Box 20"/>
          <p:cNvSpPr txBox="1">
            <a:spLocks noChangeArrowheads="1"/>
          </p:cNvSpPr>
          <p:nvPr/>
        </p:nvSpPr>
        <p:spPr bwMode="auto">
          <a:xfrm>
            <a:off x="6477000" y="6324600"/>
            <a:ext cx="2667000" cy="338554"/>
          </a:xfrm>
          <a:prstGeom prst="rect">
            <a:avLst/>
          </a:prstGeom>
          <a:noFill/>
          <a:ln w="9525">
            <a:noFill/>
            <a:miter lim="800000"/>
            <a:headEnd/>
            <a:tailEnd/>
          </a:ln>
          <a:effectLst/>
        </p:spPr>
        <p:txBody>
          <a:bodyPr>
            <a:spAutoFit/>
          </a:bodyPr>
          <a:lstStyle/>
          <a:p>
            <a:pPr algn="ctr">
              <a:spcBef>
                <a:spcPct val="50000"/>
              </a:spcBef>
              <a:defRPr/>
            </a:pPr>
            <a:endParaRPr lang="en-US" sz="1600" b="1" i="0" dirty="0">
              <a:solidFill>
                <a:schemeClr val="tx2"/>
              </a:solidFill>
              <a:latin typeface="BankGothic Md BT" pitchFamily="34" charset="0"/>
              <a:cs typeface="Times New Roman" pitchFamily="18" charset="0"/>
            </a:endParaRPr>
          </a:p>
        </p:txBody>
      </p:sp>
      <p:sp>
        <p:nvSpPr>
          <p:cNvPr id="17" name="Rectangle 21"/>
          <p:cNvSpPr>
            <a:spLocks noChangeArrowheads="1"/>
          </p:cNvSpPr>
          <p:nvPr/>
        </p:nvSpPr>
        <p:spPr bwMode="auto">
          <a:xfrm>
            <a:off x="0" y="5715000"/>
            <a:ext cx="9144000" cy="228600"/>
          </a:xfrm>
          <a:prstGeom prst="rect">
            <a:avLst/>
          </a:prstGeom>
          <a:gradFill rotWithShape="0">
            <a:gsLst>
              <a:gs pos="0">
                <a:srgbClr val="B77A3D">
                  <a:gamma/>
                  <a:shade val="46275"/>
                  <a:invGamma/>
                </a:srgbClr>
              </a:gs>
              <a:gs pos="50000">
                <a:srgbClr val="B77A3D"/>
              </a:gs>
              <a:gs pos="100000">
                <a:srgbClr val="B77A3D">
                  <a:gamma/>
                  <a:shade val="46275"/>
                  <a:invGamma/>
                </a:srgbClr>
              </a:gs>
            </a:gsLst>
            <a:lin ang="5400000" scaled="1"/>
          </a:gradFill>
          <a:ln w="9525">
            <a:noFill/>
            <a:miter lim="800000"/>
            <a:headEnd/>
            <a:tailEnd/>
          </a:ln>
          <a:effectLst/>
        </p:spPr>
        <p:txBody>
          <a:bodyPr wrap="none" anchor="ctr"/>
          <a:lstStyle/>
          <a:p>
            <a:pPr algn="ctr">
              <a:defRPr/>
            </a:pPr>
            <a:endParaRPr lang="en-US" dirty="0">
              <a:cs typeface="+mn-cs"/>
            </a:endParaRPr>
          </a:p>
        </p:txBody>
      </p:sp>
      <p:pic>
        <p:nvPicPr>
          <p:cNvPr id="1038" name="Picture 23" descr="ourlogo"/>
          <p:cNvPicPr>
            <a:picLocks noChangeAspect="1" noChangeArrowheads="1"/>
          </p:cNvPicPr>
          <p:nvPr/>
        </p:nvPicPr>
        <p:blipFill>
          <a:blip r:embed="rId14" cstate="print"/>
          <a:srcRect/>
          <a:stretch>
            <a:fillRect/>
          </a:stretch>
        </p:blipFill>
        <p:spPr bwMode="auto">
          <a:xfrm>
            <a:off x="7010400" y="6019802"/>
            <a:ext cx="1828800" cy="7016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C00000"/>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C00000"/>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D092A7"/>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hyperlink" Target="mailto:abasu@sagepolicy.com"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hyperlink" Target="http://www.sagepolicy.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p:cNvSpPr>
            <a:spLocks noChangeArrowheads="1"/>
          </p:cNvSpPr>
          <p:nvPr/>
        </p:nvSpPr>
        <p:spPr bwMode="auto">
          <a:xfrm>
            <a:off x="0" y="4114800"/>
            <a:ext cx="9144000" cy="1815882"/>
          </a:xfrm>
          <a:prstGeom prst="rect">
            <a:avLst/>
          </a:prstGeom>
          <a:noFill/>
          <a:ln w="9525">
            <a:noFill/>
            <a:miter lim="800000"/>
            <a:headEnd/>
            <a:tailEnd/>
          </a:ln>
          <a:effectLst/>
        </p:spPr>
        <p:txBody>
          <a:bodyPr wrap="square">
            <a:spAutoFit/>
          </a:bodyPr>
          <a:lstStyle/>
          <a:p>
            <a:pPr algn="ctr" eaLnBrk="0" hangingPunct="0">
              <a:defRPr/>
            </a:pPr>
            <a:r>
              <a:rPr lang="en-US" b="1" dirty="0">
                <a:solidFill>
                  <a:srgbClr val="003366"/>
                </a:solidFill>
                <a:cs typeface="+mn-cs"/>
              </a:rPr>
              <a:t>By: Anirban</a:t>
            </a:r>
            <a:r>
              <a:rPr lang="en-US" b="1" dirty="0">
                <a:solidFill>
                  <a:srgbClr val="003366"/>
                </a:solidFill>
                <a:effectLst>
                  <a:outerShdw blurRad="38100" dist="38100" dir="2700000" algn="tl">
                    <a:srgbClr val="808080"/>
                  </a:outerShdw>
                </a:effectLst>
                <a:cs typeface="+mn-cs"/>
              </a:rPr>
              <a:t> </a:t>
            </a:r>
            <a:r>
              <a:rPr lang="en-US" b="1" dirty="0">
                <a:solidFill>
                  <a:srgbClr val="003366"/>
                </a:solidFill>
                <a:cs typeface="+mn-cs"/>
              </a:rPr>
              <a:t>Basu</a:t>
            </a:r>
            <a:endParaRPr lang="en-US" b="1" dirty="0">
              <a:solidFill>
                <a:srgbClr val="003366"/>
              </a:solidFill>
              <a:effectLst>
                <a:outerShdw blurRad="38100" dist="38100" dir="2700000" algn="tl">
                  <a:srgbClr val="808080"/>
                </a:outerShdw>
              </a:effectLst>
              <a:cs typeface="+mn-cs"/>
            </a:endParaRPr>
          </a:p>
          <a:p>
            <a:pPr algn="ctr" eaLnBrk="0" hangingPunct="0">
              <a:defRPr/>
            </a:pPr>
            <a:r>
              <a:rPr lang="en-US" sz="2000" b="1" dirty="0" smtClean="0">
                <a:solidFill>
                  <a:srgbClr val="003366"/>
                </a:solidFill>
                <a:cs typeface="+mn-cs"/>
              </a:rPr>
              <a:t>Sage Policy Group, Inc.</a:t>
            </a:r>
            <a:endParaRPr lang="en-US" sz="2000" b="1" dirty="0">
              <a:solidFill>
                <a:srgbClr val="003366"/>
              </a:solidFill>
              <a:cs typeface="+mn-cs"/>
            </a:endParaRPr>
          </a:p>
          <a:p>
            <a:pPr algn="ctr" eaLnBrk="0" hangingPunct="0">
              <a:defRPr/>
            </a:pPr>
            <a:endParaRPr lang="en-US" b="1" dirty="0" smtClean="0">
              <a:solidFill>
                <a:srgbClr val="003366"/>
              </a:solidFill>
              <a:cs typeface="+mn-cs"/>
            </a:endParaRPr>
          </a:p>
          <a:p>
            <a:pPr algn="ctr" eaLnBrk="0" hangingPunct="0">
              <a:defRPr/>
            </a:pPr>
            <a:r>
              <a:rPr lang="en-US" sz="2000" b="1" dirty="0" smtClean="0">
                <a:solidFill>
                  <a:srgbClr val="003366"/>
                </a:solidFill>
                <a:cs typeface="+mn-cs"/>
              </a:rPr>
              <a:t>September 27, 2012</a:t>
            </a:r>
            <a:endParaRPr lang="en-US" sz="2000" b="1" dirty="0">
              <a:solidFill>
                <a:srgbClr val="003366"/>
              </a:solidFill>
              <a:cs typeface="+mn-cs"/>
            </a:endParaRPr>
          </a:p>
          <a:p>
            <a:pPr algn="ctr" eaLnBrk="0" hangingPunct="0">
              <a:defRPr/>
            </a:pPr>
            <a:endParaRPr lang="en-US" b="1" dirty="0">
              <a:solidFill>
                <a:schemeClr val="bg1"/>
              </a:solidFill>
              <a:latin typeface="Albertus Medium" pitchFamily="34" charset="0"/>
              <a:cs typeface="+mn-cs"/>
            </a:endParaRPr>
          </a:p>
        </p:txBody>
      </p:sp>
      <p:sp>
        <p:nvSpPr>
          <p:cNvPr id="31747" name="Rectangle 3"/>
          <p:cNvSpPr>
            <a:spLocks noChangeArrowheads="1"/>
          </p:cNvSpPr>
          <p:nvPr/>
        </p:nvSpPr>
        <p:spPr bwMode="auto">
          <a:xfrm>
            <a:off x="0" y="685800"/>
            <a:ext cx="9144000" cy="1143000"/>
          </a:xfrm>
          <a:prstGeom prst="rect">
            <a:avLst/>
          </a:prstGeom>
          <a:noFill/>
          <a:ln w="9525">
            <a:noFill/>
            <a:miter lim="800000"/>
            <a:headEnd/>
            <a:tailEnd/>
          </a:ln>
        </p:spPr>
        <p:txBody>
          <a:bodyPr anchor="ctr"/>
          <a:lstStyle/>
          <a:p>
            <a:pPr algn="ctr">
              <a:defRPr/>
            </a:pPr>
            <a:endParaRPr lang="en-US" sz="4800" b="1" i="0" dirty="0" smtClean="0">
              <a:solidFill>
                <a:schemeClr val="tx2">
                  <a:lumMod val="75000"/>
                </a:schemeClr>
              </a:solidFill>
            </a:endParaRPr>
          </a:p>
          <a:p>
            <a:pPr algn="ctr">
              <a:defRPr/>
            </a:pPr>
            <a:r>
              <a:rPr lang="en-US" sz="4800" b="1" i="0" dirty="0" smtClean="0">
                <a:solidFill>
                  <a:srgbClr val="7030A0"/>
                </a:solidFill>
              </a:rPr>
              <a:t>The Dog Ate My Home</a:t>
            </a:r>
          </a:p>
        </p:txBody>
      </p:sp>
      <p:sp>
        <p:nvSpPr>
          <p:cNvPr id="31748" name="Text Box 4"/>
          <p:cNvSpPr txBox="1">
            <a:spLocks noChangeArrowheads="1"/>
          </p:cNvSpPr>
          <p:nvPr/>
        </p:nvSpPr>
        <p:spPr bwMode="auto">
          <a:xfrm>
            <a:off x="0" y="2667000"/>
            <a:ext cx="9144000" cy="938719"/>
          </a:xfrm>
          <a:prstGeom prst="rect">
            <a:avLst/>
          </a:prstGeom>
          <a:noFill/>
          <a:ln w="9525">
            <a:noFill/>
            <a:miter lim="800000"/>
            <a:headEnd/>
            <a:tailEnd/>
          </a:ln>
        </p:spPr>
        <p:txBody>
          <a:bodyPr wrap="square">
            <a:spAutoFit/>
          </a:bodyPr>
          <a:lstStyle/>
          <a:p>
            <a:pPr algn="ctr">
              <a:spcBef>
                <a:spcPct val="50000"/>
              </a:spcBef>
              <a:defRPr/>
            </a:pPr>
            <a:r>
              <a:rPr lang="en-US" sz="2200" dirty="0">
                <a:solidFill>
                  <a:srgbClr val="003366"/>
                </a:solidFill>
              </a:rPr>
              <a:t>On Behalf </a:t>
            </a:r>
            <a:r>
              <a:rPr lang="en-US" sz="2200" dirty="0" smtClean="0">
                <a:solidFill>
                  <a:srgbClr val="003366"/>
                </a:solidFill>
              </a:rPr>
              <a:t>of</a:t>
            </a:r>
          </a:p>
          <a:p>
            <a:pPr algn="ctr">
              <a:spcBef>
                <a:spcPct val="50000"/>
              </a:spcBef>
              <a:defRPr/>
            </a:pPr>
            <a:r>
              <a:rPr lang="en-US" sz="2200" dirty="0" smtClean="0">
                <a:solidFill>
                  <a:srgbClr val="003366"/>
                </a:solidFill>
              </a:rPr>
              <a:t>FEMSA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533400" y="228600"/>
            <a:ext cx="7772400" cy="914400"/>
          </a:xfrm>
        </p:spPr>
        <p:txBody>
          <a:bodyPr>
            <a:normAutofit/>
          </a:bodyPr>
          <a:lstStyle/>
          <a:p>
            <a:pPr fontAlgn="auto">
              <a:spcAft>
                <a:spcPts val="0"/>
              </a:spcAft>
              <a:defRPr/>
            </a:pPr>
            <a:r>
              <a:rPr lang="en-US" sz="2600" b="1" dirty="0" smtClean="0">
                <a:solidFill>
                  <a:srgbClr val="003366"/>
                </a:solidFill>
              </a:rPr>
              <a:t>S&amp;P Select Sector Performance</a:t>
            </a:r>
            <a:r>
              <a:rPr lang="en-US" sz="2800" b="1" dirty="0" smtClean="0">
                <a:solidFill>
                  <a:srgbClr val="003366"/>
                </a:solidFill>
              </a:rPr>
              <a:t/>
            </a:r>
            <a:br>
              <a:rPr lang="en-US" sz="2800" b="1" dirty="0" smtClean="0">
                <a:solidFill>
                  <a:srgbClr val="003366"/>
                </a:solidFill>
              </a:rPr>
            </a:br>
            <a:r>
              <a:rPr lang="en-US" sz="2200" i="1" dirty="0" smtClean="0">
                <a:solidFill>
                  <a:srgbClr val="003366"/>
                </a:solidFill>
              </a:rPr>
              <a:t>As of September 10, 2012</a:t>
            </a:r>
          </a:p>
        </p:txBody>
      </p:sp>
      <p:graphicFrame>
        <p:nvGraphicFramePr>
          <p:cNvPr id="4" name="Table 3"/>
          <p:cNvGraphicFramePr>
            <a:graphicFrameLocks noGrp="1"/>
          </p:cNvGraphicFramePr>
          <p:nvPr>
            <p:extLst>
              <p:ext uri="{D42A27DB-BD31-4B8C-83A1-F6EECF244321}">
                <p14:modId xmlns="" xmlns:p14="http://schemas.microsoft.com/office/powerpoint/2010/main" val="702153205"/>
              </p:ext>
            </p:extLst>
          </p:nvPr>
        </p:nvGraphicFramePr>
        <p:xfrm>
          <a:off x="228600" y="1397000"/>
          <a:ext cx="8686800" cy="4089404"/>
        </p:xfrm>
        <a:graphic>
          <a:graphicData uri="http://schemas.openxmlformats.org/drawingml/2006/table">
            <a:tbl>
              <a:tblPr firstRow="1" bandRow="1">
                <a:tableStyleId>{5C22544A-7EE6-4342-B048-85BDC9FD1C3A}</a:tableStyleId>
              </a:tblPr>
              <a:tblGrid>
                <a:gridCol w="3962400"/>
                <a:gridCol w="2438400"/>
                <a:gridCol w="2286000"/>
              </a:tblGrid>
              <a:tr h="658064">
                <a:tc>
                  <a:txBody>
                    <a:bodyPr/>
                    <a:lstStyle/>
                    <a:p>
                      <a:pPr algn="ctr"/>
                      <a:r>
                        <a:rPr lang="en-US" dirty="0" smtClean="0"/>
                        <a:t>Sector</a:t>
                      </a:r>
                      <a:endParaRPr lang="en-US" dirty="0"/>
                    </a:p>
                  </a:txBody>
                  <a:tcPr anchor="ctr"/>
                </a:tc>
                <a:tc>
                  <a:txBody>
                    <a:bodyPr/>
                    <a:lstStyle/>
                    <a:p>
                      <a:pPr algn="ctr"/>
                      <a:r>
                        <a:rPr lang="en-US" dirty="0" smtClean="0"/>
                        <a:t>YTD Performance</a:t>
                      </a:r>
                      <a:endParaRPr lang="en-US" dirty="0"/>
                    </a:p>
                  </a:txBody>
                  <a:tcPr anchor="ctr"/>
                </a:tc>
                <a:tc>
                  <a:txBody>
                    <a:bodyPr/>
                    <a:lstStyle/>
                    <a:p>
                      <a:pPr algn="ctr"/>
                      <a:r>
                        <a:rPr lang="en-US" dirty="0" smtClean="0"/>
                        <a:t>Year-over-year</a:t>
                      </a:r>
                      <a:r>
                        <a:rPr lang="en-US" baseline="0" dirty="0" smtClean="0"/>
                        <a:t> Performance</a:t>
                      </a:r>
                      <a:endParaRPr lang="en-US" dirty="0"/>
                    </a:p>
                  </a:txBody>
                  <a:tcPr anchor="ctr"/>
                </a:tc>
              </a:tr>
              <a:tr h="381260">
                <a:tc>
                  <a:txBody>
                    <a:bodyPr/>
                    <a:lstStyle/>
                    <a:p>
                      <a:pPr algn="l" fontAlgn="b"/>
                      <a:r>
                        <a:rPr lang="en-US" sz="1800" b="0" i="0" u="none" strike="noStrike" dirty="0">
                          <a:effectLst/>
                          <a:latin typeface="Constantia"/>
                        </a:rPr>
                        <a:t>Technology</a:t>
                      </a:r>
                    </a:p>
                  </a:txBody>
                  <a:tcPr marL="9525" marR="9525" marT="9525" marB="0" anchor="b"/>
                </a:tc>
                <a:tc>
                  <a:txBody>
                    <a:bodyPr/>
                    <a:lstStyle/>
                    <a:p>
                      <a:pPr algn="r" fontAlgn="b"/>
                      <a:r>
                        <a:rPr lang="en-US" sz="1800" b="0" i="0" u="none" strike="noStrike" dirty="0" smtClean="0">
                          <a:effectLst/>
                          <a:latin typeface="Constantia"/>
                        </a:rPr>
                        <a:t>20.3%</a:t>
                      </a:r>
                      <a:endParaRPr lang="en-US" sz="1800" b="0" i="0" u="none" strike="noStrike" dirty="0">
                        <a:effectLst/>
                        <a:latin typeface="Constantia"/>
                      </a:endParaRPr>
                    </a:p>
                  </a:txBody>
                  <a:tcPr marL="9525" marR="9525" marT="9525" marB="0" anchor="b"/>
                </a:tc>
                <a:tc>
                  <a:txBody>
                    <a:bodyPr/>
                    <a:lstStyle/>
                    <a:p>
                      <a:pPr algn="r" fontAlgn="b"/>
                      <a:r>
                        <a:rPr lang="en-US" sz="1800" b="0" i="0" u="none" strike="noStrike" dirty="0" smtClean="0">
                          <a:effectLst/>
                          <a:latin typeface="Constantia"/>
                        </a:rPr>
                        <a:t>24.6%</a:t>
                      </a:r>
                      <a:endParaRPr lang="en-US" sz="1800" b="0" i="0" u="none" strike="noStrike" dirty="0">
                        <a:effectLst/>
                        <a:latin typeface="Constantia"/>
                      </a:endParaRPr>
                    </a:p>
                  </a:txBody>
                  <a:tcPr marL="9525" marR="9525" marT="9525" marB="0" anchor="b"/>
                </a:tc>
              </a:tr>
              <a:tr h="381260">
                <a:tc>
                  <a:txBody>
                    <a:bodyPr/>
                    <a:lstStyle/>
                    <a:p>
                      <a:pPr algn="l" fontAlgn="b"/>
                      <a:r>
                        <a:rPr lang="en-US" sz="1800" b="0" i="0" u="none" strike="noStrike" dirty="0">
                          <a:effectLst/>
                          <a:latin typeface="Constantia"/>
                        </a:rPr>
                        <a:t>Consumer Discretionary</a:t>
                      </a:r>
                    </a:p>
                  </a:txBody>
                  <a:tcPr marL="9525" marR="9525" marT="9525" marB="0" anchor="b"/>
                </a:tc>
                <a:tc>
                  <a:txBody>
                    <a:bodyPr/>
                    <a:lstStyle/>
                    <a:p>
                      <a:pPr algn="r" fontAlgn="b"/>
                      <a:r>
                        <a:rPr lang="en-US" sz="1800" b="0" i="0" u="none" strike="noStrike" dirty="0" smtClean="0">
                          <a:effectLst/>
                          <a:latin typeface="Constantia"/>
                        </a:rPr>
                        <a:t>19.4%</a:t>
                      </a:r>
                      <a:endParaRPr lang="en-US" sz="1800" b="0" i="0" u="none" strike="noStrike" dirty="0">
                        <a:effectLst/>
                        <a:latin typeface="Constantia"/>
                      </a:endParaRPr>
                    </a:p>
                  </a:txBody>
                  <a:tcPr marL="9525" marR="9525" marT="9525" marB="0" anchor="b"/>
                </a:tc>
                <a:tc>
                  <a:txBody>
                    <a:bodyPr/>
                    <a:lstStyle/>
                    <a:p>
                      <a:pPr algn="r" fontAlgn="b"/>
                      <a:r>
                        <a:rPr lang="en-US" sz="1800" b="0" i="0" u="none" strike="noStrike" dirty="0" smtClean="0">
                          <a:effectLst/>
                          <a:latin typeface="Constantia"/>
                        </a:rPr>
                        <a:t>21.3%</a:t>
                      </a:r>
                      <a:endParaRPr lang="en-US" sz="1800" b="0" i="0" u="none" strike="noStrike" dirty="0">
                        <a:effectLst/>
                        <a:latin typeface="Constantia"/>
                      </a:endParaRPr>
                    </a:p>
                  </a:txBody>
                  <a:tcPr marL="9525" marR="9525" marT="9525" marB="0" anchor="b"/>
                </a:tc>
              </a:tr>
              <a:tr h="381260">
                <a:tc>
                  <a:txBody>
                    <a:bodyPr/>
                    <a:lstStyle/>
                    <a:p>
                      <a:pPr algn="l" fontAlgn="b"/>
                      <a:r>
                        <a:rPr lang="en-US" sz="1800" b="0" i="0" u="none" strike="noStrike">
                          <a:effectLst/>
                          <a:latin typeface="Constantia"/>
                        </a:rPr>
                        <a:t>Financial</a:t>
                      </a:r>
                    </a:p>
                  </a:txBody>
                  <a:tcPr marL="9525" marR="9525" marT="9525" marB="0" anchor="b"/>
                </a:tc>
                <a:tc>
                  <a:txBody>
                    <a:bodyPr/>
                    <a:lstStyle/>
                    <a:p>
                      <a:pPr algn="r" fontAlgn="b"/>
                      <a:r>
                        <a:rPr lang="en-US" sz="1800" b="0" i="0" u="none" strike="noStrike" dirty="0" smtClean="0">
                          <a:effectLst/>
                          <a:latin typeface="Constantia"/>
                        </a:rPr>
                        <a:t>19.2%</a:t>
                      </a:r>
                      <a:endParaRPr lang="en-US" sz="1800" b="0" i="0" u="none" strike="noStrike" dirty="0">
                        <a:effectLst/>
                        <a:latin typeface="Constantia"/>
                      </a:endParaRPr>
                    </a:p>
                  </a:txBody>
                  <a:tcPr marL="9525" marR="9525" marT="9525" marB="0" anchor="b"/>
                </a:tc>
                <a:tc>
                  <a:txBody>
                    <a:bodyPr/>
                    <a:lstStyle/>
                    <a:p>
                      <a:pPr algn="r" fontAlgn="b"/>
                      <a:r>
                        <a:rPr lang="en-US" sz="1800" b="0" i="0" u="none" strike="noStrike" dirty="0" smtClean="0">
                          <a:effectLst/>
                          <a:latin typeface="Constantia"/>
                        </a:rPr>
                        <a:t>13.1%</a:t>
                      </a:r>
                      <a:endParaRPr lang="en-US" sz="1800" b="0" i="0" u="none" strike="noStrike" dirty="0">
                        <a:effectLst/>
                        <a:latin typeface="Constantia"/>
                      </a:endParaRPr>
                    </a:p>
                  </a:txBody>
                  <a:tcPr marL="9525" marR="9525" marT="9525" marB="0" anchor="b"/>
                </a:tc>
              </a:tr>
              <a:tr h="381260">
                <a:tc>
                  <a:txBody>
                    <a:bodyPr/>
                    <a:lstStyle/>
                    <a:p>
                      <a:pPr algn="l" fontAlgn="b"/>
                      <a:r>
                        <a:rPr lang="en-US" sz="1800" b="0" i="0" u="none" strike="noStrike">
                          <a:effectLst/>
                          <a:latin typeface="Constantia"/>
                        </a:rPr>
                        <a:t>Health Care</a:t>
                      </a:r>
                    </a:p>
                  </a:txBody>
                  <a:tcPr marL="9525" marR="9525" marT="9525" marB="0" anchor="b"/>
                </a:tc>
                <a:tc>
                  <a:txBody>
                    <a:bodyPr/>
                    <a:lstStyle/>
                    <a:p>
                      <a:pPr algn="r" fontAlgn="b"/>
                      <a:r>
                        <a:rPr lang="en-US" sz="1800" b="0" i="0" u="none" strike="noStrike" dirty="0" smtClean="0">
                          <a:effectLst/>
                          <a:latin typeface="Constantia"/>
                        </a:rPr>
                        <a:t>13.1%</a:t>
                      </a:r>
                      <a:endParaRPr lang="en-US" sz="1800" b="0" i="0" u="none" strike="noStrike" dirty="0">
                        <a:effectLst/>
                        <a:latin typeface="Constantia"/>
                      </a:endParaRPr>
                    </a:p>
                  </a:txBody>
                  <a:tcPr marL="9525" marR="9525" marT="9525" marB="0" anchor="b"/>
                </a:tc>
                <a:tc>
                  <a:txBody>
                    <a:bodyPr/>
                    <a:lstStyle/>
                    <a:p>
                      <a:pPr algn="r" fontAlgn="b"/>
                      <a:r>
                        <a:rPr lang="en-US" sz="1800" b="0" i="0" u="none" strike="noStrike" dirty="0" smtClean="0">
                          <a:effectLst/>
                          <a:latin typeface="Constantia"/>
                        </a:rPr>
                        <a:t>16.2%</a:t>
                      </a:r>
                      <a:endParaRPr lang="en-US" sz="1800" b="0" i="0" u="none" strike="noStrike" dirty="0">
                        <a:effectLst/>
                        <a:latin typeface="Constantia"/>
                      </a:endParaRPr>
                    </a:p>
                  </a:txBody>
                  <a:tcPr marL="9525" marR="9525" marT="9525" marB="0" anchor="b"/>
                </a:tc>
              </a:tr>
              <a:tr h="381260">
                <a:tc>
                  <a:txBody>
                    <a:bodyPr/>
                    <a:lstStyle/>
                    <a:p>
                      <a:pPr algn="l" fontAlgn="b"/>
                      <a:r>
                        <a:rPr lang="en-US" sz="1800" b="0" i="0" u="none" strike="noStrike">
                          <a:effectLst/>
                          <a:latin typeface="Constantia"/>
                        </a:rPr>
                        <a:t>Consumer Staples</a:t>
                      </a:r>
                    </a:p>
                  </a:txBody>
                  <a:tcPr marL="9525" marR="9525" marT="9525" marB="0" anchor="b"/>
                </a:tc>
                <a:tc>
                  <a:txBody>
                    <a:bodyPr/>
                    <a:lstStyle/>
                    <a:p>
                      <a:pPr algn="r" fontAlgn="b"/>
                      <a:r>
                        <a:rPr lang="en-US" sz="1800" b="0" i="0" u="none" strike="noStrike" dirty="0" smtClean="0">
                          <a:effectLst/>
                          <a:latin typeface="Constantia"/>
                        </a:rPr>
                        <a:t>9.3%</a:t>
                      </a:r>
                      <a:endParaRPr lang="en-US" sz="1800" b="0" i="0" u="none" strike="noStrike" dirty="0">
                        <a:effectLst/>
                        <a:latin typeface="Constantia"/>
                      </a:endParaRPr>
                    </a:p>
                  </a:txBody>
                  <a:tcPr marL="9525" marR="9525" marT="9525" marB="0" anchor="b"/>
                </a:tc>
                <a:tc>
                  <a:txBody>
                    <a:bodyPr/>
                    <a:lstStyle/>
                    <a:p>
                      <a:pPr algn="r" fontAlgn="b"/>
                      <a:r>
                        <a:rPr lang="en-US" sz="1800" b="0" i="0" u="none" strike="noStrike" dirty="0" smtClean="0">
                          <a:effectLst/>
                          <a:latin typeface="Constantia"/>
                        </a:rPr>
                        <a:t>15.1%</a:t>
                      </a:r>
                      <a:endParaRPr lang="en-US" sz="1800" b="0" i="0" u="none" strike="noStrike" dirty="0">
                        <a:effectLst/>
                        <a:latin typeface="Constantia"/>
                      </a:endParaRPr>
                    </a:p>
                  </a:txBody>
                  <a:tcPr marL="9525" marR="9525" marT="9525" marB="0" anchor="b"/>
                </a:tc>
              </a:tr>
              <a:tr h="381260">
                <a:tc>
                  <a:txBody>
                    <a:bodyPr/>
                    <a:lstStyle/>
                    <a:p>
                      <a:pPr algn="l" fontAlgn="b"/>
                      <a:r>
                        <a:rPr lang="en-US" sz="1800" b="0" i="0" u="none" strike="noStrike">
                          <a:effectLst/>
                          <a:latin typeface="Constantia"/>
                        </a:rPr>
                        <a:t>Industrial</a:t>
                      </a:r>
                    </a:p>
                  </a:txBody>
                  <a:tcPr marL="9525" marR="9525" marT="9525" marB="0" anchor="b"/>
                </a:tc>
                <a:tc>
                  <a:txBody>
                    <a:bodyPr/>
                    <a:lstStyle/>
                    <a:p>
                      <a:pPr algn="r" fontAlgn="b"/>
                      <a:r>
                        <a:rPr lang="en-US" sz="1800" b="0" i="0" u="none" strike="noStrike" dirty="0" smtClean="0">
                          <a:effectLst/>
                          <a:latin typeface="Constantia"/>
                        </a:rPr>
                        <a:t>8.2%</a:t>
                      </a:r>
                      <a:endParaRPr lang="en-US" sz="1800" b="0" i="0" u="none" strike="noStrike" dirty="0">
                        <a:effectLst/>
                        <a:latin typeface="Constantia"/>
                      </a:endParaRPr>
                    </a:p>
                  </a:txBody>
                  <a:tcPr marL="9525" marR="9525" marT="9525" marB="0" anchor="b"/>
                </a:tc>
                <a:tc>
                  <a:txBody>
                    <a:bodyPr/>
                    <a:lstStyle/>
                    <a:p>
                      <a:pPr algn="r" fontAlgn="b"/>
                      <a:r>
                        <a:rPr lang="en-US" sz="1800" b="0" i="0" u="none" strike="noStrike" dirty="0" smtClean="0">
                          <a:effectLst/>
                          <a:latin typeface="Constantia"/>
                        </a:rPr>
                        <a:t>12.0%</a:t>
                      </a:r>
                      <a:endParaRPr lang="en-US" sz="1800" b="0" i="0" u="none" strike="noStrike" dirty="0">
                        <a:effectLst/>
                        <a:latin typeface="Constantia"/>
                      </a:endParaRPr>
                    </a:p>
                  </a:txBody>
                  <a:tcPr marL="9525" marR="9525" marT="9525" marB="0" anchor="b"/>
                </a:tc>
              </a:tr>
              <a:tr h="381260">
                <a:tc>
                  <a:txBody>
                    <a:bodyPr/>
                    <a:lstStyle/>
                    <a:p>
                      <a:pPr algn="l" fontAlgn="b"/>
                      <a:r>
                        <a:rPr lang="en-US" sz="1800" b="0" i="0" u="none" strike="noStrike">
                          <a:effectLst/>
                          <a:latin typeface="Constantia"/>
                        </a:rPr>
                        <a:t>Utilities</a:t>
                      </a:r>
                    </a:p>
                  </a:txBody>
                  <a:tcPr marL="9525" marR="9525" marT="9525" marB="0" anchor="b"/>
                </a:tc>
                <a:tc>
                  <a:txBody>
                    <a:bodyPr/>
                    <a:lstStyle/>
                    <a:p>
                      <a:pPr algn="r" fontAlgn="b"/>
                      <a:r>
                        <a:rPr lang="en-US" sz="1800" b="0" i="0" u="none" strike="noStrike" dirty="0" smtClean="0">
                          <a:effectLst/>
                          <a:latin typeface="Constantia"/>
                        </a:rPr>
                        <a:t>0.7%</a:t>
                      </a:r>
                      <a:endParaRPr lang="en-US" sz="1800" b="0" i="0" u="none" strike="noStrike" dirty="0">
                        <a:effectLst/>
                        <a:latin typeface="Constantia"/>
                      </a:endParaRPr>
                    </a:p>
                  </a:txBody>
                  <a:tcPr marL="9525" marR="9525" marT="9525" marB="0" anchor="b"/>
                </a:tc>
                <a:tc>
                  <a:txBody>
                    <a:bodyPr/>
                    <a:lstStyle/>
                    <a:p>
                      <a:pPr algn="r" fontAlgn="b"/>
                      <a:r>
                        <a:rPr lang="en-US" sz="1800" b="0" i="0" u="none" strike="noStrike" dirty="0" smtClean="0">
                          <a:effectLst/>
                          <a:latin typeface="Constantia"/>
                        </a:rPr>
                        <a:t>7.2%</a:t>
                      </a:r>
                      <a:endParaRPr lang="en-US" sz="1800" b="0" i="0" u="none" strike="noStrike" dirty="0">
                        <a:effectLst/>
                        <a:latin typeface="Constantia"/>
                      </a:endParaRPr>
                    </a:p>
                  </a:txBody>
                  <a:tcPr marL="9525" marR="9525" marT="9525" marB="0" anchor="b"/>
                </a:tc>
              </a:tr>
              <a:tr h="381260">
                <a:tc>
                  <a:txBody>
                    <a:bodyPr/>
                    <a:lstStyle/>
                    <a:p>
                      <a:pPr algn="l" fontAlgn="b"/>
                      <a:r>
                        <a:rPr lang="en-US" sz="1800" b="0" i="0" u="none" strike="noStrike">
                          <a:effectLst/>
                          <a:latin typeface="Constantia"/>
                        </a:rPr>
                        <a:t>Energy</a:t>
                      </a:r>
                    </a:p>
                  </a:txBody>
                  <a:tcPr marL="9525" marR="9525" marT="9525" marB="0" anchor="b"/>
                </a:tc>
                <a:tc>
                  <a:txBody>
                    <a:bodyPr/>
                    <a:lstStyle/>
                    <a:p>
                      <a:pPr algn="r" fontAlgn="b"/>
                      <a:r>
                        <a:rPr lang="en-US" sz="1800" b="0" i="0" u="none" strike="noStrike" dirty="0" smtClean="0">
                          <a:effectLst/>
                          <a:latin typeface="Constantia"/>
                        </a:rPr>
                        <a:t>5.4</a:t>
                      </a:r>
                      <a:r>
                        <a:rPr lang="en-US" sz="1800" b="0" i="0" u="none" strike="noStrike" dirty="0">
                          <a:effectLst/>
                          <a:latin typeface="Constantia"/>
                        </a:rPr>
                        <a:t>%</a:t>
                      </a:r>
                    </a:p>
                  </a:txBody>
                  <a:tcPr marL="9525" marR="9525" marT="9525" marB="0" anchor="b"/>
                </a:tc>
                <a:tc>
                  <a:txBody>
                    <a:bodyPr/>
                    <a:lstStyle/>
                    <a:p>
                      <a:pPr algn="r" fontAlgn="b"/>
                      <a:r>
                        <a:rPr lang="en-US" sz="1800" b="0" i="0" u="none" strike="noStrike" dirty="0" smtClean="0">
                          <a:effectLst/>
                          <a:latin typeface="Constantia"/>
                        </a:rPr>
                        <a:t>4.1%</a:t>
                      </a:r>
                      <a:endParaRPr lang="en-US" sz="1800" b="0" i="0" u="none" strike="noStrike" dirty="0">
                        <a:effectLst/>
                        <a:latin typeface="Constantia"/>
                      </a:endParaRPr>
                    </a:p>
                  </a:txBody>
                  <a:tcPr marL="9525" marR="9525" marT="9525" marB="0" anchor="b"/>
                </a:tc>
              </a:tr>
              <a:tr h="381260">
                <a:tc>
                  <a:txBody>
                    <a:bodyPr/>
                    <a:lstStyle/>
                    <a:p>
                      <a:pPr algn="l" fontAlgn="b"/>
                      <a:r>
                        <a:rPr lang="en-US" sz="1800" b="0" i="0" u="none" strike="noStrike">
                          <a:effectLst/>
                          <a:latin typeface="Constantia"/>
                        </a:rPr>
                        <a:t>Materials</a:t>
                      </a:r>
                    </a:p>
                  </a:txBody>
                  <a:tcPr marL="9525" marR="9525" marT="9525" marB="0" anchor="b"/>
                </a:tc>
                <a:tc>
                  <a:txBody>
                    <a:bodyPr/>
                    <a:lstStyle/>
                    <a:p>
                      <a:pPr algn="r" fontAlgn="b"/>
                      <a:r>
                        <a:rPr lang="en-US" sz="1800" b="0" i="0" u="none" strike="noStrike" dirty="0" smtClean="0">
                          <a:effectLst/>
                          <a:latin typeface="Constantia"/>
                        </a:rPr>
                        <a:t>9.5%</a:t>
                      </a:r>
                      <a:endParaRPr lang="en-US" sz="1800" b="0" i="0" u="none" strike="noStrike" dirty="0">
                        <a:effectLst/>
                        <a:latin typeface="Constantia"/>
                      </a:endParaRPr>
                    </a:p>
                  </a:txBody>
                  <a:tcPr marL="9525" marR="9525" marT="9525" marB="0" anchor="b"/>
                </a:tc>
                <a:tc>
                  <a:txBody>
                    <a:bodyPr/>
                    <a:lstStyle/>
                    <a:p>
                      <a:pPr algn="r" fontAlgn="b"/>
                      <a:r>
                        <a:rPr lang="en-US" sz="1800" b="0" i="0" u="none" strike="noStrike" dirty="0" smtClean="0">
                          <a:effectLst/>
                          <a:latin typeface="Constantia"/>
                        </a:rPr>
                        <a:t>0.9%</a:t>
                      </a:r>
                      <a:endParaRPr lang="en-US" sz="1800" b="0" i="0" u="none" strike="noStrike" dirty="0">
                        <a:effectLst/>
                        <a:latin typeface="Constantia"/>
                      </a:endParaRPr>
                    </a:p>
                  </a:txBody>
                  <a:tcPr marL="9525" marR="9525" marT="9525" marB="0" anchor="b"/>
                </a:tc>
              </a:tr>
            </a:tbl>
          </a:graphicData>
        </a:graphic>
      </p:graphicFrame>
      <p:sp>
        <p:nvSpPr>
          <p:cNvPr id="11" name="TextBox 10"/>
          <p:cNvSpPr txBox="1"/>
          <p:nvPr/>
        </p:nvSpPr>
        <p:spPr>
          <a:xfrm>
            <a:off x="0" y="5715000"/>
            <a:ext cx="4724400" cy="246221"/>
          </a:xfrm>
          <a:prstGeom prst="rect">
            <a:avLst/>
          </a:prstGeom>
          <a:noFill/>
        </p:spPr>
        <p:txBody>
          <a:bodyPr wrap="square" rtlCol="0">
            <a:spAutoFit/>
          </a:bodyPr>
          <a:lstStyle/>
          <a:p>
            <a:r>
              <a:rPr lang="en-US" sz="1000" i="1" dirty="0" smtClean="0">
                <a:solidFill>
                  <a:schemeClr val="bg1"/>
                </a:solidFill>
                <a:cs typeface="Times New Roman" pitchFamily="18" charset="0"/>
              </a:rPr>
              <a:t>Source: Dow Jones, Standard &amp; Poor’s</a:t>
            </a:r>
            <a:endParaRPr lang="en-US" sz="1000" i="1" dirty="0">
              <a:solidFill>
                <a:schemeClr val="bg1"/>
              </a:solidFill>
              <a:cs typeface="Times New Roman" pitchFamily="18" charset="0"/>
            </a:endParaRPr>
          </a:p>
        </p:txBody>
      </p:sp>
    </p:spTree>
    <p:extLst>
      <p:ext uri="{BB962C8B-B14F-4D97-AF65-F5344CB8AC3E}">
        <p14:creationId xmlns="" xmlns:p14="http://schemas.microsoft.com/office/powerpoint/2010/main" val="1079343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33600"/>
            <a:ext cx="9144000" cy="1219200"/>
          </a:xfrm>
        </p:spPr>
        <p:txBody>
          <a:bodyPr/>
          <a:lstStyle/>
          <a:p>
            <a:pPr algn="ctr"/>
            <a:r>
              <a:rPr lang="en-US" b="1" dirty="0" smtClean="0">
                <a:solidFill>
                  <a:srgbClr val="003366"/>
                </a:solidFill>
              </a:rPr>
              <a:t>All dressed up </a:t>
            </a:r>
            <a:br>
              <a:rPr lang="en-US" b="1" dirty="0" smtClean="0">
                <a:solidFill>
                  <a:srgbClr val="003366"/>
                </a:solidFill>
              </a:rPr>
            </a:br>
            <a:r>
              <a:rPr lang="en-US" b="1" dirty="0" smtClean="0">
                <a:solidFill>
                  <a:srgbClr val="003366"/>
                </a:solidFill>
              </a:rPr>
              <a:t>with no place to go</a:t>
            </a:r>
            <a:endParaRPr lang="en-US" b="1" dirty="0">
              <a:solidFill>
                <a:srgbClr val="003366"/>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Josh\Downloads\recessionmap (1).jpg"/>
          <p:cNvPicPr>
            <a:picLocks noChangeAspect="1" noChangeArrowheads="1"/>
          </p:cNvPicPr>
          <p:nvPr/>
        </p:nvPicPr>
        <p:blipFill>
          <a:blip r:embed="rId3" cstate="print"/>
          <a:srcRect/>
          <a:stretch>
            <a:fillRect/>
          </a:stretch>
        </p:blipFill>
        <p:spPr bwMode="auto">
          <a:xfrm>
            <a:off x="1219199" y="1066800"/>
            <a:ext cx="6753181" cy="4648200"/>
          </a:xfrm>
          <a:prstGeom prst="rect">
            <a:avLst/>
          </a:prstGeom>
          <a:noFill/>
        </p:spPr>
      </p:pic>
      <p:sp>
        <p:nvSpPr>
          <p:cNvPr id="30723" name="Text Box 6"/>
          <p:cNvSpPr txBox="1">
            <a:spLocks noChangeArrowheads="1"/>
          </p:cNvSpPr>
          <p:nvPr/>
        </p:nvSpPr>
        <p:spPr bwMode="auto">
          <a:xfrm>
            <a:off x="304800" y="5715000"/>
            <a:ext cx="1737976" cy="246221"/>
          </a:xfrm>
          <a:prstGeom prst="rect">
            <a:avLst/>
          </a:prstGeom>
          <a:noFill/>
          <a:ln w="0" algn="ctr">
            <a:noFill/>
            <a:miter lim="800000"/>
            <a:headEnd/>
            <a:tailEnd/>
          </a:ln>
        </p:spPr>
        <p:txBody>
          <a:bodyPr wrap="none">
            <a:spAutoFit/>
          </a:bodyPr>
          <a:lstStyle/>
          <a:p>
            <a:r>
              <a:rPr lang="en-US" sz="1000" dirty="0">
                <a:solidFill>
                  <a:schemeClr val="bg1"/>
                </a:solidFill>
                <a:latin typeface="Arial" pitchFamily="34" charset="0"/>
              </a:rPr>
              <a:t>Source:  </a:t>
            </a:r>
            <a:r>
              <a:rPr lang="en-US" sz="1000" dirty="0" smtClean="0">
                <a:solidFill>
                  <a:schemeClr val="bg1"/>
                </a:solidFill>
                <a:latin typeface="Arial" pitchFamily="34" charset="0"/>
              </a:rPr>
              <a:t>Moody’s Economy</a:t>
            </a:r>
            <a:endParaRPr lang="en-US" sz="1000" dirty="0">
              <a:solidFill>
                <a:schemeClr val="bg1"/>
              </a:solidFill>
              <a:latin typeface="Arial" pitchFamily="34" charset="0"/>
            </a:endParaRPr>
          </a:p>
        </p:txBody>
      </p:sp>
      <p:sp>
        <p:nvSpPr>
          <p:cNvPr id="30725" name="Rectangle 2"/>
          <p:cNvSpPr>
            <a:spLocks noGrp="1" noChangeArrowheads="1"/>
          </p:cNvSpPr>
          <p:nvPr>
            <p:ph type="title"/>
          </p:nvPr>
        </p:nvSpPr>
        <p:spPr>
          <a:xfrm>
            <a:off x="457200" y="457200"/>
            <a:ext cx="8229600" cy="590550"/>
          </a:xfrm>
        </p:spPr>
        <p:txBody>
          <a:bodyPr/>
          <a:lstStyle/>
          <a:p>
            <a:pPr eaLnBrk="1" hangingPunct="1"/>
            <a:r>
              <a:rPr lang="en-US" sz="2600" b="1" dirty="0" smtClean="0">
                <a:solidFill>
                  <a:srgbClr val="003366"/>
                </a:solidFill>
              </a:rPr>
              <a:t>Recession Watch</a:t>
            </a:r>
            <a:r>
              <a:rPr lang="en-US" sz="2400" dirty="0" smtClean="0">
                <a:solidFill>
                  <a:srgbClr val="003366"/>
                </a:solidFill>
              </a:rPr>
              <a:t/>
            </a:r>
            <a:br>
              <a:rPr lang="en-US" sz="2400" dirty="0" smtClean="0">
                <a:solidFill>
                  <a:srgbClr val="003366"/>
                </a:solidFill>
              </a:rPr>
            </a:br>
            <a:r>
              <a:rPr lang="en-US" sz="2200" i="1" dirty="0" smtClean="0">
                <a:solidFill>
                  <a:srgbClr val="003366"/>
                </a:solidFill>
              </a:rPr>
              <a:t>as of September 2012</a:t>
            </a:r>
          </a:p>
        </p:txBody>
      </p:sp>
      <p:pic>
        <p:nvPicPr>
          <p:cNvPr id="1026" name="Picture 2"/>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52400" y="6019800"/>
            <a:ext cx="5785096" cy="3476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4039867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685800" y="304800"/>
            <a:ext cx="7772400" cy="762000"/>
          </a:xfrm>
        </p:spPr>
        <p:txBody>
          <a:bodyPr>
            <a:normAutofit fontScale="90000"/>
          </a:bodyPr>
          <a:lstStyle/>
          <a:p>
            <a:pPr fontAlgn="auto">
              <a:spcAft>
                <a:spcPts val="0"/>
              </a:spcAft>
              <a:defRPr/>
            </a:pPr>
            <a:r>
              <a:rPr lang="en-US" sz="2900" b="1" dirty="0" smtClean="0">
                <a:solidFill>
                  <a:srgbClr val="003366"/>
                </a:solidFill>
              </a:rPr>
              <a:t>Industrial Production</a:t>
            </a:r>
            <a:r>
              <a:rPr lang="en-US" sz="2800" dirty="0" smtClean="0">
                <a:solidFill>
                  <a:srgbClr val="003366"/>
                </a:solidFill>
              </a:rPr>
              <a:t/>
            </a:r>
            <a:br>
              <a:rPr lang="en-US" sz="2800" dirty="0" smtClean="0">
                <a:solidFill>
                  <a:srgbClr val="003366"/>
                </a:solidFill>
              </a:rPr>
            </a:br>
            <a:r>
              <a:rPr lang="en-US" sz="2400" i="1" dirty="0" smtClean="0">
                <a:solidFill>
                  <a:srgbClr val="003366"/>
                </a:solidFill>
              </a:rPr>
              <a:t>February 2001 through August 2012</a:t>
            </a:r>
          </a:p>
        </p:txBody>
      </p:sp>
      <p:sp>
        <p:nvSpPr>
          <p:cNvPr id="17412" name="Rectangle 3"/>
          <p:cNvSpPr>
            <a:spLocks noChangeArrowheads="1"/>
          </p:cNvSpPr>
          <p:nvPr/>
        </p:nvSpPr>
        <p:spPr bwMode="auto">
          <a:xfrm>
            <a:off x="4378327" y="5730877"/>
            <a:ext cx="184731" cy="461665"/>
          </a:xfrm>
          <a:prstGeom prst="rect">
            <a:avLst/>
          </a:prstGeom>
          <a:noFill/>
          <a:ln w="9525">
            <a:noFill/>
            <a:miter lim="800000"/>
            <a:headEnd/>
            <a:tailEnd/>
          </a:ln>
        </p:spPr>
        <p:txBody>
          <a:bodyPr wrap="none">
            <a:spAutoFit/>
          </a:bodyPr>
          <a:lstStyle/>
          <a:p>
            <a:pPr algn="ctr"/>
            <a:endParaRPr lang="en-US" i="0" dirty="0">
              <a:solidFill>
                <a:prstClr val="black"/>
              </a:solidFill>
            </a:endParaRPr>
          </a:p>
        </p:txBody>
      </p:sp>
      <p:sp>
        <p:nvSpPr>
          <p:cNvPr id="17413" name="Text Box 4"/>
          <p:cNvSpPr txBox="1">
            <a:spLocks noChangeArrowheads="1"/>
          </p:cNvSpPr>
          <p:nvPr/>
        </p:nvSpPr>
        <p:spPr bwMode="auto">
          <a:xfrm>
            <a:off x="-685800" y="5715000"/>
            <a:ext cx="3352800" cy="246221"/>
          </a:xfrm>
          <a:prstGeom prst="rect">
            <a:avLst/>
          </a:prstGeom>
          <a:noFill/>
          <a:ln w="9525">
            <a:noFill/>
            <a:miter lim="800000"/>
            <a:headEnd/>
            <a:tailEnd/>
          </a:ln>
        </p:spPr>
        <p:txBody>
          <a:bodyPr>
            <a:spAutoFit/>
          </a:bodyPr>
          <a:lstStyle/>
          <a:p>
            <a:pPr algn="ctr" eaLnBrk="0" hangingPunct="0">
              <a:spcBef>
                <a:spcPct val="50000"/>
              </a:spcBef>
            </a:pPr>
            <a:r>
              <a:rPr lang="en-US" sz="1000" dirty="0">
                <a:solidFill>
                  <a:prstClr val="white"/>
                </a:solidFill>
                <a:latin typeface="Arial" pitchFamily="34" charset="0"/>
              </a:rPr>
              <a:t>Source:   Federal Reserve</a:t>
            </a:r>
          </a:p>
        </p:txBody>
      </p:sp>
      <p:sp>
        <p:nvSpPr>
          <p:cNvPr id="11" name="Rectangle 10"/>
          <p:cNvSpPr/>
          <p:nvPr/>
        </p:nvSpPr>
        <p:spPr>
          <a:xfrm>
            <a:off x="152400" y="6019800"/>
            <a:ext cx="6705600" cy="646331"/>
          </a:xfrm>
          <a:prstGeom prst="rect">
            <a:avLst/>
          </a:prstGeom>
        </p:spPr>
        <p:txBody>
          <a:bodyPr wrap="square">
            <a:spAutoFit/>
          </a:bodyPr>
          <a:lstStyle/>
          <a:p>
            <a:r>
              <a:rPr lang="en-US" sz="1800" dirty="0">
                <a:solidFill>
                  <a:prstClr val="white"/>
                </a:solidFill>
              </a:rPr>
              <a:t>The industrial production index measures the real output of the manufacturing, mining, and electric and gas utilities industries.</a:t>
            </a:r>
          </a:p>
        </p:txBody>
      </p:sp>
      <p:graphicFrame>
        <p:nvGraphicFramePr>
          <p:cNvPr id="8" name="Chart Placeholder 9"/>
          <p:cNvGraphicFramePr>
            <a:graphicFrameLocks noGrp="1"/>
          </p:cNvGraphicFramePr>
          <p:nvPr>
            <p:ph type="chart" idx="1"/>
            <p:extLst>
              <p:ext uri="{D42A27DB-BD31-4B8C-83A1-F6EECF244321}">
                <p14:modId xmlns="" xmlns:p14="http://schemas.microsoft.com/office/powerpoint/2010/main" val="855810882"/>
              </p:ext>
            </p:extLst>
          </p:nvPr>
        </p:nvGraphicFramePr>
        <p:xfrm>
          <a:off x="-32658" y="1143000"/>
          <a:ext cx="9176657" cy="4419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34941377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685800" y="304800"/>
            <a:ext cx="7772400" cy="838200"/>
          </a:xfrm>
        </p:spPr>
        <p:txBody>
          <a:bodyPr>
            <a:normAutofit/>
          </a:bodyPr>
          <a:lstStyle/>
          <a:p>
            <a:pPr fontAlgn="auto">
              <a:spcAft>
                <a:spcPts val="0"/>
              </a:spcAft>
              <a:defRPr/>
            </a:pPr>
            <a:r>
              <a:rPr lang="en-US" sz="2600" b="1" dirty="0" smtClean="0">
                <a:solidFill>
                  <a:srgbClr val="003366"/>
                </a:solidFill>
              </a:rPr>
              <a:t>Gross Domestic Product</a:t>
            </a:r>
            <a:r>
              <a:rPr lang="en-US" sz="2200" dirty="0" smtClean="0">
                <a:solidFill>
                  <a:srgbClr val="003366"/>
                </a:solidFill>
              </a:rPr>
              <a:t/>
            </a:r>
            <a:br>
              <a:rPr lang="en-US" sz="2200" dirty="0" smtClean="0">
                <a:solidFill>
                  <a:srgbClr val="003366"/>
                </a:solidFill>
              </a:rPr>
            </a:br>
            <a:r>
              <a:rPr lang="en-US" sz="2200" i="1" dirty="0" smtClean="0">
                <a:solidFill>
                  <a:srgbClr val="003366"/>
                </a:solidFill>
              </a:rPr>
              <a:t>1990Q1 through 2012Q2</a:t>
            </a:r>
          </a:p>
        </p:txBody>
      </p:sp>
      <p:sp>
        <p:nvSpPr>
          <p:cNvPr id="34820" name="Text Box 4"/>
          <p:cNvSpPr txBox="1">
            <a:spLocks noChangeArrowheads="1"/>
          </p:cNvSpPr>
          <p:nvPr/>
        </p:nvSpPr>
        <p:spPr bwMode="auto">
          <a:xfrm>
            <a:off x="0" y="5715000"/>
            <a:ext cx="3048000" cy="336550"/>
          </a:xfrm>
          <a:prstGeom prst="rect">
            <a:avLst/>
          </a:prstGeom>
          <a:noFill/>
          <a:ln w="9525">
            <a:noFill/>
            <a:miter lim="800000"/>
            <a:headEnd/>
            <a:tailEnd/>
          </a:ln>
        </p:spPr>
        <p:txBody>
          <a:bodyPr>
            <a:spAutoFit/>
          </a:bodyPr>
          <a:lstStyle/>
          <a:p>
            <a:pPr algn="ctr" eaLnBrk="0" hangingPunct="0">
              <a:spcBef>
                <a:spcPct val="50000"/>
              </a:spcBef>
            </a:pPr>
            <a:endParaRPr lang="en-US" sz="1600" i="0" dirty="0">
              <a:solidFill>
                <a:prstClr val="black"/>
              </a:solidFill>
              <a:latin typeface="CG Times"/>
            </a:endParaRPr>
          </a:p>
        </p:txBody>
      </p:sp>
      <p:sp>
        <p:nvSpPr>
          <p:cNvPr id="34821" name="Text Box 5"/>
          <p:cNvSpPr txBox="1">
            <a:spLocks noChangeArrowheads="1"/>
          </p:cNvSpPr>
          <p:nvPr/>
        </p:nvSpPr>
        <p:spPr bwMode="auto">
          <a:xfrm>
            <a:off x="304800" y="5715000"/>
            <a:ext cx="3352800" cy="244475"/>
          </a:xfrm>
          <a:prstGeom prst="rect">
            <a:avLst/>
          </a:prstGeom>
          <a:noFill/>
          <a:ln w="9525">
            <a:noFill/>
            <a:miter lim="800000"/>
            <a:headEnd/>
            <a:tailEnd/>
          </a:ln>
        </p:spPr>
        <p:txBody>
          <a:bodyPr>
            <a:spAutoFit/>
          </a:bodyPr>
          <a:lstStyle/>
          <a:p>
            <a:pPr algn="ctr" eaLnBrk="0" hangingPunct="0">
              <a:spcBef>
                <a:spcPct val="50000"/>
              </a:spcBef>
            </a:pPr>
            <a:r>
              <a:rPr lang="en-US" sz="1000" dirty="0">
                <a:solidFill>
                  <a:prstClr val="white"/>
                </a:solidFill>
                <a:latin typeface="Arial" pitchFamily="34" charset="0"/>
              </a:rPr>
              <a:t>Source:   Bureau of Economic Analysis</a:t>
            </a:r>
          </a:p>
        </p:txBody>
      </p:sp>
      <p:graphicFrame>
        <p:nvGraphicFramePr>
          <p:cNvPr id="8" name="Chart Placeholder 8"/>
          <p:cNvGraphicFramePr>
            <a:graphicFrameLocks noGrp="1"/>
          </p:cNvGraphicFramePr>
          <p:nvPr>
            <p:ph type="chart" idx="1"/>
            <p:extLst>
              <p:ext uri="{D42A27DB-BD31-4B8C-83A1-F6EECF244321}">
                <p14:modId xmlns="" xmlns:p14="http://schemas.microsoft.com/office/powerpoint/2010/main" val="427514905"/>
              </p:ext>
            </p:extLst>
          </p:nvPr>
        </p:nvGraphicFramePr>
        <p:xfrm>
          <a:off x="33647" y="1066800"/>
          <a:ext cx="8991600" cy="44957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3464858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6"/>
          <p:cNvSpPr txBox="1">
            <a:spLocks noChangeArrowheads="1"/>
          </p:cNvSpPr>
          <p:nvPr/>
        </p:nvSpPr>
        <p:spPr bwMode="auto">
          <a:xfrm>
            <a:off x="152400" y="5715000"/>
            <a:ext cx="2153154" cy="246221"/>
          </a:xfrm>
          <a:prstGeom prst="rect">
            <a:avLst/>
          </a:prstGeom>
          <a:noFill/>
          <a:ln w="0" algn="ctr">
            <a:noFill/>
            <a:miter lim="800000"/>
            <a:headEnd/>
            <a:tailEnd/>
          </a:ln>
        </p:spPr>
        <p:txBody>
          <a:bodyPr wrap="none">
            <a:spAutoFit/>
          </a:bodyPr>
          <a:lstStyle/>
          <a:p>
            <a:r>
              <a:rPr lang="en-US" sz="1000" dirty="0">
                <a:solidFill>
                  <a:prstClr val="white"/>
                </a:solidFill>
                <a:latin typeface="Arial" pitchFamily="34" charset="0"/>
              </a:rPr>
              <a:t>Source:  Bureau of Labor Statistics</a:t>
            </a:r>
          </a:p>
        </p:txBody>
      </p:sp>
      <p:sp>
        <p:nvSpPr>
          <p:cNvPr id="22532" name="Rectangle 8"/>
          <p:cNvSpPr>
            <a:spLocks noGrp="1" noChangeArrowheads="1"/>
          </p:cNvSpPr>
          <p:nvPr>
            <p:ph type="title"/>
          </p:nvPr>
        </p:nvSpPr>
        <p:spPr>
          <a:xfrm>
            <a:off x="381000" y="304800"/>
            <a:ext cx="7848600" cy="762000"/>
          </a:xfrm>
        </p:spPr>
        <p:txBody>
          <a:bodyPr/>
          <a:lstStyle/>
          <a:p>
            <a:pPr eaLnBrk="1" hangingPunct="1"/>
            <a:r>
              <a:rPr lang="en-US" sz="2600" b="1" dirty="0" smtClean="0">
                <a:solidFill>
                  <a:srgbClr val="003366"/>
                </a:solidFill>
              </a:rPr>
              <a:t>Net Change in U.S. Jobs, BLS</a:t>
            </a:r>
            <a:r>
              <a:rPr lang="en-US" sz="2600" dirty="0" smtClean="0">
                <a:solidFill>
                  <a:srgbClr val="003366"/>
                </a:solidFill>
              </a:rPr>
              <a:t/>
            </a:r>
            <a:br>
              <a:rPr lang="en-US" sz="2600" dirty="0" smtClean="0">
                <a:solidFill>
                  <a:srgbClr val="003366"/>
                </a:solidFill>
              </a:rPr>
            </a:br>
            <a:r>
              <a:rPr lang="en-US" sz="2000" i="1" dirty="0" smtClean="0">
                <a:solidFill>
                  <a:srgbClr val="003366"/>
                </a:solidFill>
              </a:rPr>
              <a:t>January 2002 through August 2012</a:t>
            </a:r>
            <a:endParaRPr lang="en-US" sz="2000" dirty="0" smtClean="0">
              <a:solidFill>
                <a:srgbClr val="003366"/>
              </a:solidFill>
            </a:endParaRPr>
          </a:p>
        </p:txBody>
      </p:sp>
      <p:graphicFrame>
        <p:nvGraphicFramePr>
          <p:cNvPr id="8" name="Object 3"/>
          <p:cNvGraphicFramePr>
            <a:graphicFrameLocks noGrp="1" noChangeAspect="1"/>
          </p:cNvGraphicFramePr>
          <p:nvPr>
            <p:ph idx="1"/>
            <p:extLst>
              <p:ext uri="{D42A27DB-BD31-4B8C-83A1-F6EECF244321}">
                <p14:modId xmlns="" xmlns:p14="http://schemas.microsoft.com/office/powerpoint/2010/main" val="1372657772"/>
              </p:ext>
            </p:extLst>
          </p:nvPr>
        </p:nvGraphicFramePr>
        <p:xfrm>
          <a:off x="0" y="1219200"/>
          <a:ext cx="8991600" cy="4331262"/>
        </p:xfrm>
        <a:graphic>
          <a:graphicData uri="http://schemas.openxmlformats.org/drawingml/2006/chart">
            <c:chart xmlns:c="http://schemas.openxmlformats.org/drawingml/2006/chart" xmlns:r="http://schemas.openxmlformats.org/officeDocument/2006/relationships" r:id="rId3"/>
          </a:graphicData>
        </a:graphic>
      </p:graphicFrame>
      <p:sp>
        <p:nvSpPr>
          <p:cNvPr id="22533" name="Text Box 9"/>
          <p:cNvSpPr txBox="1">
            <a:spLocks noChangeArrowheads="1"/>
          </p:cNvSpPr>
          <p:nvPr/>
        </p:nvSpPr>
        <p:spPr bwMode="auto">
          <a:xfrm>
            <a:off x="7543801" y="3034820"/>
            <a:ext cx="1600200" cy="707886"/>
          </a:xfrm>
          <a:prstGeom prst="rect">
            <a:avLst/>
          </a:prstGeom>
          <a:noFill/>
          <a:ln w="9525">
            <a:noFill/>
            <a:miter lim="800000"/>
            <a:headEnd/>
            <a:tailEnd/>
          </a:ln>
        </p:spPr>
        <p:txBody>
          <a:bodyPr wrap="square">
            <a:spAutoFit/>
          </a:bodyPr>
          <a:lstStyle/>
          <a:p>
            <a:pPr algn="ctr">
              <a:spcBef>
                <a:spcPct val="50000"/>
              </a:spcBef>
            </a:pPr>
            <a:r>
              <a:rPr lang="en-US" sz="2000" dirty="0">
                <a:solidFill>
                  <a:srgbClr val="C00000"/>
                </a:solidFill>
              </a:rPr>
              <a:t>   </a:t>
            </a:r>
            <a:r>
              <a:rPr lang="en-US" sz="2000" dirty="0" smtClean="0">
                <a:solidFill>
                  <a:srgbClr val="C00000"/>
                </a:solidFill>
              </a:rPr>
              <a:t>Aug. </a:t>
            </a:r>
            <a:r>
              <a:rPr lang="en-US" sz="2000" dirty="0">
                <a:solidFill>
                  <a:srgbClr val="C00000"/>
                </a:solidFill>
              </a:rPr>
              <a:t>2012:        </a:t>
            </a:r>
            <a:r>
              <a:rPr lang="en-US" sz="2000" dirty="0" smtClean="0">
                <a:solidFill>
                  <a:srgbClr val="C00000"/>
                </a:solidFill>
              </a:rPr>
              <a:t>+96K</a:t>
            </a:r>
            <a:endParaRPr lang="en-US" sz="2000" dirty="0">
              <a:solidFill>
                <a:srgbClr val="C00000"/>
              </a:solidFill>
            </a:endParaRPr>
          </a:p>
        </p:txBody>
      </p:sp>
      <p:sp>
        <p:nvSpPr>
          <p:cNvPr id="22534" name="Text Box 10"/>
          <p:cNvSpPr txBox="1">
            <a:spLocks noChangeArrowheads="1"/>
          </p:cNvSpPr>
          <p:nvPr/>
        </p:nvSpPr>
        <p:spPr bwMode="auto">
          <a:xfrm>
            <a:off x="838200" y="3733800"/>
            <a:ext cx="5257800" cy="738664"/>
          </a:xfrm>
          <a:prstGeom prst="rect">
            <a:avLst/>
          </a:prstGeom>
          <a:noFill/>
          <a:ln w="9525">
            <a:noFill/>
            <a:miter lim="800000"/>
            <a:headEnd/>
            <a:tailEnd/>
          </a:ln>
        </p:spPr>
        <p:txBody>
          <a:bodyPr wrap="square">
            <a:spAutoFit/>
          </a:bodyPr>
          <a:lstStyle/>
          <a:p>
            <a:pPr algn="ctr"/>
            <a:r>
              <a:rPr lang="en-US" sz="1800" dirty="0">
                <a:solidFill>
                  <a:srgbClr val="080808"/>
                </a:solidFill>
              </a:rPr>
              <a:t>Between  </a:t>
            </a:r>
            <a:r>
              <a:rPr lang="en-US" dirty="0" smtClean="0">
                <a:solidFill>
                  <a:srgbClr val="080808"/>
                </a:solidFill>
              </a:rPr>
              <a:t>Aug. </a:t>
            </a:r>
            <a:r>
              <a:rPr lang="en-US" dirty="0">
                <a:solidFill>
                  <a:srgbClr val="080808"/>
                </a:solidFill>
              </a:rPr>
              <a:t>2011 </a:t>
            </a:r>
            <a:r>
              <a:rPr lang="en-US" sz="1800" dirty="0">
                <a:solidFill>
                  <a:srgbClr val="080808"/>
                </a:solidFill>
              </a:rPr>
              <a:t>and  </a:t>
            </a:r>
            <a:r>
              <a:rPr lang="en-US" dirty="0" smtClean="0">
                <a:solidFill>
                  <a:srgbClr val="080808"/>
                </a:solidFill>
              </a:rPr>
              <a:t>Aug. </a:t>
            </a:r>
            <a:r>
              <a:rPr lang="en-US" dirty="0">
                <a:solidFill>
                  <a:srgbClr val="080808"/>
                </a:solidFill>
              </a:rPr>
              <a:t>2012</a:t>
            </a:r>
            <a:r>
              <a:rPr lang="en-US" sz="1800" dirty="0">
                <a:solidFill>
                  <a:srgbClr val="080808"/>
                </a:solidFill>
              </a:rPr>
              <a:t>, the nation gained </a:t>
            </a:r>
            <a:r>
              <a:rPr lang="en-US" sz="1800" dirty="0" smtClean="0">
                <a:solidFill>
                  <a:srgbClr val="080808"/>
                </a:solidFill>
              </a:rPr>
              <a:t>1,808,000 </a:t>
            </a:r>
            <a:r>
              <a:rPr lang="en-US" sz="1800" dirty="0">
                <a:solidFill>
                  <a:srgbClr val="080808"/>
                </a:solidFill>
              </a:rPr>
              <a:t>jobs.</a:t>
            </a:r>
          </a:p>
        </p:txBody>
      </p:sp>
    </p:spTree>
    <p:extLst>
      <p:ext uri="{BB962C8B-B14F-4D97-AF65-F5344CB8AC3E}">
        <p14:creationId xmlns="" xmlns:p14="http://schemas.microsoft.com/office/powerpoint/2010/main" val="3172488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6"/>
          <p:cNvSpPr txBox="1">
            <a:spLocks noChangeArrowheads="1"/>
          </p:cNvSpPr>
          <p:nvPr/>
        </p:nvSpPr>
        <p:spPr bwMode="auto">
          <a:xfrm>
            <a:off x="132846" y="5715000"/>
            <a:ext cx="2153154" cy="246221"/>
          </a:xfrm>
          <a:prstGeom prst="rect">
            <a:avLst/>
          </a:prstGeom>
          <a:noFill/>
          <a:ln w="0" algn="ctr">
            <a:noFill/>
            <a:miter lim="800000"/>
            <a:headEnd/>
            <a:tailEnd/>
          </a:ln>
        </p:spPr>
        <p:txBody>
          <a:bodyPr wrap="none">
            <a:spAutoFit/>
          </a:bodyPr>
          <a:lstStyle/>
          <a:p>
            <a:r>
              <a:rPr lang="en-US" sz="1000" dirty="0">
                <a:solidFill>
                  <a:prstClr val="white"/>
                </a:solidFill>
                <a:latin typeface="Arial" pitchFamily="34" charset="0"/>
              </a:rPr>
              <a:t>Source:  Bureau of Labor Statistics</a:t>
            </a:r>
          </a:p>
        </p:txBody>
      </p:sp>
      <p:sp>
        <p:nvSpPr>
          <p:cNvPr id="24580" name="Rectangle 2"/>
          <p:cNvSpPr>
            <a:spLocks noGrp="1" noChangeArrowheads="1"/>
          </p:cNvSpPr>
          <p:nvPr>
            <p:ph type="title"/>
          </p:nvPr>
        </p:nvSpPr>
        <p:spPr>
          <a:xfrm>
            <a:off x="533400" y="304800"/>
            <a:ext cx="8763000" cy="914400"/>
          </a:xfrm>
        </p:spPr>
        <p:txBody>
          <a:bodyPr>
            <a:noAutofit/>
          </a:bodyPr>
          <a:lstStyle/>
          <a:p>
            <a:pPr eaLnBrk="1" hangingPunct="1"/>
            <a:r>
              <a:rPr lang="en-US" sz="2600" b="1" dirty="0" smtClean="0">
                <a:solidFill>
                  <a:srgbClr val="003366"/>
                </a:solidFill>
              </a:rPr>
              <a:t>National Nonfarm Employment</a:t>
            </a:r>
            <a:r>
              <a:rPr lang="en-US" sz="3200" dirty="0" smtClean="0">
                <a:solidFill>
                  <a:srgbClr val="003366"/>
                </a:solidFill>
              </a:rPr>
              <a:t/>
            </a:r>
            <a:br>
              <a:rPr lang="en-US" sz="3200" dirty="0" smtClean="0">
                <a:solidFill>
                  <a:srgbClr val="003366"/>
                </a:solidFill>
              </a:rPr>
            </a:br>
            <a:r>
              <a:rPr lang="en-US" sz="2400" dirty="0" smtClean="0">
                <a:solidFill>
                  <a:srgbClr val="003366"/>
                </a:solidFill>
              </a:rPr>
              <a:t>by Industry Sector</a:t>
            </a:r>
            <a:r>
              <a:rPr lang="en-US" sz="3200" b="1" dirty="0" smtClean="0">
                <a:solidFill>
                  <a:srgbClr val="003366"/>
                </a:solidFill>
              </a:rPr>
              <a:t/>
            </a:r>
            <a:br>
              <a:rPr lang="en-US" sz="3200" b="1" dirty="0" smtClean="0">
                <a:solidFill>
                  <a:srgbClr val="003366"/>
                </a:solidFill>
              </a:rPr>
            </a:br>
            <a:r>
              <a:rPr lang="en-US" sz="2000" i="1" dirty="0" smtClean="0">
                <a:solidFill>
                  <a:srgbClr val="003366"/>
                </a:solidFill>
              </a:rPr>
              <a:t>August 2012 v. August 2011</a:t>
            </a:r>
          </a:p>
        </p:txBody>
      </p:sp>
      <p:graphicFrame>
        <p:nvGraphicFramePr>
          <p:cNvPr id="7" name="Object 3"/>
          <p:cNvGraphicFramePr>
            <a:graphicFrameLocks noGrp="1" noChangeAspect="1"/>
          </p:cNvGraphicFramePr>
          <p:nvPr>
            <p:ph idx="1"/>
            <p:extLst>
              <p:ext uri="{D42A27DB-BD31-4B8C-83A1-F6EECF244321}">
                <p14:modId xmlns="" xmlns:p14="http://schemas.microsoft.com/office/powerpoint/2010/main" val="2562501081"/>
              </p:ext>
            </p:extLst>
          </p:nvPr>
        </p:nvGraphicFramePr>
        <p:xfrm>
          <a:off x="0" y="1447800"/>
          <a:ext cx="9069114"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6172200" y="4114800"/>
            <a:ext cx="2895600" cy="830997"/>
          </a:xfrm>
          <a:prstGeom prst="rect">
            <a:avLst/>
          </a:prstGeom>
          <a:noFill/>
        </p:spPr>
        <p:txBody>
          <a:bodyPr wrap="square" rtlCol="0">
            <a:spAutoFit/>
          </a:bodyPr>
          <a:lstStyle/>
          <a:p>
            <a:r>
              <a:rPr lang="en-US" dirty="0">
                <a:solidFill>
                  <a:srgbClr val="080808"/>
                </a:solidFill>
              </a:rPr>
              <a:t>All told </a:t>
            </a:r>
            <a:r>
              <a:rPr lang="en-US" dirty="0" smtClean="0">
                <a:solidFill>
                  <a:srgbClr val="080808"/>
                </a:solidFill>
              </a:rPr>
              <a:t>1,808K </a:t>
            </a:r>
            <a:r>
              <a:rPr lang="en-US" dirty="0">
                <a:solidFill>
                  <a:srgbClr val="080808"/>
                </a:solidFill>
              </a:rPr>
              <a:t>Jobs gained</a:t>
            </a:r>
          </a:p>
        </p:txBody>
      </p:sp>
    </p:spTree>
    <p:extLst>
      <p:ext uri="{BB962C8B-B14F-4D97-AF65-F5344CB8AC3E}">
        <p14:creationId xmlns="" xmlns:p14="http://schemas.microsoft.com/office/powerpoint/2010/main" val="26979930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7200"/>
          </a:xfrm>
        </p:spPr>
        <p:txBody>
          <a:bodyPr/>
          <a:lstStyle/>
          <a:p>
            <a:r>
              <a:rPr lang="en-US" sz="3200" b="1" dirty="0" smtClean="0">
                <a:solidFill>
                  <a:srgbClr val="003366"/>
                </a:solidFill>
              </a:rPr>
              <a:t>Issues with the Federal Budget</a:t>
            </a:r>
            <a:endParaRPr lang="en-US" sz="3200" b="1" dirty="0">
              <a:solidFill>
                <a:srgbClr val="003366"/>
              </a:solidFill>
            </a:endParaRPr>
          </a:p>
        </p:txBody>
      </p:sp>
      <p:sp>
        <p:nvSpPr>
          <p:cNvPr id="3" name="Content Placeholder 2"/>
          <p:cNvSpPr>
            <a:spLocks noGrp="1"/>
          </p:cNvSpPr>
          <p:nvPr>
            <p:ph idx="1"/>
          </p:nvPr>
        </p:nvSpPr>
        <p:spPr>
          <a:xfrm>
            <a:off x="228600" y="1066800"/>
            <a:ext cx="8534400" cy="4572000"/>
          </a:xfrm>
        </p:spPr>
        <p:txBody>
          <a:bodyPr/>
          <a:lstStyle/>
          <a:p>
            <a:r>
              <a:rPr lang="en-US" sz="1700" dirty="0" smtClean="0"/>
              <a:t>The automatic sequestration mandated by the Budget Control Act of 2011 is set to begin in January 2013.  Both defense and non-defense programs will be </a:t>
            </a:r>
            <a:r>
              <a:rPr lang="en-US" sz="1700" b="1" dirty="0" smtClean="0"/>
              <a:t>cut by $54.7 billion each year from 2013 through 2021 </a:t>
            </a:r>
            <a:r>
              <a:rPr lang="en-US" sz="1700" dirty="0" smtClean="0"/>
              <a:t>– a total of approximately </a:t>
            </a:r>
            <a:r>
              <a:rPr lang="en-US" sz="1700" b="1" dirty="0" smtClean="0"/>
              <a:t>$109.3 billion per year </a:t>
            </a:r>
            <a:r>
              <a:rPr lang="en-US" sz="1700" dirty="0" smtClean="0"/>
              <a:t>or </a:t>
            </a:r>
            <a:r>
              <a:rPr lang="en-US" sz="1700" b="1" dirty="0" smtClean="0"/>
              <a:t>$984 billion through 2021.</a:t>
            </a:r>
          </a:p>
          <a:p>
            <a:pPr>
              <a:buNone/>
            </a:pPr>
            <a:endParaRPr lang="en-US" sz="200" b="1" dirty="0" smtClean="0"/>
          </a:p>
          <a:p>
            <a:r>
              <a:rPr lang="en-US" sz="1700" dirty="0" smtClean="0"/>
              <a:t>In addition, if Congress does not act by the end of the year, nearly 50 items in the tax code will expire.  Among the most significant items are the “Bush tax cuts” and the payroll tax cut.</a:t>
            </a:r>
          </a:p>
          <a:p>
            <a:pPr>
              <a:buNone/>
            </a:pPr>
            <a:endParaRPr lang="en-US" sz="200" dirty="0" smtClean="0"/>
          </a:p>
          <a:p>
            <a:pPr>
              <a:buNone/>
            </a:pPr>
            <a:endParaRPr lang="en-US" sz="200" dirty="0" smtClean="0"/>
          </a:p>
          <a:p>
            <a:pPr lvl="1"/>
            <a:r>
              <a:rPr lang="en-US" sz="1500" u="sng" dirty="0" smtClean="0"/>
              <a:t>Bush Tax Cuts:</a:t>
            </a:r>
            <a:r>
              <a:rPr lang="en-US" sz="1500" dirty="0" smtClean="0"/>
              <a:t>  If tax cuts are not extended, </a:t>
            </a:r>
            <a:r>
              <a:rPr lang="en-US" sz="1500" b="1" dirty="0" smtClean="0"/>
              <a:t>approximately 60 percent of taxpayers will see an increase in their tax rate</a:t>
            </a:r>
            <a:r>
              <a:rPr lang="en-US" sz="1500" dirty="0" smtClean="0"/>
              <a:t> </a:t>
            </a:r>
            <a:r>
              <a:rPr lang="en-US" sz="1500" b="1" dirty="0" smtClean="0"/>
              <a:t>between 3 and 5 percentage points </a:t>
            </a:r>
            <a:r>
              <a:rPr lang="en-US" sz="1500" dirty="0" smtClean="0"/>
              <a:t>(e.g. a couple that makes $90,000/year will pay an extra $2,700 in federal income taxes).  Expiring tax cuts also mean reductions to investment income.  If the current rates expire, the tax rate for capital gains would </a:t>
            </a:r>
            <a:r>
              <a:rPr lang="en-US" sz="1500" b="1" dirty="0" smtClean="0"/>
              <a:t>increase from 15 percent to 20 percent</a:t>
            </a:r>
            <a:r>
              <a:rPr lang="en-US" sz="1500" dirty="0" smtClean="0"/>
              <a:t> and </a:t>
            </a:r>
            <a:r>
              <a:rPr lang="en-US" sz="1500" b="1" dirty="0" smtClean="0"/>
              <a:t>dividends</a:t>
            </a:r>
            <a:r>
              <a:rPr lang="en-US" sz="1500" dirty="0" smtClean="0"/>
              <a:t> </a:t>
            </a:r>
            <a:r>
              <a:rPr lang="en-US" sz="1500" b="1" dirty="0" smtClean="0"/>
              <a:t>would be taxed as normal income</a:t>
            </a:r>
            <a:r>
              <a:rPr lang="en-US" sz="1500" dirty="0" smtClean="0"/>
              <a:t>, instead of at the current 15 percent rate. </a:t>
            </a:r>
          </a:p>
          <a:p>
            <a:pPr lvl="1">
              <a:buNone/>
            </a:pPr>
            <a:endParaRPr lang="en-US" sz="200" dirty="0" smtClean="0"/>
          </a:p>
          <a:p>
            <a:pPr lvl="1"/>
            <a:r>
              <a:rPr lang="en-US" sz="1500" u="sng" dirty="0" smtClean="0"/>
              <a:t>Payroll Tax Cut:</a:t>
            </a:r>
            <a:r>
              <a:rPr lang="en-US" sz="1500" dirty="0" smtClean="0"/>
              <a:t>  If allowed to expire, </a:t>
            </a:r>
            <a:r>
              <a:rPr lang="en-US" sz="1500" b="1" dirty="0" smtClean="0"/>
              <a:t>roughly 160 million workers </a:t>
            </a:r>
            <a:r>
              <a:rPr lang="en-US" sz="1500" dirty="0" smtClean="0"/>
              <a:t>will see a </a:t>
            </a:r>
            <a:r>
              <a:rPr lang="en-US" sz="1500" b="1" dirty="0" smtClean="0"/>
              <a:t>2 percentage point tax increase </a:t>
            </a:r>
            <a:r>
              <a:rPr lang="en-US" sz="1500" dirty="0" smtClean="0"/>
              <a:t>in payroll taxes, or an </a:t>
            </a:r>
            <a:r>
              <a:rPr lang="en-US" sz="1500" b="1" dirty="0" smtClean="0"/>
              <a:t>average of $714 or more/year </a:t>
            </a:r>
            <a:r>
              <a:rPr lang="en-US" sz="1500" dirty="0" smtClean="0"/>
              <a:t>for each worker.  The Joint Committee on Taxation reports that the payroll tax cut will save workers </a:t>
            </a:r>
            <a:r>
              <a:rPr lang="en-US" sz="1500" b="1" dirty="0" smtClean="0"/>
              <a:t>$114 billion in 2012.</a:t>
            </a:r>
            <a:endParaRPr lang="en-US" sz="1500" b="1" u="sng" dirty="0" smtClean="0"/>
          </a:p>
        </p:txBody>
      </p:sp>
    </p:spTree>
    <p:extLst>
      <p:ext uri="{BB962C8B-B14F-4D97-AF65-F5344CB8AC3E}">
        <p14:creationId xmlns="" xmlns:p14="http://schemas.microsoft.com/office/powerpoint/2010/main" val="24939868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6"/>
          <p:cNvSpPr txBox="1">
            <a:spLocks noChangeArrowheads="1"/>
          </p:cNvSpPr>
          <p:nvPr/>
        </p:nvSpPr>
        <p:spPr bwMode="auto">
          <a:xfrm>
            <a:off x="2" y="5715002"/>
            <a:ext cx="2153154" cy="246221"/>
          </a:xfrm>
          <a:prstGeom prst="rect">
            <a:avLst/>
          </a:prstGeom>
          <a:noFill/>
          <a:ln w="0" algn="ctr">
            <a:noFill/>
            <a:miter lim="800000"/>
            <a:headEnd/>
            <a:tailEnd/>
          </a:ln>
        </p:spPr>
        <p:txBody>
          <a:bodyPr wrap="none">
            <a:spAutoFit/>
          </a:bodyPr>
          <a:lstStyle/>
          <a:p>
            <a:r>
              <a:rPr lang="en-US" sz="1000" dirty="0">
                <a:solidFill>
                  <a:prstClr val="white"/>
                </a:solidFill>
                <a:latin typeface="Arial" pitchFamily="34" charset="0"/>
              </a:rPr>
              <a:t>Source:  Bureau of Labor Statistics</a:t>
            </a:r>
          </a:p>
        </p:txBody>
      </p:sp>
      <p:sp>
        <p:nvSpPr>
          <p:cNvPr id="31936" name="Text Box 241"/>
          <p:cNvSpPr txBox="1">
            <a:spLocks noChangeArrowheads="1"/>
          </p:cNvSpPr>
          <p:nvPr/>
        </p:nvSpPr>
        <p:spPr bwMode="auto">
          <a:xfrm>
            <a:off x="0" y="6027003"/>
            <a:ext cx="6853254" cy="461665"/>
          </a:xfrm>
          <a:prstGeom prst="rect">
            <a:avLst/>
          </a:prstGeom>
          <a:noFill/>
          <a:ln w="9525">
            <a:noFill/>
            <a:miter lim="800000"/>
            <a:headEnd/>
            <a:tailEnd/>
          </a:ln>
        </p:spPr>
        <p:txBody>
          <a:bodyPr wrap="square">
            <a:spAutoFit/>
          </a:bodyPr>
          <a:lstStyle/>
          <a:p>
            <a:pPr algn="ctr"/>
            <a:r>
              <a:rPr lang="en-US" dirty="0" smtClean="0">
                <a:solidFill>
                  <a:prstClr val="white"/>
                </a:solidFill>
                <a:cs typeface="Times New Roman" pitchFamily="18" charset="0"/>
              </a:rPr>
              <a:t>U.S. Year-over-year Percent Change: </a:t>
            </a:r>
            <a:r>
              <a:rPr lang="en-US" dirty="0" smtClean="0">
                <a:solidFill>
                  <a:prstClr val="white">
                    <a:lumMod val="95000"/>
                  </a:prstClr>
                </a:solidFill>
                <a:cs typeface="Times New Roman" pitchFamily="18" charset="0"/>
              </a:rPr>
              <a:t>1.4%</a:t>
            </a:r>
            <a:endParaRPr lang="en-US" dirty="0">
              <a:solidFill>
                <a:prstClr val="white">
                  <a:lumMod val="95000"/>
                </a:prstClr>
              </a:solidFill>
              <a:cs typeface="Times New Roman" pitchFamily="18" charset="0"/>
            </a:endParaRPr>
          </a:p>
        </p:txBody>
      </p:sp>
      <p:sp>
        <p:nvSpPr>
          <p:cNvPr id="31937" name="Rectangle 3"/>
          <p:cNvSpPr>
            <a:spLocks noGrp="1" noChangeArrowheads="1"/>
          </p:cNvSpPr>
          <p:nvPr>
            <p:ph type="title"/>
          </p:nvPr>
        </p:nvSpPr>
        <p:spPr>
          <a:xfrm>
            <a:off x="533400" y="609600"/>
            <a:ext cx="7696200" cy="304800"/>
          </a:xfrm>
        </p:spPr>
        <p:txBody>
          <a:bodyPr/>
          <a:lstStyle/>
          <a:p>
            <a:pPr eaLnBrk="1" hangingPunct="1"/>
            <a:r>
              <a:rPr lang="en-US" sz="2600" b="1" dirty="0" smtClean="0">
                <a:solidFill>
                  <a:srgbClr val="003366"/>
                </a:solidFill>
              </a:rPr>
              <a:t>Employment Growth, U.S. States (SA) </a:t>
            </a:r>
            <a:r>
              <a:rPr lang="en-US" sz="2600" dirty="0" smtClean="0">
                <a:solidFill>
                  <a:srgbClr val="003366"/>
                </a:solidFill>
              </a:rPr>
              <a:t/>
            </a:r>
            <a:br>
              <a:rPr lang="en-US" sz="2600" dirty="0" smtClean="0">
                <a:solidFill>
                  <a:srgbClr val="003366"/>
                </a:solidFill>
              </a:rPr>
            </a:br>
            <a:r>
              <a:rPr lang="en-US" sz="2200" i="1" dirty="0" smtClean="0">
                <a:solidFill>
                  <a:srgbClr val="003366"/>
                </a:solidFill>
              </a:rPr>
              <a:t>August 2012 v. August 2011 Percent Change</a:t>
            </a:r>
          </a:p>
        </p:txBody>
      </p:sp>
      <p:graphicFrame>
        <p:nvGraphicFramePr>
          <p:cNvPr id="6" name="Group 5"/>
          <p:cNvGraphicFramePr>
            <a:graphicFrameLocks/>
          </p:cNvGraphicFramePr>
          <p:nvPr>
            <p:extLst>
              <p:ext uri="{D42A27DB-BD31-4B8C-83A1-F6EECF244321}">
                <p14:modId xmlns="" xmlns:p14="http://schemas.microsoft.com/office/powerpoint/2010/main" val="3089995692"/>
              </p:ext>
            </p:extLst>
          </p:nvPr>
        </p:nvGraphicFramePr>
        <p:xfrm>
          <a:off x="152400" y="1066794"/>
          <a:ext cx="8763000" cy="4572010"/>
        </p:xfrm>
        <a:graphic>
          <a:graphicData uri="http://schemas.openxmlformats.org/drawingml/2006/table">
            <a:tbl>
              <a:tblPr/>
              <a:tblGrid>
                <a:gridCol w="552281"/>
                <a:gridCol w="1814639"/>
                <a:gridCol w="604880"/>
                <a:gridCol w="685800"/>
                <a:gridCol w="1707419"/>
                <a:gridCol w="578580"/>
                <a:gridCol w="685801"/>
                <a:gridCol w="1654821"/>
                <a:gridCol w="478779"/>
              </a:tblGrid>
              <a:tr h="37707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ahoma" pitchFamily="34" charset="0"/>
                          <a:cs typeface="Arial" pitchFamily="34" charset="0"/>
                        </a:rPr>
                        <a:t>Rank</a:t>
                      </a:r>
                    </a:p>
                  </a:txBody>
                  <a:tcPr anchor="b"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ahoma" pitchFamily="34" charset="0"/>
                          <a:cs typeface="Arial" pitchFamily="34" charset="0"/>
                        </a:rPr>
                        <a:t>State</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ahoma" pitchFamily="34" charset="0"/>
                          <a:cs typeface="Arial" pitchFamily="34" charset="0"/>
                        </a:rPr>
                        <a:t>%</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ahoma" pitchFamily="34" charset="0"/>
                          <a:cs typeface="Arial" pitchFamily="34" charset="0"/>
                        </a:rPr>
                        <a:t>Rank</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ahoma" pitchFamily="34" charset="0"/>
                          <a:cs typeface="Arial" pitchFamily="34" charset="0"/>
                        </a:rPr>
                        <a:t>State</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ahoma" pitchFamily="34" charset="0"/>
                          <a:cs typeface="Arial" pitchFamily="34" charset="0"/>
                        </a:rPr>
                        <a:t>%</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ahoma" pitchFamily="34" charset="0"/>
                          <a:cs typeface="Arial" pitchFamily="34" charset="0"/>
                        </a:rPr>
                        <a:t>Rank</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ahoma" pitchFamily="34" charset="0"/>
                          <a:cs typeface="Arial" pitchFamily="34" charset="0"/>
                        </a:rPr>
                        <a:t>State</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pitchFamily="34" charset="0"/>
                          <a:ea typeface="Tahoma" pitchFamily="34" charset="0"/>
                          <a:cs typeface="Arial" pitchFamily="34" charset="0"/>
                        </a:rPr>
                        <a:t>%</a:t>
                      </a:r>
                    </a:p>
                  </a:txBody>
                  <a:tcPr anchor="b"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dirty="0">
                          <a:solidFill>
                            <a:srgbClr val="000000"/>
                          </a:solidFill>
                          <a:latin typeface="Arial"/>
                        </a:rPr>
                        <a:t>1</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North Dakota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6.7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Georgia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Illinois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0.7</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2</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Oklahoma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Massachusetts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North Carolina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0.7</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3</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Texas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Montana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t"/>
                      <a:r>
                        <a:rPr lang="en-US" sz="1050" b="0" i="0" u="none" strike="noStrike">
                          <a:solidFill>
                            <a:srgbClr val="000000"/>
                          </a:solidFill>
                          <a:latin typeface="Arial"/>
                        </a:rPr>
                        <a:t>Alabama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0.6</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4</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Hawaii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Nebraska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South Dakota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0.6</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1" i="0" u="none" strike="noStrike" dirty="0">
                          <a:solidFill>
                            <a:srgbClr val="000000"/>
                          </a:solidFill>
                          <a:latin typeface="Arial"/>
                        </a:rPr>
                        <a:t>5</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1" i="0" u="none" strike="noStrike" dirty="0">
                          <a:solidFill>
                            <a:srgbClr val="000000"/>
                          </a:solidFill>
                          <a:latin typeface="Arial"/>
                        </a:rPr>
                        <a:t>Arizona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1" i="0" u="none" strike="noStrike" dirty="0">
                          <a:solidFill>
                            <a:srgbClr val="000000"/>
                          </a:solidFill>
                          <a:latin typeface="Arial"/>
                        </a:rPr>
                        <a:t>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New Jersey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Nevada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0.5</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5</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Indiana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District of Columbia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Alaska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0.4</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7</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Louisiana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Michigan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Missouri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0.3</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8</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California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Vermont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Pennsylvania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0.3</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8</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Kentucky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Florida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Connecticut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0.1</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10</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Wyoming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26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Kansas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Delaware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-0.1</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11</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Ohio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Arkansas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New Hampshire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-0.1</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12</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Utah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Maryland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0.9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Maine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-0.2</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13</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Idaho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Tennessee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Wisconsin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-0.2</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14</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Colorado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Iowa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Mississippi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-0.4</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14</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Washington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Minnesota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Rhode Island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-0.6</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16</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New York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South Carolina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West Virginia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-0.7</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6761">
                <a:tc>
                  <a:txBody>
                    <a:bodyPr/>
                    <a:lstStyle/>
                    <a:p>
                      <a:pPr algn="ctr" rtl="0" fontAlgn="b"/>
                      <a:r>
                        <a:rPr lang="en-US" sz="1050" b="0" i="0" u="none" strike="noStrike">
                          <a:solidFill>
                            <a:srgbClr val="000000"/>
                          </a:solidFill>
                          <a:latin typeface="Arial"/>
                        </a:rPr>
                        <a:t>16</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rtl="0" fontAlgn="ctr"/>
                      <a:r>
                        <a:rPr lang="en-US" sz="1050" b="0" i="0" u="none" strike="noStrike" dirty="0">
                          <a:solidFill>
                            <a:srgbClr val="000000"/>
                          </a:solidFill>
                          <a:latin typeface="Arial"/>
                        </a:rPr>
                        <a:t>Oregon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b"/>
                      <a:r>
                        <a:rPr lang="en-US" sz="1050" b="0" i="0" u="none" strike="noStrike">
                          <a:solidFill>
                            <a:srgbClr val="000000"/>
                          </a:solidFill>
                          <a:latin typeface="Arial"/>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b"/>
                      <a:r>
                        <a:rPr lang="en-US" sz="1050" b="0" i="0" u="none" strike="noStrike">
                          <a:solidFill>
                            <a:srgbClr val="000000"/>
                          </a:solidFill>
                          <a:latin typeface="Arial"/>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rtl="0" fontAlgn="ctr"/>
                      <a:r>
                        <a:rPr lang="en-US" sz="1050" b="0" i="0" u="none" strike="noStrike" dirty="0">
                          <a:solidFill>
                            <a:srgbClr val="000000"/>
                          </a:solidFill>
                          <a:latin typeface="Arial"/>
                        </a:rPr>
                        <a:t>Virginia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b"/>
                      <a:r>
                        <a:rPr lang="en-US" sz="1050" b="0" i="0" u="none" strike="noStrike">
                          <a:solidFill>
                            <a:srgbClr val="000000"/>
                          </a:solidFill>
                          <a:latin typeface="Arial"/>
                        </a:rPr>
                        <a:t>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b"/>
                      <a:r>
                        <a:rPr lang="en-US" sz="1050" b="0" i="0" u="none" strike="noStrike">
                          <a:solidFill>
                            <a:srgbClr val="000000"/>
                          </a:solidFill>
                          <a:latin typeface="Arial"/>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rtl="0" fontAlgn="ctr"/>
                      <a:r>
                        <a:rPr lang="en-US" sz="1050" b="0" i="0" u="none" strike="noStrike" dirty="0">
                          <a:solidFill>
                            <a:srgbClr val="000000"/>
                          </a:solidFill>
                          <a:latin typeface="Arial"/>
                        </a:rPr>
                        <a:t>New Mexico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b"/>
                      <a:r>
                        <a:rPr lang="en-US" sz="1050" b="0" i="0" u="none" strike="noStrike" dirty="0">
                          <a:solidFill>
                            <a:srgbClr val="000000"/>
                          </a:solidFill>
                          <a:latin typeface="Arial"/>
                        </a:rPr>
                        <a:t>-1.7</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extLst>
      <p:ext uri="{BB962C8B-B14F-4D97-AF65-F5344CB8AC3E}">
        <p14:creationId xmlns="" xmlns:p14="http://schemas.microsoft.com/office/powerpoint/2010/main" val="31757895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ext Box 6"/>
          <p:cNvSpPr txBox="1">
            <a:spLocks noChangeArrowheads="1"/>
          </p:cNvSpPr>
          <p:nvPr/>
        </p:nvSpPr>
        <p:spPr bwMode="auto">
          <a:xfrm>
            <a:off x="132846" y="5715002"/>
            <a:ext cx="2153154" cy="246221"/>
          </a:xfrm>
          <a:prstGeom prst="rect">
            <a:avLst/>
          </a:prstGeom>
          <a:noFill/>
          <a:ln w="0" algn="ctr">
            <a:noFill/>
            <a:miter lim="800000"/>
            <a:headEnd/>
            <a:tailEnd/>
          </a:ln>
        </p:spPr>
        <p:txBody>
          <a:bodyPr wrap="none">
            <a:spAutoFit/>
          </a:bodyPr>
          <a:lstStyle/>
          <a:p>
            <a:r>
              <a:rPr lang="en-US" sz="1000" dirty="0">
                <a:solidFill>
                  <a:prstClr val="white"/>
                </a:solidFill>
                <a:latin typeface="Arial" pitchFamily="34" charset="0"/>
              </a:rPr>
              <a:t>Source:  Bureau of Labor Statistics</a:t>
            </a:r>
          </a:p>
        </p:txBody>
      </p:sp>
      <p:sp>
        <p:nvSpPr>
          <p:cNvPr id="31936" name="Text Box 241"/>
          <p:cNvSpPr txBox="1">
            <a:spLocks noChangeArrowheads="1"/>
          </p:cNvSpPr>
          <p:nvPr/>
        </p:nvSpPr>
        <p:spPr bwMode="auto">
          <a:xfrm>
            <a:off x="0" y="6027003"/>
            <a:ext cx="6853254" cy="461665"/>
          </a:xfrm>
          <a:prstGeom prst="rect">
            <a:avLst/>
          </a:prstGeom>
          <a:noFill/>
          <a:ln w="9525">
            <a:noFill/>
            <a:miter lim="800000"/>
            <a:headEnd/>
            <a:tailEnd/>
          </a:ln>
        </p:spPr>
        <p:txBody>
          <a:bodyPr wrap="square">
            <a:spAutoFit/>
          </a:bodyPr>
          <a:lstStyle/>
          <a:p>
            <a:pPr algn="ctr"/>
            <a:r>
              <a:rPr lang="en-US" dirty="0">
                <a:solidFill>
                  <a:prstClr val="white"/>
                </a:solidFill>
                <a:cs typeface="Times New Roman" pitchFamily="18" charset="0"/>
              </a:rPr>
              <a:t>U.S. Unemployment Rate: </a:t>
            </a:r>
            <a:r>
              <a:rPr lang="en-US" dirty="0" smtClean="0">
                <a:solidFill>
                  <a:prstClr val="white"/>
                </a:solidFill>
                <a:cs typeface="Times New Roman" pitchFamily="18" charset="0"/>
              </a:rPr>
              <a:t>8.3%</a:t>
            </a:r>
            <a:endParaRPr lang="en-US" dirty="0">
              <a:solidFill>
                <a:prstClr val="white"/>
              </a:solidFill>
              <a:cs typeface="Times New Roman" pitchFamily="18" charset="0"/>
            </a:endParaRPr>
          </a:p>
        </p:txBody>
      </p:sp>
      <p:sp>
        <p:nvSpPr>
          <p:cNvPr id="31937" name="Rectangle 3"/>
          <p:cNvSpPr>
            <a:spLocks noGrp="1" noChangeArrowheads="1"/>
          </p:cNvSpPr>
          <p:nvPr>
            <p:ph type="title"/>
          </p:nvPr>
        </p:nvSpPr>
        <p:spPr>
          <a:xfrm>
            <a:off x="533400" y="609600"/>
            <a:ext cx="7696200" cy="304800"/>
          </a:xfrm>
        </p:spPr>
        <p:txBody>
          <a:bodyPr/>
          <a:lstStyle/>
          <a:p>
            <a:pPr eaLnBrk="1" hangingPunct="1"/>
            <a:r>
              <a:rPr lang="en-US" sz="2600" b="1" dirty="0" smtClean="0">
                <a:solidFill>
                  <a:srgbClr val="003366"/>
                </a:solidFill>
              </a:rPr>
              <a:t>Unemployment Rates, U.S. States (SA) </a:t>
            </a:r>
            <a:r>
              <a:rPr lang="en-US" sz="2600" dirty="0" smtClean="0">
                <a:solidFill>
                  <a:srgbClr val="003366"/>
                </a:solidFill>
              </a:rPr>
              <a:t/>
            </a:r>
            <a:br>
              <a:rPr lang="en-US" sz="2600" dirty="0" smtClean="0">
                <a:solidFill>
                  <a:srgbClr val="003366"/>
                </a:solidFill>
              </a:rPr>
            </a:br>
            <a:r>
              <a:rPr lang="en-US" sz="2200" i="1" dirty="0" smtClean="0">
                <a:solidFill>
                  <a:srgbClr val="003366"/>
                </a:solidFill>
              </a:rPr>
              <a:t>August 2012</a:t>
            </a:r>
          </a:p>
        </p:txBody>
      </p:sp>
      <p:graphicFrame>
        <p:nvGraphicFramePr>
          <p:cNvPr id="6" name="Group 5"/>
          <p:cNvGraphicFramePr>
            <a:graphicFrameLocks/>
          </p:cNvGraphicFramePr>
          <p:nvPr>
            <p:extLst>
              <p:ext uri="{D42A27DB-BD31-4B8C-83A1-F6EECF244321}">
                <p14:modId xmlns="" xmlns:p14="http://schemas.microsoft.com/office/powerpoint/2010/main" val="644043637"/>
              </p:ext>
            </p:extLst>
          </p:nvPr>
        </p:nvGraphicFramePr>
        <p:xfrm>
          <a:off x="152400" y="1066801"/>
          <a:ext cx="8763000" cy="4571998"/>
        </p:xfrm>
        <a:graphic>
          <a:graphicData uri="http://schemas.openxmlformats.org/drawingml/2006/table">
            <a:tbl>
              <a:tblPr/>
              <a:tblGrid>
                <a:gridCol w="552281"/>
                <a:gridCol w="1814639"/>
                <a:gridCol w="604880"/>
                <a:gridCol w="685800"/>
                <a:gridCol w="1707419"/>
                <a:gridCol w="578580"/>
                <a:gridCol w="685801"/>
                <a:gridCol w="1654821"/>
                <a:gridCol w="478779"/>
              </a:tblGrid>
              <a:tr h="31642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pitchFamily="34" charset="0"/>
                          <a:cs typeface="Arial" pitchFamily="34" charset="0"/>
                        </a:rPr>
                        <a:t>Rank</a:t>
                      </a:r>
                    </a:p>
                  </a:txBody>
                  <a:tcPr anchor="b"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pitchFamily="34" charset="0"/>
                          <a:cs typeface="Arial" pitchFamily="34" charset="0"/>
                        </a:rPr>
                        <a:t>State</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pitchFamily="34" charset="0"/>
                          <a:cs typeface="Arial" pitchFamily="34" charset="0"/>
                        </a:rPr>
                        <a:t>Rate</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pitchFamily="34" charset="0"/>
                          <a:cs typeface="Arial" pitchFamily="34" charset="0"/>
                        </a:rPr>
                        <a:t>Rank</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pitchFamily="34" charset="0"/>
                          <a:cs typeface="Arial" pitchFamily="34" charset="0"/>
                        </a:rPr>
                        <a:t>State</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pitchFamily="34" charset="0"/>
                          <a:cs typeface="Arial" pitchFamily="34" charset="0"/>
                        </a:rPr>
                        <a:t>Rate</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pitchFamily="34" charset="0"/>
                          <a:cs typeface="Arial" pitchFamily="34" charset="0"/>
                        </a:rPr>
                        <a:t>Rank</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pitchFamily="34" charset="0"/>
                          <a:cs typeface="Arial" pitchFamily="34" charset="0"/>
                        </a:rPr>
                        <a:t>State</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050" b="0" i="0" u="none" strike="noStrike" cap="none" normalizeH="0" baseline="0" dirty="0" smtClean="0">
                          <a:ln>
                            <a:noFill/>
                          </a:ln>
                          <a:solidFill>
                            <a:schemeClr val="tx1"/>
                          </a:solidFill>
                          <a:effectLst/>
                          <a:latin typeface="Arial" pitchFamily="34" charset="0"/>
                          <a:cs typeface="Arial" pitchFamily="34" charset="0"/>
                        </a:rPr>
                        <a:t>Rate</a:t>
                      </a:r>
                    </a:p>
                  </a:txBody>
                  <a:tcPr anchor="b"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1</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North Dakota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dirty="0">
                          <a:solidFill>
                            <a:srgbClr val="000000"/>
                          </a:solidFill>
                          <a:latin typeface="Arial"/>
                        </a:rPr>
                        <a:t>Maryland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dirty="0">
                          <a:solidFill>
                            <a:srgbClr val="000000"/>
                          </a:solidFill>
                          <a:latin typeface="Arial"/>
                        </a:rPr>
                        <a:t>7.1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Tennessee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8.5</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2</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Nebraska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Texas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7.1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Washington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8.6</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3</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South Dakota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Missouri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7.2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District of Columbia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8.8</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4</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Oklahoma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Ohio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7.2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Florida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8.8</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5160">
                <a:tc>
                  <a:txBody>
                    <a:bodyPr/>
                    <a:lstStyle/>
                    <a:p>
                      <a:pPr algn="ctr" rtl="0" fontAlgn="b"/>
                      <a:r>
                        <a:rPr lang="en-US" sz="1050" b="0" i="0" u="none" strike="noStrike">
                          <a:solidFill>
                            <a:srgbClr val="000000"/>
                          </a:solidFill>
                          <a:latin typeface="Arial"/>
                        </a:rPr>
                        <a:t>5</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Vermont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5.3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Arkansas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7.3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Oregon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8.9</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6</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Iowa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5.5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Idaho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Connecticut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9.0</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7</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New Hampshire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5.7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Louisiana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Illinois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9.1</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7</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Wyoming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5.7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West Virginia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Mississippi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9.1</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9</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Utah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Wisconsin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New York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9.1</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10</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Minnesota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5.9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Maine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7.6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Georgia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9.2</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10</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Virginia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5.9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Alaska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Michigan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9.4</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12</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Hawaii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6.1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Pennsylvania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8.1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South Carolina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9.6</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13</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Kansas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Colorado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8.2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North Carolina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9.7</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14</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Massachusetts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1" i="0" u="none" strike="noStrike" dirty="0">
                          <a:solidFill>
                            <a:srgbClr val="000000"/>
                          </a:solidFill>
                          <a:latin typeface="Arial"/>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1" i="0" u="none" strike="noStrike" dirty="0">
                          <a:solidFill>
                            <a:srgbClr val="000000"/>
                          </a:solidFill>
                          <a:latin typeface="Arial"/>
                        </a:rPr>
                        <a:t>Arizona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1" i="0" u="none" strike="noStrike" dirty="0">
                          <a:solidFill>
                            <a:srgbClr val="000000"/>
                          </a:solidFill>
                          <a:latin typeface="Arial"/>
                        </a:rPr>
                        <a:t>8.3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New Jersey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9.9</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14</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Montana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Indiana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8.3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49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California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10.6</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16</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New Mexico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t"/>
                      <a:r>
                        <a:rPr lang="en-US" sz="1050" b="0" i="0" u="none" strike="noStrike">
                          <a:solidFill>
                            <a:srgbClr val="000000"/>
                          </a:solidFill>
                          <a:latin typeface="Arial"/>
                        </a:rPr>
                        <a:t>Alabama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8.5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rtl="0" fontAlgn="ctr"/>
                      <a:r>
                        <a:rPr lang="en-US" sz="1050" b="0" i="0" u="none" strike="noStrike">
                          <a:solidFill>
                            <a:srgbClr val="000000"/>
                          </a:solidFill>
                          <a:latin typeface="Arial"/>
                        </a:rPr>
                        <a:t>Rhode Island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rtl="0" fontAlgn="b"/>
                      <a:r>
                        <a:rPr lang="en-US" sz="1050" b="0" i="0" u="none" strike="noStrike">
                          <a:solidFill>
                            <a:srgbClr val="000000"/>
                          </a:solidFill>
                          <a:latin typeface="Arial"/>
                        </a:rPr>
                        <a:t>10.7</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1276">
                <a:tc>
                  <a:txBody>
                    <a:bodyPr/>
                    <a:lstStyle/>
                    <a:p>
                      <a:pPr algn="ctr" rtl="0" fontAlgn="b"/>
                      <a:r>
                        <a:rPr lang="en-US" sz="1050" b="0" i="0" u="none" strike="noStrike">
                          <a:solidFill>
                            <a:srgbClr val="000000"/>
                          </a:solidFill>
                          <a:latin typeface="Arial"/>
                        </a:rPr>
                        <a:t>17</a:t>
                      </a:r>
                    </a:p>
                  </a:txBody>
                  <a:tcPr marL="9525" marR="9525" marT="9525" marB="0" anchor="b">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rtl="0" fontAlgn="ctr"/>
                      <a:r>
                        <a:rPr lang="en-US" sz="1050" b="0" i="0" u="none" strike="noStrike">
                          <a:solidFill>
                            <a:srgbClr val="000000"/>
                          </a:solidFill>
                          <a:latin typeface="Arial"/>
                        </a:rPr>
                        <a:t>Delaware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b"/>
                      <a:r>
                        <a:rPr lang="en-US" sz="1050" b="0" i="0" u="none" strike="noStrike">
                          <a:solidFill>
                            <a:srgbClr val="000000"/>
                          </a:solidFill>
                          <a:latin typeface="Arial"/>
                        </a:rPr>
                        <a:t>6.9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b"/>
                      <a:r>
                        <a:rPr lang="en-US" sz="1050" b="0" i="0" u="none" strike="noStrike">
                          <a:solidFill>
                            <a:srgbClr val="000000"/>
                          </a:solidFill>
                          <a:latin typeface="Arial"/>
                        </a:rPr>
                        <a:t>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rtl="0" fontAlgn="ctr"/>
                      <a:r>
                        <a:rPr lang="en-US" sz="1050" b="0" i="0" u="none" strike="noStrike">
                          <a:solidFill>
                            <a:srgbClr val="000000"/>
                          </a:solidFill>
                          <a:latin typeface="Arial"/>
                        </a:rPr>
                        <a:t>Kentucky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b"/>
                      <a:r>
                        <a:rPr lang="en-US" sz="1050" b="0" i="0" u="none" strike="noStrike">
                          <a:solidFill>
                            <a:srgbClr val="000000"/>
                          </a:solidFill>
                          <a:latin typeface="Arial"/>
                        </a:rPr>
                        <a:t>8.5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b"/>
                      <a:r>
                        <a:rPr lang="en-US" sz="1050" b="0" i="0" u="none" strike="noStrike">
                          <a:solidFill>
                            <a:srgbClr val="000000"/>
                          </a:solidFill>
                          <a:latin typeface="Arial"/>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l" rtl="0" fontAlgn="ctr"/>
                      <a:r>
                        <a:rPr lang="en-US" sz="1050" b="0" i="0" u="none" strike="noStrike">
                          <a:solidFill>
                            <a:srgbClr val="000000"/>
                          </a:solidFill>
                          <a:latin typeface="Arial"/>
                        </a:rPr>
                        <a:t>Nevada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algn="ctr" rtl="0" fontAlgn="b"/>
                      <a:r>
                        <a:rPr lang="en-US" sz="1050" b="0" i="0" u="none" strike="noStrike" dirty="0">
                          <a:solidFill>
                            <a:srgbClr val="000000"/>
                          </a:solidFill>
                          <a:latin typeface="Arial"/>
                        </a:rPr>
                        <a:t>12.1</a:t>
                      </a:r>
                    </a:p>
                  </a:txBody>
                  <a:tcPr marL="9525" marR="9525" marT="9525" marB="0" anchor="b">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Tree>
    <p:extLst>
      <p:ext uri="{BB962C8B-B14F-4D97-AF65-F5344CB8AC3E}">
        <p14:creationId xmlns="" xmlns:p14="http://schemas.microsoft.com/office/powerpoint/2010/main" val="42690718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86200"/>
            <a:ext cx="7772400" cy="914400"/>
          </a:xfrm>
          <a:noFill/>
        </p:spPr>
        <p:txBody>
          <a:bodyPr/>
          <a:lstStyle/>
          <a:p>
            <a:pPr algn="ctr"/>
            <a:r>
              <a:rPr lang="en-US" sz="6600" b="1" dirty="0" smtClean="0">
                <a:solidFill>
                  <a:srgbClr val="C00000"/>
                </a:solidFill>
              </a:rPr>
              <a:t>Penny wise,</a:t>
            </a:r>
            <a:br>
              <a:rPr lang="en-US" sz="6600" b="1" dirty="0" smtClean="0">
                <a:solidFill>
                  <a:srgbClr val="C00000"/>
                </a:solidFill>
              </a:rPr>
            </a:br>
            <a:r>
              <a:rPr lang="en-US" sz="6600" b="1" dirty="0" smtClean="0">
                <a:solidFill>
                  <a:srgbClr val="C00000"/>
                </a:solidFill>
              </a:rPr>
              <a:t>Euro foolish</a:t>
            </a:r>
            <a:br>
              <a:rPr lang="en-US" sz="6600" b="1" dirty="0" smtClean="0">
                <a:solidFill>
                  <a:srgbClr val="C00000"/>
                </a:solidFill>
              </a:rPr>
            </a:br>
            <a:endParaRPr lang="en-US" sz="6600" b="1" dirty="0">
              <a:solidFill>
                <a:srgbClr val="C00000"/>
              </a:solidFill>
            </a:endParaRPr>
          </a:p>
        </p:txBody>
      </p:sp>
    </p:spTree>
    <p:extLst>
      <p:ext uri="{BB962C8B-B14F-4D97-AF65-F5344CB8AC3E}">
        <p14:creationId xmlns="" xmlns:p14="http://schemas.microsoft.com/office/powerpoint/2010/main" val="8448781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533400" y="228600"/>
            <a:ext cx="8153400" cy="685800"/>
          </a:xfrm>
        </p:spPr>
        <p:txBody>
          <a:bodyPr>
            <a:normAutofit fontScale="90000"/>
          </a:bodyPr>
          <a:lstStyle/>
          <a:p>
            <a:pPr fontAlgn="auto">
              <a:spcAft>
                <a:spcPts val="0"/>
              </a:spcAft>
              <a:defRPr/>
            </a:pPr>
            <a:r>
              <a:rPr lang="en-US" sz="2900" b="1" dirty="0" smtClean="0">
                <a:solidFill>
                  <a:srgbClr val="003366"/>
                </a:solidFill>
              </a:rPr>
              <a:t>Unemployment Rates, Selected Large Metros (NSA)</a:t>
            </a:r>
            <a:r>
              <a:rPr lang="en-US" sz="2800" dirty="0" smtClean="0">
                <a:solidFill>
                  <a:srgbClr val="003366"/>
                </a:solidFill>
              </a:rPr>
              <a:t/>
            </a:r>
            <a:br>
              <a:rPr lang="en-US" sz="2800" dirty="0" smtClean="0">
                <a:solidFill>
                  <a:srgbClr val="003366"/>
                </a:solidFill>
              </a:rPr>
            </a:br>
            <a:r>
              <a:rPr lang="en-US" sz="2400" i="1" dirty="0" smtClean="0">
                <a:solidFill>
                  <a:srgbClr val="003366"/>
                </a:solidFill>
              </a:rPr>
              <a:t>July 2012</a:t>
            </a:r>
          </a:p>
        </p:txBody>
      </p:sp>
      <p:sp>
        <p:nvSpPr>
          <p:cNvPr id="45166" name="Text Box 4"/>
          <p:cNvSpPr txBox="1">
            <a:spLocks noChangeArrowheads="1"/>
          </p:cNvSpPr>
          <p:nvPr/>
        </p:nvSpPr>
        <p:spPr bwMode="auto">
          <a:xfrm>
            <a:off x="228600" y="5715002"/>
            <a:ext cx="5486400" cy="246221"/>
          </a:xfrm>
          <a:prstGeom prst="rect">
            <a:avLst/>
          </a:prstGeom>
          <a:noFill/>
          <a:ln w="9525">
            <a:noFill/>
            <a:miter lim="800000"/>
            <a:headEnd/>
            <a:tailEnd/>
          </a:ln>
        </p:spPr>
        <p:txBody>
          <a:bodyPr>
            <a:spAutoFit/>
          </a:bodyPr>
          <a:lstStyle/>
          <a:p>
            <a:pPr eaLnBrk="0" hangingPunct="0">
              <a:spcBef>
                <a:spcPct val="50000"/>
              </a:spcBef>
            </a:pPr>
            <a:r>
              <a:rPr lang="en-US" sz="1000" dirty="0">
                <a:solidFill>
                  <a:prstClr val="white"/>
                </a:solidFill>
                <a:latin typeface="Arial" pitchFamily="34" charset="0"/>
              </a:rPr>
              <a:t>Source:  Bureau of Labor Statistics</a:t>
            </a:r>
          </a:p>
        </p:txBody>
      </p:sp>
      <p:graphicFrame>
        <p:nvGraphicFramePr>
          <p:cNvPr id="6" name="Content Placeholder 6"/>
          <p:cNvGraphicFramePr>
            <a:graphicFrameLocks noGrp="1"/>
          </p:cNvGraphicFramePr>
          <p:nvPr>
            <p:ph type="chart" idx="1"/>
            <p:extLst>
              <p:ext uri="{D42A27DB-BD31-4B8C-83A1-F6EECF244321}">
                <p14:modId xmlns="" xmlns:p14="http://schemas.microsoft.com/office/powerpoint/2010/main" val="99954299"/>
              </p:ext>
            </p:extLst>
          </p:nvPr>
        </p:nvGraphicFramePr>
        <p:xfrm>
          <a:off x="381000" y="990600"/>
          <a:ext cx="8382000" cy="4633766"/>
        </p:xfrm>
        <a:graphic>
          <a:graphicData uri="http://schemas.openxmlformats.org/drawingml/2006/table">
            <a:tbl>
              <a:tblPr/>
              <a:tblGrid>
                <a:gridCol w="533400"/>
                <a:gridCol w="3429000"/>
                <a:gridCol w="381000"/>
                <a:gridCol w="204854"/>
                <a:gridCol w="496173"/>
                <a:gridCol w="2956573"/>
                <a:gridCol w="381000"/>
              </a:tblGrid>
              <a:tr h="363278">
                <a:tc>
                  <a:txBody>
                    <a:bodyPr/>
                    <a:lstStyle/>
                    <a:p>
                      <a:pPr algn="ctr" rtl="0" fontAlgn="b"/>
                      <a:r>
                        <a:rPr lang="en-US" sz="1300" b="1" i="0" u="none" strike="noStrike" dirty="0">
                          <a:solidFill>
                            <a:srgbClr val="000000"/>
                          </a:solidFill>
                          <a:effectLst/>
                          <a:latin typeface="Verdana"/>
                        </a:rPr>
                        <a:t>Rank</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300" b="1" i="0" u="none" strike="noStrike" dirty="0">
                          <a:solidFill>
                            <a:srgbClr val="000000"/>
                          </a:solidFill>
                          <a:effectLst/>
                          <a:latin typeface="Verdana"/>
                        </a:rPr>
                        <a:t>MSA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300" b="1" i="0" u="none" strike="noStrike" dirty="0">
                          <a:solidFill>
                            <a:srgbClr val="000000"/>
                          </a:solidFill>
                          <a:effectLst/>
                          <a:latin typeface="Verdana"/>
                        </a:rPr>
                        <a:t>UR</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800" b="1" i="0" u="none" strike="noStrike" dirty="0">
                          <a:solidFill>
                            <a:srgbClr val="000000"/>
                          </a:solidFill>
                          <a:effectLst/>
                          <a:latin typeface="Arial"/>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300" b="1" i="0" u="none" strike="noStrike" dirty="0">
                          <a:solidFill>
                            <a:srgbClr val="000000"/>
                          </a:solidFill>
                          <a:effectLst/>
                          <a:latin typeface="Verdana"/>
                        </a:rPr>
                        <a:t>Rank</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300" b="1" i="0" u="none" strike="noStrike" dirty="0">
                          <a:solidFill>
                            <a:srgbClr val="000000"/>
                          </a:solidFill>
                          <a:effectLst/>
                          <a:latin typeface="Verdana"/>
                        </a:rPr>
                        <a:t>MSA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300" b="1" i="0" u="none" strike="noStrike" dirty="0">
                          <a:solidFill>
                            <a:srgbClr val="000000"/>
                          </a:solidFill>
                          <a:effectLst/>
                          <a:latin typeface="Verdana"/>
                        </a:rPr>
                        <a:t>UR</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4742">
                <a:tc>
                  <a:txBody>
                    <a:bodyPr/>
                    <a:lstStyle/>
                    <a:p>
                      <a:pPr algn="ctr" rtl="0" fontAlgn="ctr"/>
                      <a:r>
                        <a:rPr lang="en-US" sz="1400" b="0" i="0" u="none" strike="noStrike" dirty="0" smtClean="0">
                          <a:solidFill>
                            <a:srgbClr val="000000"/>
                          </a:solidFill>
                          <a:effectLst/>
                          <a:latin typeface="+mj-lt"/>
                        </a:rPr>
                        <a:t>1</a:t>
                      </a:r>
                      <a:endParaRPr lang="en-US" sz="1400" b="0" i="0" u="none" strike="noStrike" dirty="0">
                        <a:solidFill>
                          <a:srgbClr val="000000"/>
                        </a:solidFill>
                        <a:effectLst/>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a:rPr>
                        <a:t>Washington-Arlington-Alexandria, DC-VA-MD-WV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5.6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sz="1400" dirty="0">
                        <a:latin typeface="+mj-lt"/>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US" sz="1400" b="0" dirty="0" smtClean="0">
                          <a:latin typeface="+mj-lt"/>
                        </a:rPr>
                        <a:t>11</a:t>
                      </a:r>
                      <a:endParaRPr lang="en-US" sz="1400" b="0" dirty="0">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a:rPr>
                        <a:t>Chicago-Joliet-Naperville, IL-IN-WI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9.1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1179">
                <a:tc>
                  <a:txBody>
                    <a:bodyPr/>
                    <a:lstStyle/>
                    <a:p>
                      <a:pPr algn="ctr" rtl="0" fontAlgn="ctr"/>
                      <a:r>
                        <a:rPr lang="en-US" sz="1400" b="0" i="0" u="none" strike="noStrike" dirty="0" smtClean="0">
                          <a:solidFill>
                            <a:srgbClr val="000000"/>
                          </a:solidFill>
                          <a:effectLst/>
                          <a:latin typeface="+mj-lt"/>
                        </a:rPr>
                        <a:t>2</a:t>
                      </a:r>
                      <a:endParaRPr lang="en-US" sz="1400" b="0" i="0" u="none" strike="noStrike" dirty="0">
                        <a:solidFill>
                          <a:srgbClr val="000000"/>
                        </a:solidFill>
                        <a:effectLst/>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a:rPr>
                        <a:t>Minneapolis-St. Paul-Bloomington, MN-WI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5.9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sz="1400" dirty="0">
                        <a:latin typeface="+mj-lt"/>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US" sz="1400" dirty="0" smtClean="0">
                          <a:latin typeface="+mj-lt"/>
                        </a:rPr>
                        <a:t>12</a:t>
                      </a:r>
                      <a:endParaRPr lang="en-US" sz="1400" dirty="0">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a:rPr>
                        <a:t>Philadelphia-Camden-Wilmington, PA-NJ-DE-MD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9.2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3851">
                <a:tc>
                  <a:txBody>
                    <a:bodyPr/>
                    <a:lstStyle/>
                    <a:p>
                      <a:pPr algn="ctr" rtl="0" fontAlgn="ctr"/>
                      <a:r>
                        <a:rPr lang="en-US" sz="1400" b="0" i="0" u="none" strike="noStrike" dirty="0" smtClean="0">
                          <a:solidFill>
                            <a:srgbClr val="000000"/>
                          </a:solidFill>
                          <a:effectLst/>
                          <a:latin typeface="+mj-lt"/>
                        </a:rPr>
                        <a:t>3</a:t>
                      </a:r>
                      <a:endParaRPr lang="en-US" sz="1400" b="0" i="0" u="none" strike="noStrike" dirty="0">
                        <a:solidFill>
                          <a:srgbClr val="000000"/>
                        </a:solidFill>
                        <a:effectLst/>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a:rPr>
                        <a:t>Boston-Cambridge-Quincy, MA-NH</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6.1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sz="1400" dirty="0">
                        <a:latin typeface="+mj-lt"/>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US" sz="1400" dirty="0" smtClean="0">
                          <a:latin typeface="+mj-lt"/>
                        </a:rPr>
                        <a:t>12</a:t>
                      </a:r>
                      <a:endParaRPr lang="en-US" sz="1400" dirty="0">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a:rPr>
                        <a:t>San Diego-Carlsbad-San Marcos, 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9.2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328">
                <a:tc>
                  <a:txBody>
                    <a:bodyPr/>
                    <a:lstStyle/>
                    <a:p>
                      <a:pPr algn="ctr" rtl="0" fontAlgn="ctr"/>
                      <a:r>
                        <a:rPr lang="en-US" sz="1400" b="0" i="0" u="none" strike="noStrike" dirty="0" smtClean="0">
                          <a:solidFill>
                            <a:srgbClr val="000000"/>
                          </a:solidFill>
                          <a:effectLst/>
                          <a:latin typeface="+mj-lt"/>
                        </a:rPr>
                        <a:t>4</a:t>
                      </a:r>
                      <a:endParaRPr lang="en-US" sz="1400" b="0" i="0" u="none" strike="noStrike" dirty="0">
                        <a:solidFill>
                          <a:srgbClr val="000000"/>
                        </a:solidFill>
                        <a:effectLst/>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a:rPr>
                        <a:t>San Antonio-New Braunfels, 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sz="1400" dirty="0">
                        <a:latin typeface="+mj-lt"/>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US" sz="1400" dirty="0" smtClean="0">
                          <a:latin typeface="+mj-lt"/>
                        </a:rPr>
                        <a:t>14</a:t>
                      </a:r>
                      <a:endParaRPr lang="en-US" sz="1400" dirty="0">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a:rPr>
                        <a:t>Atlanta-Sandy Springs-Marietta, GA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9.3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328">
                <a:tc>
                  <a:txBody>
                    <a:bodyPr/>
                    <a:lstStyle/>
                    <a:p>
                      <a:pPr algn="ctr" rtl="0" fontAlgn="ctr"/>
                      <a:r>
                        <a:rPr lang="en-US" sz="1400" b="0" i="0" u="none" strike="noStrike" dirty="0" smtClean="0">
                          <a:solidFill>
                            <a:srgbClr val="000000"/>
                          </a:solidFill>
                          <a:effectLst/>
                          <a:latin typeface="+mj-lt"/>
                        </a:rPr>
                        <a:t>5</a:t>
                      </a:r>
                      <a:endParaRPr lang="en-US" sz="1400" b="0" i="0" u="none" strike="noStrike" dirty="0">
                        <a:solidFill>
                          <a:srgbClr val="000000"/>
                        </a:solidFill>
                        <a:effectLst/>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a:rPr>
                        <a:t>Dallas-Fort Worth-Arlington, 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7.4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sz="1400" dirty="0">
                        <a:latin typeface="+mj-lt"/>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US" sz="1400" dirty="0" smtClean="0">
                          <a:latin typeface="+mj-lt"/>
                        </a:rPr>
                        <a:t>14</a:t>
                      </a:r>
                      <a:endParaRPr lang="en-US" sz="1400" dirty="0">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a:rPr>
                        <a:t>Miami-Fort Lauderdale-Pompano Beach, FL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9.3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6890">
                <a:tc>
                  <a:txBody>
                    <a:bodyPr/>
                    <a:lstStyle/>
                    <a:p>
                      <a:pPr algn="ctr" rtl="0" fontAlgn="ctr"/>
                      <a:r>
                        <a:rPr lang="en-US" sz="1400" b="0" i="0" u="none" strike="noStrike" dirty="0" smtClean="0">
                          <a:solidFill>
                            <a:srgbClr val="000000"/>
                          </a:solidFill>
                          <a:effectLst/>
                          <a:latin typeface="+mj-lt"/>
                        </a:rPr>
                        <a:t>6</a:t>
                      </a:r>
                      <a:endParaRPr lang="en-US" sz="1400" b="0" i="0" u="none" strike="noStrike" dirty="0">
                        <a:solidFill>
                          <a:srgbClr val="000000"/>
                        </a:solidFill>
                        <a:effectLst/>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a:rPr>
                        <a:t>Houston-Sugar Land-Baytown, 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7.5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sz="1400" dirty="0">
                        <a:latin typeface="+mj-lt"/>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US" sz="1400" dirty="0" smtClean="0">
                          <a:latin typeface="+mj-lt"/>
                        </a:rPr>
                        <a:t>16</a:t>
                      </a:r>
                      <a:endParaRPr lang="en-US" sz="1400" dirty="0">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a:rPr>
                        <a:t>Tampa-St. Petersburg-Clearwater, FL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Calibri"/>
                        </a:rPr>
                        <a:t>9.4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9777">
                <a:tc>
                  <a:txBody>
                    <a:bodyPr/>
                    <a:lstStyle/>
                    <a:p>
                      <a:pPr algn="ctr" rtl="0" fontAlgn="ctr"/>
                      <a:r>
                        <a:rPr lang="en-US" sz="1400" b="0" i="0" u="none" strike="noStrike" dirty="0" smtClean="0">
                          <a:solidFill>
                            <a:srgbClr val="000000"/>
                          </a:solidFill>
                          <a:effectLst/>
                          <a:latin typeface="+mj-lt"/>
                        </a:rPr>
                        <a:t>6</a:t>
                      </a:r>
                      <a:endParaRPr lang="en-US" sz="1400" b="0" i="0" u="none" strike="noStrike" dirty="0">
                        <a:solidFill>
                          <a:srgbClr val="000000"/>
                        </a:solidFill>
                        <a:effectLst/>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a:rPr>
                        <a:t>Phoenix-Mesa-Glendale, AZ</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7.5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sz="1400" dirty="0">
                        <a:latin typeface="+mj-lt"/>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US" sz="1400" dirty="0" smtClean="0">
                          <a:latin typeface="+mj-lt"/>
                        </a:rPr>
                        <a:t>17</a:t>
                      </a:r>
                      <a:endParaRPr lang="en-US" sz="1400" dirty="0">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a:rPr>
                        <a:t>New York-Northern New Jersey-Long Island, NY-NJ-PA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9.5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4849">
                <a:tc>
                  <a:txBody>
                    <a:bodyPr/>
                    <a:lstStyle/>
                    <a:p>
                      <a:pPr algn="ctr" rtl="0" fontAlgn="ctr"/>
                      <a:r>
                        <a:rPr lang="en-US" sz="1400" b="0" i="0" u="none" strike="noStrike" dirty="0" smtClean="0">
                          <a:solidFill>
                            <a:srgbClr val="000000"/>
                          </a:solidFill>
                          <a:effectLst/>
                          <a:latin typeface="+mj-lt"/>
                        </a:rPr>
                        <a:t>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a:rPr>
                        <a:t>Baltimore-Towson, MD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7.7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sz="1400" dirty="0">
                        <a:latin typeface="+mj-lt"/>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US" sz="1400" dirty="0" smtClean="0">
                          <a:latin typeface="+mj-lt"/>
                        </a:rPr>
                        <a:t>18</a:t>
                      </a:r>
                      <a:endParaRPr lang="en-US" sz="1400" dirty="0">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1400" b="0" i="0" u="none" strike="noStrike">
                          <a:solidFill>
                            <a:srgbClr val="000000"/>
                          </a:solidFill>
                          <a:effectLst/>
                          <a:latin typeface="Calibri"/>
                        </a:rPr>
                        <a:t>Los Angeles-Long Beach-Santa Ana, 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10.9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328">
                <a:tc>
                  <a:txBody>
                    <a:bodyPr/>
                    <a:lstStyle/>
                    <a:p>
                      <a:pPr algn="ctr" rtl="0" fontAlgn="ctr"/>
                      <a:r>
                        <a:rPr lang="en-US" sz="1400" b="0" i="0" u="none" strike="noStrike" dirty="0" smtClean="0">
                          <a:solidFill>
                            <a:srgbClr val="000000"/>
                          </a:solidFill>
                          <a:effectLst/>
                          <a:latin typeface="+mj-lt"/>
                        </a:rPr>
                        <a:t>9</a:t>
                      </a:r>
                      <a:endParaRPr lang="en-US" sz="1400" b="0" i="0" u="none" strike="noStrike" dirty="0">
                        <a:solidFill>
                          <a:srgbClr val="000000"/>
                        </a:solidFill>
                        <a:effectLst/>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a:rPr>
                        <a:t>Seattle-Tacoma-Bellevue, WA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8.3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sz="1400" dirty="0">
                        <a:latin typeface="+mj-lt"/>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US" sz="1400" dirty="0" smtClean="0">
                          <a:latin typeface="+mj-lt"/>
                        </a:rPr>
                        <a:t>19</a:t>
                      </a:r>
                      <a:endParaRPr lang="en-US" sz="1400" dirty="0">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a:rPr>
                        <a:t>Detroit-Warren-Livonia, 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11.9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328">
                <a:tc>
                  <a:txBody>
                    <a:bodyPr/>
                    <a:lstStyle/>
                    <a:p>
                      <a:pPr algn="ctr" rtl="0" fontAlgn="ctr"/>
                      <a:r>
                        <a:rPr lang="en-US" sz="1400" b="0" i="0" u="none" strike="noStrike" dirty="0" smtClean="0">
                          <a:solidFill>
                            <a:srgbClr val="000000"/>
                          </a:solidFill>
                          <a:effectLst/>
                          <a:latin typeface="+mj-lt"/>
                        </a:rPr>
                        <a:t>10</a:t>
                      </a:r>
                      <a:endParaRPr lang="en-US" sz="1400" b="0" i="0" u="none" strike="noStrike" dirty="0">
                        <a:solidFill>
                          <a:srgbClr val="000000"/>
                        </a:solidFill>
                        <a:effectLst/>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a:rPr>
                        <a:t>San Francisco-Oakland-Fremont, 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8.5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en-US" sz="1400" dirty="0">
                        <a:latin typeface="+mj-lt"/>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US" sz="1400" dirty="0" smtClean="0">
                          <a:latin typeface="+mj-lt"/>
                        </a:rPr>
                        <a:t>20</a:t>
                      </a:r>
                      <a:endParaRPr lang="en-US" sz="1400" dirty="0">
                        <a:latin typeface="+mj-lt"/>
                      </a:endParaRP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a:rPr>
                        <a:t>Riverside-San Bernardino-Ontario, CA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Calibri"/>
                        </a:rPr>
                        <a:t>12.7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45444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057400"/>
            <a:ext cx="7772400" cy="1143000"/>
          </a:xfrm>
        </p:spPr>
        <p:txBody>
          <a:bodyPr/>
          <a:lstStyle/>
          <a:p>
            <a:pPr algn="ctr"/>
            <a:r>
              <a:rPr lang="en-US" b="1" dirty="0" smtClean="0">
                <a:solidFill>
                  <a:srgbClr val="003366"/>
                </a:solidFill>
              </a:rPr>
              <a:t>It could be worse, right??</a:t>
            </a:r>
            <a:endParaRPr lang="en-US" b="1" dirty="0">
              <a:solidFill>
                <a:srgbClr val="003366"/>
              </a:solidFill>
            </a:endParaRPr>
          </a:p>
        </p:txBody>
      </p:sp>
    </p:spTree>
    <p:extLst>
      <p:ext uri="{BB962C8B-B14F-4D97-AF65-F5344CB8AC3E}">
        <p14:creationId xmlns="" xmlns:p14="http://schemas.microsoft.com/office/powerpoint/2010/main" val="6367365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457200" y="76200"/>
            <a:ext cx="7772400" cy="838200"/>
          </a:xfrm>
        </p:spPr>
        <p:txBody>
          <a:bodyPr>
            <a:normAutofit/>
          </a:bodyPr>
          <a:lstStyle/>
          <a:p>
            <a:pPr fontAlgn="auto">
              <a:spcAft>
                <a:spcPts val="0"/>
              </a:spcAft>
              <a:defRPr/>
            </a:pPr>
            <a:r>
              <a:rPr lang="en-US" sz="2600" b="1" dirty="0" smtClean="0">
                <a:solidFill>
                  <a:srgbClr val="003366"/>
                </a:solidFill>
              </a:rPr>
              <a:t>15-Year &amp; 30-Year Fixed Mortgage Rates </a:t>
            </a:r>
            <a:r>
              <a:rPr lang="en-US" sz="2800" dirty="0" smtClean="0">
                <a:solidFill>
                  <a:srgbClr val="003366"/>
                </a:solidFill>
              </a:rPr>
              <a:t/>
            </a:r>
            <a:br>
              <a:rPr lang="en-US" sz="2800" dirty="0" smtClean="0">
                <a:solidFill>
                  <a:srgbClr val="003366"/>
                </a:solidFill>
              </a:rPr>
            </a:br>
            <a:r>
              <a:rPr lang="en-US" sz="2200" i="1" dirty="0" smtClean="0">
                <a:solidFill>
                  <a:srgbClr val="003366"/>
                </a:solidFill>
              </a:rPr>
              <a:t>January 1995 through September 2012*</a:t>
            </a:r>
          </a:p>
        </p:txBody>
      </p:sp>
      <p:sp>
        <p:nvSpPr>
          <p:cNvPr id="18436" name="Text Box 4"/>
          <p:cNvSpPr txBox="1">
            <a:spLocks noChangeArrowheads="1"/>
          </p:cNvSpPr>
          <p:nvPr/>
        </p:nvSpPr>
        <p:spPr bwMode="auto">
          <a:xfrm>
            <a:off x="304800" y="5715002"/>
            <a:ext cx="3352800" cy="246221"/>
          </a:xfrm>
          <a:prstGeom prst="rect">
            <a:avLst/>
          </a:prstGeom>
          <a:noFill/>
          <a:ln w="9525">
            <a:noFill/>
            <a:miter lim="800000"/>
            <a:headEnd/>
            <a:tailEnd/>
          </a:ln>
        </p:spPr>
        <p:txBody>
          <a:bodyPr>
            <a:spAutoFit/>
          </a:bodyPr>
          <a:lstStyle/>
          <a:p>
            <a:pPr eaLnBrk="0" hangingPunct="0">
              <a:spcBef>
                <a:spcPct val="50000"/>
              </a:spcBef>
            </a:pPr>
            <a:r>
              <a:rPr lang="en-US" sz="1000" dirty="0">
                <a:solidFill>
                  <a:prstClr val="white"/>
                </a:solidFill>
                <a:latin typeface="Arial" pitchFamily="34" charset="0"/>
              </a:rPr>
              <a:t>Source:  Freddie Mac  *Average rate through </a:t>
            </a:r>
            <a:r>
              <a:rPr lang="en-US" sz="1000" dirty="0" smtClean="0">
                <a:solidFill>
                  <a:prstClr val="white"/>
                </a:solidFill>
                <a:latin typeface="Arial" pitchFamily="34" charset="0"/>
              </a:rPr>
              <a:t>9/27.</a:t>
            </a:r>
            <a:endParaRPr lang="en-US" sz="1000" dirty="0">
              <a:solidFill>
                <a:prstClr val="white"/>
              </a:solidFill>
              <a:latin typeface="Arial" pitchFamily="34" charset="0"/>
            </a:endParaRPr>
          </a:p>
        </p:txBody>
      </p:sp>
      <p:graphicFrame>
        <p:nvGraphicFramePr>
          <p:cNvPr id="7" name="Object 3"/>
          <p:cNvGraphicFramePr>
            <a:graphicFrameLocks noGrp="1" noChangeAspect="1"/>
          </p:cNvGraphicFramePr>
          <p:nvPr>
            <p:ph type="chart" idx="1"/>
            <p:extLst>
              <p:ext uri="{D42A27DB-BD31-4B8C-83A1-F6EECF244321}">
                <p14:modId xmlns="" xmlns:p14="http://schemas.microsoft.com/office/powerpoint/2010/main" val="336945722"/>
              </p:ext>
            </p:extLst>
          </p:nvPr>
        </p:nvGraphicFramePr>
        <p:xfrm>
          <a:off x="135908" y="1031175"/>
          <a:ext cx="8855692" cy="46076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14647257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title"/>
          </p:nvPr>
        </p:nvSpPr>
        <p:spPr>
          <a:xfrm>
            <a:off x="762000" y="0"/>
            <a:ext cx="7848600" cy="990600"/>
          </a:xfrm>
        </p:spPr>
        <p:txBody>
          <a:bodyPr>
            <a:normAutofit/>
          </a:bodyPr>
          <a:lstStyle/>
          <a:p>
            <a:pPr fontAlgn="auto">
              <a:spcAft>
                <a:spcPts val="0"/>
              </a:spcAft>
              <a:defRPr/>
            </a:pPr>
            <a:r>
              <a:rPr lang="en-US" sz="2600" b="1" dirty="0" smtClean="0">
                <a:solidFill>
                  <a:srgbClr val="003366"/>
                </a:solidFill>
              </a:rPr>
              <a:t>U.S. New Home Sales</a:t>
            </a:r>
            <a:r>
              <a:rPr lang="en-US" sz="2800" dirty="0" smtClean="0">
                <a:solidFill>
                  <a:srgbClr val="003366"/>
                </a:solidFill>
              </a:rPr>
              <a:t/>
            </a:r>
            <a:br>
              <a:rPr lang="en-US" sz="2800" dirty="0" smtClean="0">
                <a:solidFill>
                  <a:srgbClr val="003366"/>
                </a:solidFill>
              </a:rPr>
            </a:br>
            <a:r>
              <a:rPr lang="en-US" sz="2200" i="1" dirty="0" smtClean="0">
                <a:solidFill>
                  <a:srgbClr val="003366"/>
                </a:solidFill>
              </a:rPr>
              <a:t>January 1999 through August 2012</a:t>
            </a:r>
          </a:p>
        </p:txBody>
      </p:sp>
      <p:sp>
        <p:nvSpPr>
          <p:cNvPr id="19460" name="Text Box 4"/>
          <p:cNvSpPr txBox="1">
            <a:spLocks noChangeArrowheads="1"/>
          </p:cNvSpPr>
          <p:nvPr/>
        </p:nvSpPr>
        <p:spPr bwMode="auto">
          <a:xfrm>
            <a:off x="152400" y="5715000"/>
            <a:ext cx="4724400" cy="244475"/>
          </a:xfrm>
          <a:prstGeom prst="rect">
            <a:avLst/>
          </a:prstGeom>
          <a:noFill/>
          <a:ln w="9525">
            <a:noFill/>
            <a:miter lim="800000"/>
            <a:headEnd/>
            <a:tailEnd/>
          </a:ln>
        </p:spPr>
        <p:txBody>
          <a:bodyPr>
            <a:spAutoFit/>
          </a:bodyPr>
          <a:lstStyle/>
          <a:p>
            <a:pPr eaLnBrk="0" hangingPunct="0">
              <a:spcBef>
                <a:spcPct val="50000"/>
              </a:spcBef>
            </a:pPr>
            <a:r>
              <a:rPr lang="en-US" sz="1000" dirty="0">
                <a:solidFill>
                  <a:prstClr val="white"/>
                </a:solidFill>
                <a:latin typeface="Arial" pitchFamily="34" charset="0"/>
              </a:rPr>
              <a:t>Source: Economy.com, Census Bureau</a:t>
            </a:r>
          </a:p>
        </p:txBody>
      </p:sp>
      <p:graphicFrame>
        <p:nvGraphicFramePr>
          <p:cNvPr id="7" name="Object 2"/>
          <p:cNvGraphicFramePr>
            <a:graphicFrameLocks noGrp="1" noChangeAspect="1"/>
          </p:cNvGraphicFramePr>
          <p:nvPr>
            <p:ph type="chart" idx="1"/>
            <p:extLst>
              <p:ext uri="{D42A27DB-BD31-4B8C-83A1-F6EECF244321}">
                <p14:modId xmlns="" xmlns:p14="http://schemas.microsoft.com/office/powerpoint/2010/main" val="1944662162"/>
              </p:ext>
            </p:extLst>
          </p:nvPr>
        </p:nvGraphicFramePr>
        <p:xfrm>
          <a:off x="-33867" y="1143000"/>
          <a:ext cx="9177867" cy="46168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8510579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title"/>
          </p:nvPr>
        </p:nvSpPr>
        <p:spPr>
          <a:xfrm>
            <a:off x="762000" y="0"/>
            <a:ext cx="7772400" cy="990600"/>
          </a:xfrm>
        </p:spPr>
        <p:txBody>
          <a:bodyPr>
            <a:normAutofit/>
          </a:bodyPr>
          <a:lstStyle/>
          <a:p>
            <a:pPr fontAlgn="auto">
              <a:spcAft>
                <a:spcPts val="0"/>
              </a:spcAft>
              <a:defRPr/>
            </a:pPr>
            <a:r>
              <a:rPr lang="en-US" sz="2600" b="1" dirty="0" smtClean="0">
                <a:solidFill>
                  <a:srgbClr val="003366"/>
                </a:solidFill>
              </a:rPr>
              <a:t>U.S. Housing Starts</a:t>
            </a:r>
            <a:r>
              <a:rPr lang="en-US" sz="2400" i="1" dirty="0" smtClean="0">
                <a:solidFill>
                  <a:srgbClr val="003366"/>
                </a:solidFill>
              </a:rPr>
              <a:t/>
            </a:r>
            <a:br>
              <a:rPr lang="en-US" sz="2400" i="1" dirty="0" smtClean="0">
                <a:solidFill>
                  <a:srgbClr val="003366"/>
                </a:solidFill>
              </a:rPr>
            </a:br>
            <a:r>
              <a:rPr lang="en-US" sz="2200" i="1" dirty="0" smtClean="0">
                <a:solidFill>
                  <a:srgbClr val="003366"/>
                </a:solidFill>
              </a:rPr>
              <a:t>February 1999 through August 2012</a:t>
            </a:r>
          </a:p>
        </p:txBody>
      </p:sp>
      <p:sp>
        <p:nvSpPr>
          <p:cNvPr id="20484" name="Text Box 4"/>
          <p:cNvSpPr txBox="1">
            <a:spLocks noChangeArrowheads="1"/>
          </p:cNvSpPr>
          <p:nvPr/>
        </p:nvSpPr>
        <p:spPr bwMode="auto">
          <a:xfrm>
            <a:off x="228600" y="5715000"/>
            <a:ext cx="4724400" cy="244475"/>
          </a:xfrm>
          <a:prstGeom prst="rect">
            <a:avLst/>
          </a:prstGeom>
          <a:noFill/>
          <a:ln w="9525">
            <a:noFill/>
            <a:miter lim="800000"/>
            <a:headEnd/>
            <a:tailEnd/>
          </a:ln>
        </p:spPr>
        <p:txBody>
          <a:bodyPr>
            <a:spAutoFit/>
          </a:bodyPr>
          <a:lstStyle/>
          <a:p>
            <a:pPr eaLnBrk="0" hangingPunct="0">
              <a:spcBef>
                <a:spcPct val="50000"/>
              </a:spcBef>
            </a:pPr>
            <a:r>
              <a:rPr lang="en-US" sz="1000" dirty="0">
                <a:solidFill>
                  <a:prstClr val="white"/>
                </a:solidFill>
                <a:latin typeface="Arial" pitchFamily="34" charset="0"/>
              </a:rPr>
              <a:t>Source: Census Bureau</a:t>
            </a:r>
          </a:p>
        </p:txBody>
      </p:sp>
      <p:graphicFrame>
        <p:nvGraphicFramePr>
          <p:cNvPr id="6" name="Chart Placeholder 5"/>
          <p:cNvGraphicFramePr>
            <a:graphicFrameLocks noGrp="1"/>
          </p:cNvGraphicFramePr>
          <p:nvPr>
            <p:ph type="chart" idx="1"/>
            <p:extLst>
              <p:ext uri="{D42A27DB-BD31-4B8C-83A1-F6EECF244321}">
                <p14:modId xmlns="" xmlns:p14="http://schemas.microsoft.com/office/powerpoint/2010/main" val="707922242"/>
              </p:ext>
            </p:extLst>
          </p:nvPr>
        </p:nvGraphicFramePr>
        <p:xfrm>
          <a:off x="0" y="1066800"/>
          <a:ext cx="89154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6470863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90800"/>
            <a:ext cx="7772400" cy="1143000"/>
          </a:xfrm>
        </p:spPr>
        <p:txBody>
          <a:bodyPr/>
          <a:lstStyle/>
          <a:p>
            <a:pPr algn="ctr"/>
            <a:r>
              <a:rPr lang="en-US" b="1" dirty="0" smtClean="0">
                <a:solidFill>
                  <a:srgbClr val="003366"/>
                </a:solidFill>
              </a:rPr>
              <a:t>A penny saved is </a:t>
            </a:r>
            <a:br>
              <a:rPr lang="en-US" b="1" dirty="0" smtClean="0">
                <a:solidFill>
                  <a:srgbClr val="003366"/>
                </a:solidFill>
              </a:rPr>
            </a:br>
            <a:r>
              <a:rPr lang="en-US" b="1" dirty="0" smtClean="0">
                <a:solidFill>
                  <a:srgbClr val="003366"/>
                </a:solidFill>
              </a:rPr>
              <a:t>a penny earned</a:t>
            </a:r>
            <a:endParaRPr lang="en-US" b="1" dirty="0">
              <a:solidFill>
                <a:srgbClr val="003366"/>
              </a:solidFill>
            </a:endParaRPr>
          </a:p>
        </p:txBody>
      </p:sp>
    </p:spTree>
    <p:extLst>
      <p:ext uri="{BB962C8B-B14F-4D97-AF65-F5344CB8AC3E}">
        <p14:creationId xmlns="" xmlns:p14="http://schemas.microsoft.com/office/powerpoint/2010/main" val="402853132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extLst>
              <p:ext uri="{D42A27DB-BD31-4B8C-83A1-F6EECF244321}">
                <p14:modId xmlns="" xmlns:p14="http://schemas.microsoft.com/office/powerpoint/2010/main" val="568027686"/>
              </p:ext>
            </p:extLst>
          </p:nvPr>
        </p:nvGraphicFramePr>
        <p:xfrm>
          <a:off x="0" y="1219200"/>
          <a:ext cx="9013825" cy="4445000"/>
        </p:xfrm>
        <a:graphic>
          <a:graphicData uri="http://schemas.openxmlformats.org/drawingml/2006/chart">
            <c:chart xmlns:c="http://schemas.openxmlformats.org/drawingml/2006/chart" xmlns:r="http://schemas.openxmlformats.org/officeDocument/2006/relationships" r:id="rId3"/>
          </a:graphicData>
        </a:graphic>
      </p:graphicFrame>
      <p:sp>
        <p:nvSpPr>
          <p:cNvPr id="19459" name="Rectangle 2"/>
          <p:cNvSpPr>
            <a:spLocks noChangeArrowheads="1"/>
          </p:cNvSpPr>
          <p:nvPr/>
        </p:nvSpPr>
        <p:spPr bwMode="auto">
          <a:xfrm>
            <a:off x="228600" y="228600"/>
            <a:ext cx="8305800" cy="892552"/>
          </a:xfrm>
          <a:prstGeom prst="rect">
            <a:avLst/>
          </a:prstGeom>
          <a:noFill/>
          <a:ln w="9525">
            <a:noFill/>
            <a:miter lim="800000"/>
            <a:headEnd/>
            <a:tailEnd/>
          </a:ln>
        </p:spPr>
        <p:txBody>
          <a:bodyPr>
            <a:spAutoFit/>
          </a:bodyPr>
          <a:lstStyle/>
          <a:p>
            <a:r>
              <a:rPr lang="en-US" sz="2600" b="1" i="0" dirty="0">
                <a:solidFill>
                  <a:srgbClr val="003366"/>
                </a:solidFill>
                <a:latin typeface="Calibri"/>
              </a:rPr>
              <a:t>Conference Board Consumer Confidence</a:t>
            </a:r>
            <a:br>
              <a:rPr lang="en-US" sz="2600" b="1" i="0" dirty="0">
                <a:solidFill>
                  <a:srgbClr val="003366"/>
                </a:solidFill>
                <a:latin typeface="Calibri"/>
              </a:rPr>
            </a:br>
            <a:r>
              <a:rPr lang="en-US" sz="2600" dirty="0">
                <a:solidFill>
                  <a:srgbClr val="003366"/>
                </a:solidFill>
                <a:latin typeface="Calibri"/>
              </a:rPr>
              <a:t>2005 – </a:t>
            </a:r>
            <a:r>
              <a:rPr lang="en-US" sz="2600" dirty="0" smtClean="0">
                <a:solidFill>
                  <a:srgbClr val="003366"/>
                </a:solidFill>
                <a:latin typeface="Calibri"/>
              </a:rPr>
              <a:t>September 2012</a:t>
            </a:r>
            <a:endParaRPr lang="en-US" sz="2600" dirty="0">
              <a:solidFill>
                <a:srgbClr val="003366"/>
              </a:solidFill>
              <a:latin typeface="Calibri"/>
            </a:endParaRPr>
          </a:p>
        </p:txBody>
      </p:sp>
      <p:sp>
        <p:nvSpPr>
          <p:cNvPr id="19461" name="Rectangle 4"/>
          <p:cNvSpPr>
            <a:spLocks noChangeArrowheads="1"/>
          </p:cNvSpPr>
          <p:nvPr/>
        </p:nvSpPr>
        <p:spPr bwMode="auto">
          <a:xfrm>
            <a:off x="130175" y="5697379"/>
            <a:ext cx="4289425" cy="246221"/>
          </a:xfrm>
          <a:prstGeom prst="rect">
            <a:avLst/>
          </a:prstGeom>
          <a:noFill/>
          <a:ln w="9525">
            <a:noFill/>
            <a:miter lim="800000"/>
            <a:headEnd/>
            <a:tailEnd/>
          </a:ln>
        </p:spPr>
        <p:txBody>
          <a:bodyPr>
            <a:spAutoFit/>
          </a:bodyPr>
          <a:lstStyle/>
          <a:p>
            <a:pPr marL="342900" indent="-342900" eaLnBrk="0" hangingPunct="0">
              <a:spcBef>
                <a:spcPct val="20000"/>
              </a:spcBef>
            </a:pPr>
            <a:r>
              <a:rPr lang="en-US" sz="1000" dirty="0">
                <a:solidFill>
                  <a:prstClr val="white"/>
                </a:solidFill>
                <a:latin typeface="Arial" pitchFamily="34" charset="0"/>
              </a:rPr>
              <a:t>Source: Conference </a:t>
            </a:r>
            <a:r>
              <a:rPr lang="en-US" sz="1000" dirty="0" smtClean="0">
                <a:solidFill>
                  <a:prstClr val="white"/>
                </a:solidFill>
                <a:latin typeface="Arial" pitchFamily="34" charset="0"/>
              </a:rPr>
              <a:t>Board</a:t>
            </a:r>
            <a:endParaRPr lang="en-US" sz="1000" dirty="0">
              <a:solidFill>
                <a:prstClr val="white"/>
              </a:solidFill>
              <a:latin typeface="Arial" pitchFamily="34" charset="0"/>
            </a:endParaRPr>
          </a:p>
        </p:txBody>
      </p:sp>
    </p:spTree>
    <p:extLst>
      <p:ext uri="{BB962C8B-B14F-4D97-AF65-F5344CB8AC3E}">
        <p14:creationId xmlns="" xmlns:p14="http://schemas.microsoft.com/office/powerpoint/2010/main" val="204449207"/>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152400"/>
            <a:ext cx="8686800" cy="762000"/>
          </a:xfrm>
        </p:spPr>
        <p:txBody>
          <a:bodyPr>
            <a:normAutofit fontScale="90000"/>
          </a:bodyPr>
          <a:lstStyle/>
          <a:p>
            <a:pPr fontAlgn="auto">
              <a:spcAft>
                <a:spcPts val="0"/>
              </a:spcAft>
              <a:defRPr/>
            </a:pPr>
            <a:r>
              <a:rPr lang="en-US" sz="3100" b="1" dirty="0" smtClean="0">
                <a:solidFill>
                  <a:srgbClr val="003366"/>
                </a:solidFill>
              </a:rPr>
              <a:t>U.S. Retail and Food Service Sales</a:t>
            </a:r>
            <a:r>
              <a:rPr lang="en-US" sz="2700" b="1" dirty="0" smtClean="0">
                <a:solidFill>
                  <a:srgbClr val="003366"/>
                </a:solidFill>
              </a:rPr>
              <a:t/>
            </a:r>
            <a:br>
              <a:rPr lang="en-US" sz="2700" b="1" dirty="0" smtClean="0">
                <a:solidFill>
                  <a:srgbClr val="003366"/>
                </a:solidFill>
              </a:rPr>
            </a:br>
            <a:r>
              <a:rPr lang="en-US" sz="2200" i="1" dirty="0" smtClean="0">
                <a:solidFill>
                  <a:srgbClr val="003366"/>
                </a:solidFill>
              </a:rPr>
              <a:t>January 2002 through August 2012</a:t>
            </a:r>
          </a:p>
        </p:txBody>
      </p:sp>
      <p:sp>
        <p:nvSpPr>
          <p:cNvPr id="17412" name="Rectangle 3"/>
          <p:cNvSpPr>
            <a:spLocks noChangeArrowheads="1"/>
          </p:cNvSpPr>
          <p:nvPr/>
        </p:nvSpPr>
        <p:spPr bwMode="auto">
          <a:xfrm>
            <a:off x="4378327" y="5730877"/>
            <a:ext cx="184731" cy="461665"/>
          </a:xfrm>
          <a:prstGeom prst="rect">
            <a:avLst/>
          </a:prstGeom>
          <a:noFill/>
          <a:ln w="9525">
            <a:noFill/>
            <a:miter lim="800000"/>
            <a:headEnd/>
            <a:tailEnd/>
          </a:ln>
        </p:spPr>
        <p:txBody>
          <a:bodyPr wrap="none">
            <a:spAutoFit/>
          </a:bodyPr>
          <a:lstStyle/>
          <a:p>
            <a:pPr algn="ctr"/>
            <a:endParaRPr lang="en-US" i="0" dirty="0">
              <a:solidFill>
                <a:prstClr val="black"/>
              </a:solidFill>
            </a:endParaRPr>
          </a:p>
        </p:txBody>
      </p:sp>
      <p:sp>
        <p:nvSpPr>
          <p:cNvPr id="17413" name="Text Box 4"/>
          <p:cNvSpPr txBox="1">
            <a:spLocks noChangeArrowheads="1"/>
          </p:cNvSpPr>
          <p:nvPr/>
        </p:nvSpPr>
        <p:spPr bwMode="auto">
          <a:xfrm>
            <a:off x="304800" y="5715002"/>
            <a:ext cx="3352800" cy="246221"/>
          </a:xfrm>
          <a:prstGeom prst="rect">
            <a:avLst/>
          </a:prstGeom>
          <a:noFill/>
          <a:ln w="9525">
            <a:noFill/>
            <a:miter lim="800000"/>
            <a:headEnd/>
            <a:tailEnd/>
          </a:ln>
        </p:spPr>
        <p:txBody>
          <a:bodyPr>
            <a:spAutoFit/>
          </a:bodyPr>
          <a:lstStyle/>
          <a:p>
            <a:pPr eaLnBrk="0" hangingPunct="0">
              <a:spcBef>
                <a:spcPct val="50000"/>
              </a:spcBef>
            </a:pPr>
            <a:r>
              <a:rPr lang="en-US" sz="1000" dirty="0">
                <a:solidFill>
                  <a:prstClr val="white"/>
                </a:solidFill>
                <a:latin typeface="Arial" pitchFamily="34" charset="0"/>
              </a:rPr>
              <a:t>Source:  </a:t>
            </a:r>
            <a:r>
              <a:rPr lang="en-US" sz="1000" dirty="0" smtClean="0">
                <a:solidFill>
                  <a:prstClr val="white"/>
                </a:solidFill>
                <a:latin typeface="Arial" pitchFamily="34" charset="0"/>
              </a:rPr>
              <a:t>Census Bureau</a:t>
            </a:r>
            <a:endParaRPr lang="en-US" sz="1000" dirty="0">
              <a:solidFill>
                <a:prstClr val="white"/>
              </a:solidFill>
              <a:latin typeface="Arial" pitchFamily="34" charset="0"/>
            </a:endParaRPr>
          </a:p>
        </p:txBody>
      </p:sp>
      <p:graphicFrame>
        <p:nvGraphicFramePr>
          <p:cNvPr id="8" name="Object 3"/>
          <p:cNvGraphicFramePr>
            <a:graphicFrameLocks noGrp="1" noChangeAspect="1"/>
          </p:cNvGraphicFramePr>
          <p:nvPr>
            <p:ph type="chart" idx="1"/>
            <p:extLst>
              <p:ext uri="{D42A27DB-BD31-4B8C-83A1-F6EECF244321}">
                <p14:modId xmlns="" xmlns:p14="http://schemas.microsoft.com/office/powerpoint/2010/main" val="2662204832"/>
              </p:ext>
            </p:extLst>
          </p:nvPr>
        </p:nvGraphicFramePr>
        <p:xfrm>
          <a:off x="76200" y="1080247"/>
          <a:ext cx="8915400" cy="45585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17350128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1444" name="Rectangle 4"/>
          <p:cNvSpPr>
            <a:spLocks noGrp="1" noChangeArrowheads="1"/>
          </p:cNvSpPr>
          <p:nvPr>
            <p:ph type="title"/>
          </p:nvPr>
        </p:nvSpPr>
        <p:spPr>
          <a:xfrm>
            <a:off x="533400" y="228600"/>
            <a:ext cx="7772400" cy="762000"/>
          </a:xfrm>
        </p:spPr>
        <p:txBody>
          <a:bodyPr/>
          <a:lstStyle/>
          <a:p>
            <a:r>
              <a:rPr lang="en-US" sz="2600" b="1" dirty="0">
                <a:solidFill>
                  <a:srgbClr val="003366"/>
                </a:solidFill>
              </a:rPr>
              <a:t>U.S. Chain Store Sales Growth by Type of Store </a:t>
            </a:r>
            <a:r>
              <a:rPr lang="en-US" sz="2600" dirty="0" smtClean="0">
                <a:solidFill>
                  <a:srgbClr val="003366"/>
                </a:solidFill>
              </a:rPr>
              <a:t/>
            </a:r>
            <a:br>
              <a:rPr lang="en-US" sz="2600" dirty="0" smtClean="0">
                <a:solidFill>
                  <a:srgbClr val="003366"/>
                </a:solidFill>
              </a:rPr>
            </a:br>
            <a:r>
              <a:rPr lang="en-US" sz="2200" i="1" dirty="0" smtClean="0">
                <a:solidFill>
                  <a:srgbClr val="003366"/>
                </a:solidFill>
              </a:rPr>
              <a:t>August 2011 v. August 2012</a:t>
            </a:r>
            <a:endParaRPr lang="en-US" sz="2200" i="1" dirty="0">
              <a:solidFill>
                <a:srgbClr val="003366"/>
              </a:solidFill>
            </a:endParaRPr>
          </a:p>
        </p:txBody>
      </p:sp>
      <p:sp>
        <p:nvSpPr>
          <p:cNvPr id="701446" name="Text Box 6"/>
          <p:cNvSpPr txBox="1">
            <a:spLocks noChangeArrowheads="1"/>
          </p:cNvSpPr>
          <p:nvPr/>
        </p:nvSpPr>
        <p:spPr bwMode="auto">
          <a:xfrm>
            <a:off x="207728" y="5711592"/>
            <a:ext cx="1468672" cy="246221"/>
          </a:xfrm>
          <a:prstGeom prst="rect">
            <a:avLst/>
          </a:prstGeom>
          <a:noFill/>
          <a:ln w="9525">
            <a:noFill/>
            <a:miter lim="800000"/>
            <a:headEnd/>
            <a:tailEnd/>
          </a:ln>
          <a:effectLst/>
        </p:spPr>
        <p:txBody>
          <a:bodyPr wrap="none">
            <a:spAutoFit/>
          </a:bodyPr>
          <a:lstStyle/>
          <a:p>
            <a:r>
              <a:rPr lang="en-US" sz="1000" dirty="0">
                <a:solidFill>
                  <a:prstClr val="white"/>
                </a:solidFill>
                <a:latin typeface="Arial" pitchFamily="34" charset="0"/>
              </a:rPr>
              <a:t>Source: Economy.com</a:t>
            </a:r>
          </a:p>
        </p:txBody>
      </p:sp>
      <p:graphicFrame>
        <p:nvGraphicFramePr>
          <p:cNvPr id="6" name="Object 2"/>
          <p:cNvGraphicFramePr>
            <a:graphicFrameLocks noGrp="1" noChangeAspect="1"/>
          </p:cNvGraphicFramePr>
          <p:nvPr>
            <p:ph type="chart" idx="1"/>
            <p:extLst>
              <p:ext uri="{D42A27DB-BD31-4B8C-83A1-F6EECF244321}">
                <p14:modId xmlns="" xmlns:p14="http://schemas.microsoft.com/office/powerpoint/2010/main" val="642270378"/>
              </p:ext>
            </p:extLst>
          </p:nvPr>
        </p:nvGraphicFramePr>
        <p:xfrm>
          <a:off x="152401" y="1143000"/>
          <a:ext cx="8991600" cy="45002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621740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4"/>
          <p:cNvSpPr>
            <a:spLocks noGrp="1"/>
          </p:cNvSpPr>
          <p:nvPr>
            <p:ph type="title"/>
          </p:nvPr>
        </p:nvSpPr>
        <p:spPr>
          <a:xfrm>
            <a:off x="457200" y="304800"/>
            <a:ext cx="8229600" cy="685800"/>
          </a:xfrm>
        </p:spPr>
        <p:txBody>
          <a:bodyPr>
            <a:normAutofit fontScale="90000"/>
          </a:bodyPr>
          <a:lstStyle/>
          <a:p>
            <a:pPr eaLnBrk="1" fontAlgn="auto" hangingPunct="1">
              <a:spcAft>
                <a:spcPts val="0"/>
              </a:spcAft>
              <a:defRPr/>
            </a:pPr>
            <a:r>
              <a:rPr lang="en-US" sz="2900" b="1" dirty="0" smtClean="0">
                <a:solidFill>
                  <a:srgbClr val="003366"/>
                </a:solidFill>
              </a:rPr>
              <a:t>National Vehicle Sales </a:t>
            </a:r>
            <a:br>
              <a:rPr lang="en-US" sz="2900" b="1" dirty="0" smtClean="0">
                <a:solidFill>
                  <a:srgbClr val="003366"/>
                </a:solidFill>
              </a:rPr>
            </a:br>
            <a:r>
              <a:rPr lang="en-US" sz="2400" i="1" dirty="0" smtClean="0">
                <a:solidFill>
                  <a:srgbClr val="003366"/>
                </a:solidFill>
              </a:rPr>
              <a:t>June 2004 through August 2012 (SAAR)</a:t>
            </a:r>
          </a:p>
        </p:txBody>
      </p:sp>
      <p:sp>
        <p:nvSpPr>
          <p:cNvPr id="27652" name="Text Box 4"/>
          <p:cNvSpPr txBox="1">
            <a:spLocks noChangeArrowheads="1"/>
          </p:cNvSpPr>
          <p:nvPr/>
        </p:nvSpPr>
        <p:spPr bwMode="auto">
          <a:xfrm>
            <a:off x="152400" y="5715000"/>
            <a:ext cx="5486400" cy="244475"/>
          </a:xfrm>
          <a:prstGeom prst="rect">
            <a:avLst/>
          </a:prstGeom>
          <a:noFill/>
          <a:ln w="9525">
            <a:noFill/>
            <a:miter lim="800000"/>
            <a:headEnd/>
            <a:tailEnd/>
          </a:ln>
        </p:spPr>
        <p:txBody>
          <a:bodyPr>
            <a:spAutoFit/>
          </a:bodyPr>
          <a:lstStyle/>
          <a:p>
            <a:pPr eaLnBrk="0" hangingPunct="0">
              <a:spcBef>
                <a:spcPct val="50000"/>
              </a:spcBef>
            </a:pPr>
            <a:r>
              <a:rPr lang="en-US" sz="1000" dirty="0">
                <a:solidFill>
                  <a:prstClr val="white"/>
                </a:solidFill>
                <a:latin typeface="Arial" pitchFamily="34" charset="0"/>
              </a:rPr>
              <a:t>Source:  Autodata </a:t>
            </a:r>
            <a:r>
              <a:rPr lang="en-US" sz="1000" dirty="0" smtClean="0">
                <a:solidFill>
                  <a:prstClr val="white"/>
                </a:solidFill>
                <a:latin typeface="Arial" pitchFamily="34" charset="0"/>
              </a:rPr>
              <a:t>Corp</a:t>
            </a:r>
            <a:r>
              <a:rPr lang="en-US" sz="1000" dirty="0" smtClean="0">
                <a:solidFill>
                  <a:srgbClr val="646B86"/>
                </a:solidFill>
                <a:latin typeface="CG Times"/>
              </a:rPr>
              <a:t>.</a:t>
            </a:r>
            <a:endParaRPr lang="en-US" sz="1000" dirty="0">
              <a:solidFill>
                <a:srgbClr val="646B86"/>
              </a:solidFill>
              <a:latin typeface="CG Times"/>
            </a:endParaRPr>
          </a:p>
        </p:txBody>
      </p:sp>
      <p:graphicFrame>
        <p:nvGraphicFramePr>
          <p:cNvPr id="5" name="Content Placeholder 7"/>
          <p:cNvGraphicFramePr>
            <a:graphicFrameLocks noGrp="1"/>
          </p:cNvGraphicFramePr>
          <p:nvPr>
            <p:ph idx="1"/>
            <p:extLst>
              <p:ext uri="{D42A27DB-BD31-4B8C-83A1-F6EECF244321}">
                <p14:modId xmlns="" xmlns:p14="http://schemas.microsoft.com/office/powerpoint/2010/main" val="938658426"/>
              </p:ext>
            </p:extLst>
          </p:nvPr>
        </p:nvGraphicFramePr>
        <p:xfrm>
          <a:off x="228600" y="1066800"/>
          <a:ext cx="8610600" cy="4648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1469884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a:xfrm>
            <a:off x="762000" y="457200"/>
            <a:ext cx="7772400" cy="685800"/>
          </a:xfrm>
        </p:spPr>
        <p:txBody>
          <a:bodyPr>
            <a:normAutofit fontScale="90000"/>
          </a:bodyPr>
          <a:lstStyle/>
          <a:p>
            <a:pPr fontAlgn="auto">
              <a:spcAft>
                <a:spcPts val="0"/>
              </a:spcAft>
              <a:defRPr/>
            </a:pPr>
            <a:r>
              <a:rPr lang="en-US" sz="2800" b="1" dirty="0" smtClean="0">
                <a:solidFill>
                  <a:srgbClr val="003366"/>
                </a:solidFill>
              </a:rPr>
              <a:t>Historic and Projected World Output Growth </a:t>
            </a:r>
            <a:r>
              <a:rPr lang="en-US" sz="2800" dirty="0" smtClean="0">
                <a:solidFill>
                  <a:srgbClr val="003366"/>
                </a:solidFill>
              </a:rPr>
              <a:t/>
            </a:r>
            <a:br>
              <a:rPr lang="en-US" sz="2800" dirty="0" smtClean="0">
                <a:solidFill>
                  <a:srgbClr val="003366"/>
                </a:solidFill>
              </a:rPr>
            </a:br>
            <a:r>
              <a:rPr lang="en-US" sz="2800" i="1" dirty="0" smtClean="0">
                <a:solidFill>
                  <a:srgbClr val="003366"/>
                </a:solidFill>
              </a:rPr>
              <a:t>2004 through 2013*</a:t>
            </a:r>
          </a:p>
        </p:txBody>
      </p:sp>
      <p:sp>
        <p:nvSpPr>
          <p:cNvPr id="9220" name="Text Box 6"/>
          <p:cNvSpPr txBox="1">
            <a:spLocks noChangeArrowheads="1"/>
          </p:cNvSpPr>
          <p:nvPr/>
        </p:nvSpPr>
        <p:spPr bwMode="auto">
          <a:xfrm>
            <a:off x="238126" y="5715002"/>
            <a:ext cx="2287806" cy="246221"/>
          </a:xfrm>
          <a:prstGeom prst="rect">
            <a:avLst/>
          </a:prstGeom>
          <a:noFill/>
          <a:ln w="0" algn="ctr">
            <a:noFill/>
            <a:miter lim="800000"/>
            <a:headEnd/>
            <a:tailEnd/>
          </a:ln>
        </p:spPr>
        <p:txBody>
          <a:bodyPr wrap="none">
            <a:spAutoFit/>
          </a:bodyPr>
          <a:lstStyle/>
          <a:p>
            <a:r>
              <a:rPr lang="en-US" sz="1000" dirty="0">
                <a:solidFill>
                  <a:prstClr val="white"/>
                </a:solidFill>
                <a:latin typeface="Arial" pitchFamily="34" charset="0"/>
              </a:rPr>
              <a:t>Source:  International Monetary Fund</a:t>
            </a:r>
          </a:p>
        </p:txBody>
      </p:sp>
      <p:sp>
        <p:nvSpPr>
          <p:cNvPr id="9221" name="Text Box 7"/>
          <p:cNvSpPr txBox="1">
            <a:spLocks noChangeArrowheads="1"/>
          </p:cNvSpPr>
          <p:nvPr/>
        </p:nvSpPr>
        <p:spPr bwMode="auto">
          <a:xfrm>
            <a:off x="3276600" y="6096000"/>
            <a:ext cx="3482172" cy="400110"/>
          </a:xfrm>
          <a:prstGeom prst="rect">
            <a:avLst/>
          </a:prstGeom>
          <a:noFill/>
          <a:ln w="0" algn="ctr">
            <a:noFill/>
            <a:miter lim="800000"/>
            <a:headEnd/>
            <a:tailEnd/>
          </a:ln>
        </p:spPr>
        <p:txBody>
          <a:bodyPr wrap="none">
            <a:spAutoFit/>
          </a:bodyPr>
          <a:lstStyle/>
          <a:p>
            <a:r>
              <a:rPr lang="en-US" sz="2000" i="0" dirty="0">
                <a:solidFill>
                  <a:prstClr val="white"/>
                </a:solidFill>
              </a:rPr>
              <a:t>*</a:t>
            </a:r>
            <a:r>
              <a:rPr lang="en-US" sz="2000" i="0" dirty="0" smtClean="0">
                <a:solidFill>
                  <a:prstClr val="white"/>
                </a:solidFill>
              </a:rPr>
              <a:t>2012-2013 data </a:t>
            </a:r>
            <a:r>
              <a:rPr lang="en-US" sz="2000" i="0" dirty="0">
                <a:solidFill>
                  <a:prstClr val="white"/>
                </a:solidFill>
              </a:rPr>
              <a:t>are projections</a:t>
            </a:r>
          </a:p>
        </p:txBody>
      </p:sp>
      <p:graphicFrame>
        <p:nvGraphicFramePr>
          <p:cNvPr id="8" name="Object 5"/>
          <p:cNvGraphicFramePr>
            <a:graphicFrameLocks noGrp="1" noChangeAspect="1"/>
          </p:cNvGraphicFramePr>
          <p:nvPr>
            <p:ph type="chart" idx="1"/>
            <p:extLst>
              <p:ext uri="{D42A27DB-BD31-4B8C-83A1-F6EECF244321}">
                <p14:modId xmlns="" xmlns:p14="http://schemas.microsoft.com/office/powerpoint/2010/main" val="1987683115"/>
              </p:ext>
            </p:extLst>
          </p:nvPr>
        </p:nvGraphicFramePr>
        <p:xfrm>
          <a:off x="228600" y="1371599"/>
          <a:ext cx="8915400" cy="43568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34953519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199" y="228600"/>
            <a:ext cx="8698675" cy="762000"/>
          </a:xfrm>
        </p:spPr>
        <p:txBody>
          <a:bodyPr>
            <a:noAutofit/>
          </a:bodyPr>
          <a:lstStyle/>
          <a:p>
            <a:pPr fontAlgn="auto">
              <a:spcAft>
                <a:spcPts val="0"/>
              </a:spcAft>
              <a:defRPr/>
            </a:pPr>
            <a:r>
              <a:rPr lang="en-US" sz="2400" b="1" dirty="0" smtClean="0">
                <a:solidFill>
                  <a:srgbClr val="003366"/>
                </a:solidFill>
              </a:rPr>
              <a:t>Conference Board Leading Economic Indicators Index</a:t>
            </a:r>
            <a:r>
              <a:rPr lang="en-US" sz="2400" dirty="0" smtClean="0">
                <a:solidFill>
                  <a:srgbClr val="003366"/>
                </a:solidFill>
              </a:rPr>
              <a:t/>
            </a:r>
            <a:br>
              <a:rPr lang="en-US" sz="2400" dirty="0" smtClean="0">
                <a:solidFill>
                  <a:srgbClr val="003366"/>
                </a:solidFill>
              </a:rPr>
            </a:br>
            <a:r>
              <a:rPr lang="en-US" sz="2400" i="1" dirty="0" smtClean="0">
                <a:solidFill>
                  <a:srgbClr val="003366"/>
                </a:solidFill>
              </a:rPr>
              <a:t>August 2007 through August 2012</a:t>
            </a:r>
          </a:p>
        </p:txBody>
      </p:sp>
      <p:sp>
        <p:nvSpPr>
          <p:cNvPr id="17412" name="Rectangle 3"/>
          <p:cNvSpPr>
            <a:spLocks noChangeArrowheads="1"/>
          </p:cNvSpPr>
          <p:nvPr/>
        </p:nvSpPr>
        <p:spPr bwMode="auto">
          <a:xfrm>
            <a:off x="4378327" y="5730877"/>
            <a:ext cx="184731" cy="461665"/>
          </a:xfrm>
          <a:prstGeom prst="rect">
            <a:avLst/>
          </a:prstGeom>
          <a:noFill/>
          <a:ln w="9525">
            <a:noFill/>
            <a:miter lim="800000"/>
            <a:headEnd/>
            <a:tailEnd/>
          </a:ln>
        </p:spPr>
        <p:txBody>
          <a:bodyPr wrap="none">
            <a:spAutoFit/>
          </a:bodyPr>
          <a:lstStyle/>
          <a:p>
            <a:pPr algn="ctr"/>
            <a:endParaRPr lang="en-US" i="0" dirty="0">
              <a:solidFill>
                <a:prstClr val="black"/>
              </a:solidFill>
            </a:endParaRPr>
          </a:p>
        </p:txBody>
      </p:sp>
      <p:sp>
        <p:nvSpPr>
          <p:cNvPr id="17413" name="Text Box 4"/>
          <p:cNvSpPr txBox="1">
            <a:spLocks noChangeArrowheads="1"/>
          </p:cNvSpPr>
          <p:nvPr/>
        </p:nvSpPr>
        <p:spPr bwMode="auto">
          <a:xfrm>
            <a:off x="0" y="5715000"/>
            <a:ext cx="3352800" cy="246221"/>
          </a:xfrm>
          <a:prstGeom prst="rect">
            <a:avLst/>
          </a:prstGeom>
          <a:noFill/>
          <a:ln w="9525">
            <a:noFill/>
            <a:miter lim="800000"/>
            <a:headEnd/>
            <a:tailEnd/>
          </a:ln>
        </p:spPr>
        <p:txBody>
          <a:bodyPr>
            <a:spAutoFit/>
          </a:bodyPr>
          <a:lstStyle/>
          <a:p>
            <a:pPr eaLnBrk="0" hangingPunct="0">
              <a:spcBef>
                <a:spcPct val="50000"/>
              </a:spcBef>
            </a:pPr>
            <a:r>
              <a:rPr lang="en-US" sz="1000" dirty="0">
                <a:solidFill>
                  <a:prstClr val="white"/>
                </a:solidFill>
                <a:latin typeface="Arial" pitchFamily="34" charset="0"/>
              </a:rPr>
              <a:t>Source:  Conference Board</a:t>
            </a:r>
          </a:p>
        </p:txBody>
      </p:sp>
      <p:graphicFrame>
        <p:nvGraphicFramePr>
          <p:cNvPr id="10" name="Chart Placeholder 7"/>
          <p:cNvGraphicFramePr>
            <a:graphicFrameLocks noGrp="1"/>
          </p:cNvGraphicFramePr>
          <p:nvPr>
            <p:ph type="chart" idx="1"/>
            <p:extLst>
              <p:ext uri="{D42A27DB-BD31-4B8C-83A1-F6EECF244321}">
                <p14:modId xmlns="" xmlns:p14="http://schemas.microsoft.com/office/powerpoint/2010/main" val="2135379882"/>
              </p:ext>
            </p:extLst>
          </p:nvPr>
        </p:nvGraphicFramePr>
        <p:xfrm>
          <a:off x="67258" y="990600"/>
          <a:ext cx="8991600" cy="47402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20212707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3"/>
          <p:cNvSpPr>
            <a:spLocks noGrp="1" noChangeArrowheads="1"/>
          </p:cNvSpPr>
          <p:nvPr>
            <p:ph type="title"/>
          </p:nvPr>
        </p:nvSpPr>
        <p:spPr>
          <a:xfrm>
            <a:off x="533400" y="228600"/>
            <a:ext cx="8077200" cy="914400"/>
          </a:xfrm>
        </p:spPr>
        <p:txBody>
          <a:bodyPr anchor="t"/>
          <a:lstStyle/>
          <a:p>
            <a:pPr eaLnBrk="1" hangingPunct="1"/>
            <a:r>
              <a:rPr lang="en-US" sz="3200" b="1" dirty="0">
                <a:solidFill>
                  <a:srgbClr val="003366"/>
                </a:solidFill>
              </a:rPr>
              <a:t>It’s difficult to forecast, particularly the future</a:t>
            </a:r>
            <a:endParaRPr lang="en-US" sz="3200" b="1" dirty="0" smtClean="0">
              <a:solidFill>
                <a:srgbClr val="003366"/>
              </a:solidFill>
            </a:endParaRPr>
          </a:p>
        </p:txBody>
      </p:sp>
      <p:sp>
        <p:nvSpPr>
          <p:cNvPr id="34821" name="Rectangle 24"/>
          <p:cNvSpPr>
            <a:spLocks noGrp="1" noChangeArrowheads="1"/>
          </p:cNvSpPr>
          <p:nvPr>
            <p:ph sz="half" idx="1"/>
          </p:nvPr>
        </p:nvSpPr>
        <p:spPr>
          <a:xfrm>
            <a:off x="304800" y="1295400"/>
            <a:ext cx="4419600" cy="4525963"/>
          </a:xfrm>
        </p:spPr>
        <p:txBody>
          <a:bodyPr/>
          <a:lstStyle/>
          <a:p>
            <a:pPr eaLnBrk="1" hangingPunct="1">
              <a:lnSpc>
                <a:spcPct val="90000"/>
              </a:lnSpc>
            </a:pPr>
            <a:r>
              <a:rPr lang="en-US" sz="2200" dirty="0"/>
              <a:t>Economy </a:t>
            </a:r>
            <a:r>
              <a:rPr lang="en-US" sz="2200" dirty="0" smtClean="0"/>
              <a:t>hit </a:t>
            </a:r>
            <a:r>
              <a:rPr lang="en-US" sz="2200" dirty="0"/>
              <a:t>a soft patch;</a:t>
            </a:r>
          </a:p>
          <a:p>
            <a:pPr marL="0" indent="0" eaLnBrk="1" hangingPunct="1">
              <a:lnSpc>
                <a:spcPct val="90000"/>
              </a:lnSpc>
              <a:buNone/>
            </a:pPr>
            <a:endParaRPr lang="en-US" sz="2200" dirty="0" smtClean="0"/>
          </a:p>
          <a:p>
            <a:pPr marL="0" indent="0" eaLnBrk="1" hangingPunct="1">
              <a:lnSpc>
                <a:spcPct val="90000"/>
              </a:lnSpc>
              <a:buNone/>
            </a:pPr>
            <a:endParaRPr lang="en-US" sz="2200" dirty="0" smtClean="0"/>
          </a:p>
          <a:p>
            <a:pPr marL="0" indent="0" eaLnBrk="1" hangingPunct="1">
              <a:lnSpc>
                <a:spcPct val="90000"/>
              </a:lnSpc>
              <a:buNone/>
            </a:pPr>
            <a:endParaRPr lang="en-US" sz="2200" dirty="0"/>
          </a:p>
          <a:p>
            <a:pPr eaLnBrk="1" hangingPunct="1">
              <a:lnSpc>
                <a:spcPct val="90000"/>
              </a:lnSpc>
            </a:pPr>
            <a:r>
              <a:rPr lang="en-US" sz="2200" dirty="0" smtClean="0"/>
              <a:t>Recession not imminent;</a:t>
            </a:r>
            <a:endParaRPr lang="en-US" sz="2200" dirty="0"/>
          </a:p>
          <a:p>
            <a:pPr eaLnBrk="1" hangingPunct="1">
              <a:lnSpc>
                <a:spcPct val="90000"/>
              </a:lnSpc>
              <a:buNone/>
            </a:pPr>
            <a:endParaRPr lang="en-US" sz="2200" dirty="0" smtClean="0"/>
          </a:p>
          <a:p>
            <a:pPr eaLnBrk="1" hangingPunct="1">
              <a:lnSpc>
                <a:spcPct val="90000"/>
              </a:lnSpc>
              <a:buNone/>
            </a:pPr>
            <a:endParaRPr lang="en-US" sz="2200" dirty="0" smtClean="0"/>
          </a:p>
          <a:p>
            <a:pPr eaLnBrk="1" hangingPunct="1">
              <a:lnSpc>
                <a:spcPct val="90000"/>
              </a:lnSpc>
              <a:buNone/>
            </a:pPr>
            <a:endParaRPr lang="en-US" sz="2200" dirty="0"/>
          </a:p>
          <a:p>
            <a:pPr eaLnBrk="1" hangingPunct="1">
              <a:lnSpc>
                <a:spcPct val="90000"/>
              </a:lnSpc>
            </a:pPr>
            <a:r>
              <a:rPr lang="en-US" sz="2200" dirty="0" smtClean="0"/>
              <a:t>Black swan threats: (1) Iran (2) Israel/Iran (3) Europe;</a:t>
            </a:r>
            <a:endParaRPr lang="en-US" sz="2200" dirty="0"/>
          </a:p>
          <a:p>
            <a:pPr eaLnBrk="1" hangingPunct="1">
              <a:lnSpc>
                <a:spcPct val="90000"/>
              </a:lnSpc>
              <a:buNone/>
            </a:pPr>
            <a:endParaRPr lang="en-US" sz="2200" dirty="0"/>
          </a:p>
        </p:txBody>
      </p:sp>
      <p:sp>
        <p:nvSpPr>
          <p:cNvPr id="34822" name="Rectangle 25"/>
          <p:cNvSpPr>
            <a:spLocks noGrp="1" noChangeArrowheads="1"/>
          </p:cNvSpPr>
          <p:nvPr>
            <p:ph sz="half" idx="2"/>
          </p:nvPr>
        </p:nvSpPr>
        <p:spPr>
          <a:xfrm>
            <a:off x="4876800" y="1219200"/>
            <a:ext cx="4091050" cy="4572000"/>
          </a:xfrm>
        </p:spPr>
        <p:txBody>
          <a:bodyPr/>
          <a:lstStyle/>
          <a:p>
            <a:pPr>
              <a:lnSpc>
                <a:spcPct val="90000"/>
              </a:lnSpc>
            </a:pPr>
            <a:r>
              <a:rPr lang="en-US" sz="2200" dirty="0" smtClean="0"/>
              <a:t>2013 could be very different depending on…;</a:t>
            </a:r>
            <a:endParaRPr lang="en-US" sz="2200" dirty="0"/>
          </a:p>
          <a:p>
            <a:pPr marL="0" indent="0" eaLnBrk="1" hangingPunct="1">
              <a:lnSpc>
                <a:spcPct val="90000"/>
              </a:lnSpc>
              <a:buNone/>
            </a:pPr>
            <a:endParaRPr lang="en-US" sz="2400" dirty="0" smtClean="0"/>
          </a:p>
          <a:p>
            <a:pPr marL="0" indent="0" eaLnBrk="1" hangingPunct="1">
              <a:lnSpc>
                <a:spcPct val="90000"/>
              </a:lnSpc>
              <a:buNone/>
            </a:pPr>
            <a:endParaRPr lang="en-US" sz="2400" dirty="0" smtClean="0"/>
          </a:p>
          <a:p>
            <a:pPr eaLnBrk="1" hangingPunct="1">
              <a:lnSpc>
                <a:spcPct val="90000"/>
              </a:lnSpc>
            </a:pPr>
            <a:r>
              <a:rPr lang="en-US" sz="2200" dirty="0" smtClean="0"/>
              <a:t>Many </a:t>
            </a:r>
            <a:r>
              <a:rPr lang="en-US" sz="2200" dirty="0"/>
              <a:t>headwinds remain and the nascent recovery could easily falter; and</a:t>
            </a:r>
          </a:p>
          <a:p>
            <a:pPr eaLnBrk="1" hangingPunct="1">
              <a:lnSpc>
                <a:spcPct val="90000"/>
              </a:lnSpc>
              <a:buNone/>
            </a:pPr>
            <a:endParaRPr lang="en-US" sz="1100" dirty="0"/>
          </a:p>
          <a:p>
            <a:pPr eaLnBrk="1" hangingPunct="1">
              <a:lnSpc>
                <a:spcPct val="90000"/>
              </a:lnSpc>
              <a:buNone/>
            </a:pPr>
            <a:endParaRPr lang="en-US" sz="1100" dirty="0" smtClean="0"/>
          </a:p>
          <a:p>
            <a:pPr eaLnBrk="1" hangingPunct="1">
              <a:lnSpc>
                <a:spcPct val="90000"/>
              </a:lnSpc>
              <a:buNone/>
            </a:pPr>
            <a:endParaRPr lang="en-US" sz="1100" dirty="0"/>
          </a:p>
          <a:p>
            <a:pPr eaLnBrk="1" hangingPunct="1">
              <a:lnSpc>
                <a:spcPct val="90000"/>
              </a:lnSpc>
            </a:pPr>
            <a:r>
              <a:rPr lang="en-US" sz="2200" dirty="0" smtClean="0"/>
              <a:t>State and local budgets on the mend.</a:t>
            </a:r>
            <a:endParaRPr lang="en-US" sz="2200" dirty="0"/>
          </a:p>
        </p:txBody>
      </p:sp>
    </p:spTree>
    <p:extLst>
      <p:ext uri="{BB962C8B-B14F-4D97-AF65-F5344CB8AC3E}">
        <p14:creationId xmlns="" xmlns:p14="http://schemas.microsoft.com/office/powerpoint/2010/main" val="8303792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304800"/>
            <a:ext cx="7772400" cy="838200"/>
          </a:xfrm>
        </p:spPr>
        <p:txBody>
          <a:bodyPr>
            <a:normAutofit/>
          </a:bodyPr>
          <a:lstStyle/>
          <a:p>
            <a:pPr fontAlgn="auto">
              <a:spcAft>
                <a:spcPts val="0"/>
              </a:spcAft>
              <a:defRPr/>
            </a:pPr>
            <a:r>
              <a:rPr lang="en-US" b="1" dirty="0" smtClean="0">
                <a:solidFill>
                  <a:srgbClr val="003366"/>
                </a:solidFill>
              </a:rPr>
              <a:t>Thank You</a:t>
            </a:r>
          </a:p>
        </p:txBody>
      </p:sp>
      <p:sp>
        <p:nvSpPr>
          <p:cNvPr id="48131" name="Rectangle 3"/>
          <p:cNvSpPr>
            <a:spLocks noGrp="1" noChangeArrowheads="1"/>
          </p:cNvSpPr>
          <p:nvPr>
            <p:ph idx="1"/>
          </p:nvPr>
        </p:nvSpPr>
        <p:spPr>
          <a:xfrm>
            <a:off x="609600" y="1524000"/>
            <a:ext cx="7772400" cy="4267200"/>
          </a:xfrm>
        </p:spPr>
        <p:txBody>
          <a:bodyPr/>
          <a:lstStyle/>
          <a:p>
            <a:pPr>
              <a:lnSpc>
                <a:spcPct val="90000"/>
              </a:lnSpc>
            </a:pPr>
            <a:r>
              <a:rPr lang="en-US" sz="3000" dirty="0" smtClean="0"/>
              <a:t>You can always reach me at </a:t>
            </a:r>
            <a:r>
              <a:rPr lang="en-US" sz="3000" dirty="0" smtClean="0">
                <a:hlinkClick r:id="rId3"/>
              </a:rPr>
              <a:t>abasu@sagepolicy.com</a:t>
            </a:r>
            <a:endParaRPr lang="en-US" sz="3000" dirty="0" smtClean="0"/>
          </a:p>
          <a:p>
            <a:pPr>
              <a:lnSpc>
                <a:spcPct val="90000"/>
              </a:lnSpc>
            </a:pPr>
            <a:r>
              <a:rPr lang="en-US" sz="3000" dirty="0" smtClean="0"/>
              <a:t>Please look for updates of information at </a:t>
            </a:r>
            <a:r>
              <a:rPr lang="en-US" sz="3000" dirty="0" smtClean="0">
                <a:hlinkClick r:id="rId4"/>
              </a:rPr>
              <a:t>www.sagepolicy.com</a:t>
            </a:r>
            <a:r>
              <a:rPr lang="en-US" sz="3000" dirty="0" smtClean="0"/>
              <a:t>.</a:t>
            </a:r>
          </a:p>
          <a:p>
            <a:pPr>
              <a:lnSpc>
                <a:spcPct val="90000"/>
              </a:lnSpc>
            </a:pPr>
            <a:r>
              <a:rPr lang="en-US" sz="3000" dirty="0" smtClean="0"/>
              <a:t>Also, if you need us in a hurry, we are at 410.522.7243 (410.522.SAGE)</a:t>
            </a:r>
          </a:p>
          <a:p>
            <a:pPr>
              <a:lnSpc>
                <a:spcPct val="90000"/>
              </a:lnSpc>
            </a:pPr>
            <a:r>
              <a:rPr lang="en-US" sz="3000" dirty="0" smtClean="0"/>
              <a:t>Please contact us when you require economic research &amp; policy analysis.</a:t>
            </a:r>
          </a:p>
        </p:txBody>
      </p:sp>
    </p:spTree>
    <p:extLst>
      <p:ext uri="{BB962C8B-B14F-4D97-AF65-F5344CB8AC3E}">
        <p14:creationId xmlns="" xmlns:p14="http://schemas.microsoft.com/office/powerpoint/2010/main" val="3962486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Josh\Downloads\MEDC - WorldRecession (2).jpg"/>
          <p:cNvPicPr>
            <a:picLocks noChangeAspect="1" noChangeArrowheads="1"/>
          </p:cNvPicPr>
          <p:nvPr/>
        </p:nvPicPr>
        <p:blipFill>
          <a:blip r:embed="rId3" cstate="print"/>
          <a:srcRect/>
          <a:stretch>
            <a:fillRect/>
          </a:stretch>
        </p:blipFill>
        <p:spPr bwMode="auto">
          <a:xfrm>
            <a:off x="0" y="838200"/>
            <a:ext cx="9144000" cy="4877495"/>
          </a:xfrm>
          <a:prstGeom prst="rect">
            <a:avLst/>
          </a:prstGeom>
          <a:noFill/>
        </p:spPr>
      </p:pic>
      <p:sp>
        <p:nvSpPr>
          <p:cNvPr id="30723" name="Text Box 6"/>
          <p:cNvSpPr txBox="1">
            <a:spLocks noChangeArrowheads="1"/>
          </p:cNvSpPr>
          <p:nvPr/>
        </p:nvSpPr>
        <p:spPr bwMode="auto">
          <a:xfrm>
            <a:off x="217484" y="6413608"/>
            <a:ext cx="2015273" cy="246211"/>
          </a:xfrm>
          <a:prstGeom prst="rect">
            <a:avLst/>
          </a:prstGeom>
          <a:noFill/>
          <a:ln w="0" algn="ctr">
            <a:noFill/>
            <a:miter lim="800000"/>
            <a:headEnd/>
            <a:tailEnd/>
          </a:ln>
        </p:spPr>
        <p:txBody>
          <a:bodyPr wrap="none" lIns="91429" tIns="45715" rIns="91429" bIns="45715">
            <a:spAutoFit/>
          </a:bodyPr>
          <a:lstStyle/>
          <a:p>
            <a:r>
              <a:rPr lang="en-US" sz="1000" dirty="0">
                <a:solidFill>
                  <a:prstClr val="white"/>
                </a:solidFill>
                <a:latin typeface="Arial" pitchFamily="34" charset="0"/>
              </a:rPr>
              <a:t>Source:  Moody’s </a:t>
            </a:r>
            <a:r>
              <a:rPr lang="en-US" sz="1000" dirty="0" smtClean="0">
                <a:solidFill>
                  <a:prstClr val="white"/>
                </a:solidFill>
                <a:latin typeface="Arial" pitchFamily="34" charset="0"/>
              </a:rPr>
              <a:t>Economy.com</a:t>
            </a:r>
            <a:endParaRPr lang="en-US" sz="1000" dirty="0">
              <a:solidFill>
                <a:prstClr val="white"/>
              </a:solidFill>
              <a:latin typeface="Arial" pitchFamily="34" charset="0"/>
            </a:endParaRPr>
          </a:p>
        </p:txBody>
      </p:sp>
      <p:sp>
        <p:nvSpPr>
          <p:cNvPr id="30725" name="Rectangle 2"/>
          <p:cNvSpPr>
            <a:spLocks noGrp="1" noChangeArrowheads="1"/>
          </p:cNvSpPr>
          <p:nvPr>
            <p:ph type="title"/>
          </p:nvPr>
        </p:nvSpPr>
        <p:spPr>
          <a:xfrm>
            <a:off x="762000" y="0"/>
            <a:ext cx="7772400" cy="762000"/>
          </a:xfrm>
        </p:spPr>
        <p:txBody>
          <a:bodyPr/>
          <a:lstStyle/>
          <a:p>
            <a:pPr eaLnBrk="1" hangingPunct="1"/>
            <a:r>
              <a:rPr lang="en-US" sz="2600" b="1" dirty="0" smtClean="0">
                <a:solidFill>
                  <a:srgbClr val="003366"/>
                </a:solidFill>
              </a:rPr>
              <a:t>Global Recession Watch</a:t>
            </a:r>
            <a:r>
              <a:rPr lang="en-US" sz="2600" dirty="0" smtClean="0">
                <a:solidFill>
                  <a:srgbClr val="003366"/>
                </a:solidFill>
              </a:rPr>
              <a:t/>
            </a:r>
            <a:br>
              <a:rPr lang="en-US" sz="2600" dirty="0" smtClean="0">
                <a:solidFill>
                  <a:srgbClr val="003366"/>
                </a:solidFill>
              </a:rPr>
            </a:br>
            <a:r>
              <a:rPr lang="en-US" sz="2200" i="1" dirty="0" smtClean="0">
                <a:solidFill>
                  <a:srgbClr val="003366"/>
                </a:solidFill>
              </a:rPr>
              <a:t>as of September 2012</a:t>
            </a:r>
          </a:p>
        </p:txBody>
      </p:sp>
      <p:pic>
        <p:nvPicPr>
          <p:cNvPr id="1028" name="Picture 4" descr="C:\Users\Adriel\Downloads\MEDC - WorldRecession.jpg"/>
          <p:cNvPicPr>
            <a:picLocks noChangeAspect="1" noChangeArrowheads="1"/>
          </p:cNvPicPr>
          <p:nvPr/>
        </p:nvPicPr>
        <p:blipFill>
          <a:blip r:embed="rId4" cstate="print"/>
          <a:srcRect/>
          <a:stretch>
            <a:fillRect/>
          </a:stretch>
        </p:blipFill>
        <p:spPr bwMode="auto">
          <a:xfrm>
            <a:off x="0" y="4343400"/>
            <a:ext cx="1285875" cy="1304925"/>
          </a:xfrm>
          <a:prstGeom prst="rect">
            <a:avLst/>
          </a:prstGeom>
          <a:noFill/>
        </p:spPr>
      </p:pic>
    </p:spTree>
    <p:extLst>
      <p:ext uri="{BB962C8B-B14F-4D97-AF65-F5344CB8AC3E}">
        <p14:creationId xmlns="" xmlns:p14="http://schemas.microsoft.com/office/powerpoint/2010/main" val="27910067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Grp="1" noChangeArrowheads="1"/>
          </p:cNvSpPr>
          <p:nvPr>
            <p:ph type="title" idx="4294967295"/>
          </p:nvPr>
        </p:nvSpPr>
        <p:spPr>
          <a:xfrm>
            <a:off x="762000" y="457200"/>
            <a:ext cx="7772400" cy="533400"/>
          </a:xfrm>
        </p:spPr>
        <p:txBody>
          <a:bodyPr>
            <a:noAutofit/>
          </a:bodyPr>
          <a:lstStyle/>
          <a:p>
            <a:pPr fontAlgn="auto">
              <a:spcAft>
                <a:spcPts val="0"/>
              </a:spcAft>
              <a:defRPr/>
            </a:pPr>
            <a:r>
              <a:rPr lang="en-US" sz="2400" b="1" dirty="0" smtClean="0">
                <a:solidFill>
                  <a:srgbClr val="003366"/>
                </a:solidFill>
              </a:rPr>
              <a:t>Estimated Growth in Output by Select Global Areas</a:t>
            </a:r>
            <a:br>
              <a:rPr lang="en-US" sz="2400" b="1" dirty="0" smtClean="0">
                <a:solidFill>
                  <a:srgbClr val="003366"/>
                </a:solidFill>
              </a:rPr>
            </a:br>
            <a:r>
              <a:rPr lang="en-US" sz="2400" i="1" dirty="0" smtClean="0">
                <a:solidFill>
                  <a:srgbClr val="003366"/>
                </a:solidFill>
              </a:rPr>
              <a:t>2011</a:t>
            </a:r>
          </a:p>
        </p:txBody>
      </p:sp>
      <p:graphicFrame>
        <p:nvGraphicFramePr>
          <p:cNvPr id="6" name="Object 5"/>
          <p:cNvGraphicFramePr>
            <a:graphicFrameLocks noChangeAspect="1"/>
          </p:cNvGraphicFramePr>
          <p:nvPr>
            <p:extLst>
              <p:ext uri="{D42A27DB-BD31-4B8C-83A1-F6EECF244321}">
                <p14:modId xmlns="" xmlns:p14="http://schemas.microsoft.com/office/powerpoint/2010/main" val="1157962404"/>
              </p:ext>
            </p:extLst>
          </p:nvPr>
        </p:nvGraphicFramePr>
        <p:xfrm>
          <a:off x="152398" y="1143000"/>
          <a:ext cx="8991602" cy="449502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6"/>
          <p:cNvSpPr txBox="1">
            <a:spLocks noChangeArrowheads="1"/>
          </p:cNvSpPr>
          <p:nvPr/>
        </p:nvSpPr>
        <p:spPr bwMode="auto">
          <a:xfrm>
            <a:off x="76200" y="5715000"/>
            <a:ext cx="2161169" cy="246221"/>
          </a:xfrm>
          <a:prstGeom prst="rect">
            <a:avLst/>
          </a:prstGeom>
          <a:noFill/>
          <a:ln w="0" algn="ctr">
            <a:noFill/>
            <a:miter lim="800000"/>
            <a:headEnd/>
            <a:tailEnd/>
          </a:ln>
        </p:spPr>
        <p:txBody>
          <a:bodyPr wrap="none">
            <a:spAutoFit/>
          </a:bodyPr>
          <a:lstStyle/>
          <a:p>
            <a:r>
              <a:rPr lang="en-US" sz="1000" dirty="0">
                <a:solidFill>
                  <a:prstClr val="white"/>
                </a:solidFill>
              </a:rPr>
              <a:t>Source:  International Monetary Fund</a:t>
            </a:r>
          </a:p>
        </p:txBody>
      </p:sp>
    </p:spTree>
    <p:extLst>
      <p:ext uri="{BB962C8B-B14F-4D97-AF65-F5344CB8AC3E}">
        <p14:creationId xmlns="" xmlns:p14="http://schemas.microsoft.com/office/powerpoint/2010/main" val="2392190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4"/>
          <p:cNvSpPr>
            <a:spLocks noGrp="1" noChangeArrowheads="1"/>
          </p:cNvSpPr>
          <p:nvPr>
            <p:ph type="title" idx="4294967295"/>
          </p:nvPr>
        </p:nvSpPr>
        <p:spPr>
          <a:xfrm>
            <a:off x="685800" y="457200"/>
            <a:ext cx="7772400" cy="533400"/>
          </a:xfrm>
        </p:spPr>
        <p:txBody>
          <a:bodyPr>
            <a:noAutofit/>
          </a:bodyPr>
          <a:lstStyle/>
          <a:p>
            <a:pPr fontAlgn="auto">
              <a:spcAft>
                <a:spcPts val="0"/>
              </a:spcAft>
              <a:defRPr/>
            </a:pPr>
            <a:r>
              <a:rPr lang="en-US" sz="2400" b="1" dirty="0" smtClean="0">
                <a:solidFill>
                  <a:srgbClr val="003366"/>
                </a:solidFill>
              </a:rPr>
              <a:t>Estimated Growth in Output by Select Global Areas</a:t>
            </a:r>
            <a:br>
              <a:rPr lang="en-US" sz="2400" b="1" dirty="0" smtClean="0">
                <a:solidFill>
                  <a:srgbClr val="003366"/>
                </a:solidFill>
              </a:rPr>
            </a:br>
            <a:r>
              <a:rPr lang="en-US" sz="2400" i="1" dirty="0" smtClean="0">
                <a:solidFill>
                  <a:srgbClr val="003366"/>
                </a:solidFill>
              </a:rPr>
              <a:t>2012 Projected</a:t>
            </a:r>
          </a:p>
        </p:txBody>
      </p:sp>
      <p:graphicFrame>
        <p:nvGraphicFramePr>
          <p:cNvPr id="6" name="Object 5"/>
          <p:cNvGraphicFramePr>
            <a:graphicFrameLocks noChangeAspect="1"/>
          </p:cNvGraphicFramePr>
          <p:nvPr>
            <p:extLst>
              <p:ext uri="{D42A27DB-BD31-4B8C-83A1-F6EECF244321}">
                <p14:modId xmlns="" xmlns:p14="http://schemas.microsoft.com/office/powerpoint/2010/main" val="3628869802"/>
              </p:ext>
            </p:extLst>
          </p:nvPr>
        </p:nvGraphicFramePr>
        <p:xfrm>
          <a:off x="228598" y="990600"/>
          <a:ext cx="8915402" cy="4609327"/>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Box 6"/>
          <p:cNvSpPr txBox="1">
            <a:spLocks noChangeArrowheads="1"/>
          </p:cNvSpPr>
          <p:nvPr/>
        </p:nvSpPr>
        <p:spPr bwMode="auto">
          <a:xfrm>
            <a:off x="76200" y="5715000"/>
            <a:ext cx="2161169" cy="246221"/>
          </a:xfrm>
          <a:prstGeom prst="rect">
            <a:avLst/>
          </a:prstGeom>
          <a:noFill/>
          <a:ln w="0" algn="ctr">
            <a:noFill/>
            <a:miter lim="800000"/>
            <a:headEnd/>
            <a:tailEnd/>
          </a:ln>
        </p:spPr>
        <p:txBody>
          <a:bodyPr wrap="none">
            <a:spAutoFit/>
          </a:bodyPr>
          <a:lstStyle/>
          <a:p>
            <a:r>
              <a:rPr lang="en-US" sz="1000" dirty="0">
                <a:solidFill>
                  <a:prstClr val="white"/>
                </a:solidFill>
              </a:rPr>
              <a:t>Source:  International Monetary Fund</a:t>
            </a:r>
          </a:p>
        </p:txBody>
      </p:sp>
    </p:spTree>
    <p:extLst>
      <p:ext uri="{BB962C8B-B14F-4D97-AF65-F5344CB8AC3E}">
        <p14:creationId xmlns="" xmlns:p14="http://schemas.microsoft.com/office/powerpoint/2010/main" val="1842548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76200"/>
            <a:ext cx="7772400" cy="914400"/>
          </a:xfrm>
        </p:spPr>
        <p:txBody>
          <a:bodyPr>
            <a:normAutofit/>
          </a:bodyPr>
          <a:lstStyle/>
          <a:p>
            <a:pPr fontAlgn="auto">
              <a:spcAft>
                <a:spcPts val="0"/>
              </a:spcAft>
              <a:defRPr/>
            </a:pPr>
            <a:r>
              <a:rPr lang="en-US" sz="2600" b="1" dirty="0">
                <a:solidFill>
                  <a:srgbClr val="003366"/>
                </a:solidFill>
              </a:rPr>
              <a:t>Debt by Country</a:t>
            </a:r>
            <a:br>
              <a:rPr lang="en-US" sz="2600" b="1" dirty="0">
                <a:solidFill>
                  <a:srgbClr val="003366"/>
                </a:solidFill>
              </a:rPr>
            </a:br>
            <a:r>
              <a:rPr lang="en-US" sz="2600" i="1" dirty="0">
                <a:solidFill>
                  <a:srgbClr val="003366"/>
                </a:solidFill>
              </a:rPr>
              <a:t>2011</a:t>
            </a:r>
            <a:endParaRPr lang="en-US" sz="2200" i="1" dirty="0">
              <a:solidFill>
                <a:srgbClr val="003366"/>
              </a:solidFill>
            </a:endParaRPr>
          </a:p>
        </p:txBody>
      </p:sp>
      <p:sp>
        <p:nvSpPr>
          <p:cNvPr id="13387" name="Text Box 4"/>
          <p:cNvSpPr txBox="1">
            <a:spLocks noChangeArrowheads="1"/>
          </p:cNvSpPr>
          <p:nvPr/>
        </p:nvSpPr>
        <p:spPr bwMode="auto">
          <a:xfrm>
            <a:off x="0" y="5706102"/>
            <a:ext cx="5486400" cy="246221"/>
          </a:xfrm>
          <a:prstGeom prst="rect">
            <a:avLst/>
          </a:prstGeom>
          <a:noFill/>
          <a:ln w="9525">
            <a:noFill/>
            <a:miter lim="800000"/>
            <a:headEnd/>
            <a:tailEnd/>
          </a:ln>
        </p:spPr>
        <p:txBody>
          <a:bodyPr lIns="91417" tIns="45709" rIns="91417" bIns="45709">
            <a:spAutoFit/>
          </a:bodyPr>
          <a:lstStyle/>
          <a:p>
            <a:pPr eaLnBrk="0" hangingPunct="0">
              <a:spcBef>
                <a:spcPct val="50000"/>
              </a:spcBef>
            </a:pPr>
            <a:r>
              <a:rPr lang="en-US" sz="1000" dirty="0">
                <a:solidFill>
                  <a:prstClr val="white"/>
                </a:solidFill>
              </a:rPr>
              <a:t>Source:  IMF; BIS; Bloomberg L.P.</a:t>
            </a:r>
          </a:p>
        </p:txBody>
      </p:sp>
      <p:graphicFrame>
        <p:nvGraphicFramePr>
          <p:cNvPr id="3" name="Content Placeholder 2"/>
          <p:cNvGraphicFramePr>
            <a:graphicFrameLocks noGrp="1"/>
          </p:cNvGraphicFramePr>
          <p:nvPr>
            <p:ph idx="1"/>
            <p:extLst>
              <p:ext uri="{D42A27DB-BD31-4B8C-83A1-F6EECF244321}">
                <p14:modId xmlns="" xmlns:p14="http://schemas.microsoft.com/office/powerpoint/2010/main" val="1258336153"/>
              </p:ext>
            </p:extLst>
          </p:nvPr>
        </p:nvGraphicFramePr>
        <p:xfrm>
          <a:off x="0" y="1059878"/>
          <a:ext cx="8991600" cy="48837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13271384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0"/>
            <a:ext cx="7772400" cy="1143000"/>
          </a:xfrm>
        </p:spPr>
        <p:txBody>
          <a:bodyPr>
            <a:normAutofit/>
          </a:bodyPr>
          <a:lstStyle/>
          <a:p>
            <a:pPr fontAlgn="auto">
              <a:spcAft>
                <a:spcPts val="0"/>
              </a:spcAft>
              <a:defRPr/>
            </a:pPr>
            <a:r>
              <a:rPr lang="en-US" sz="2600" b="1" dirty="0" smtClean="0">
                <a:solidFill>
                  <a:srgbClr val="003366"/>
                </a:solidFill>
              </a:rPr>
              <a:t>Top 12 Stock Exchanges </a:t>
            </a:r>
            <a:r>
              <a:rPr lang="en-US" sz="2800" b="1" dirty="0" smtClean="0">
                <a:solidFill>
                  <a:srgbClr val="003366"/>
                </a:solidFill>
              </a:rPr>
              <a:t/>
            </a:r>
            <a:br>
              <a:rPr lang="en-US" sz="2800" b="1" dirty="0" smtClean="0">
                <a:solidFill>
                  <a:srgbClr val="003366"/>
                </a:solidFill>
              </a:rPr>
            </a:br>
            <a:r>
              <a:rPr lang="en-US" sz="2200" i="1" dirty="0" smtClean="0">
                <a:solidFill>
                  <a:srgbClr val="003366"/>
                </a:solidFill>
              </a:rPr>
              <a:t>2011 Growth</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722005865"/>
              </p:ext>
            </p:extLst>
          </p:nvPr>
        </p:nvGraphicFramePr>
        <p:xfrm>
          <a:off x="380999" y="1295398"/>
          <a:ext cx="8534401" cy="4191001"/>
        </p:xfrm>
        <a:graphic>
          <a:graphicData uri="http://schemas.openxmlformats.org/drawingml/2006/table">
            <a:tbl>
              <a:tblPr firstRow="1" bandRow="1">
                <a:tableStyleId>{2D5ABB26-0587-4C30-8999-92F81FD0307C}</a:tableStyleId>
              </a:tblPr>
              <a:tblGrid>
                <a:gridCol w="1034169"/>
                <a:gridCol w="2891657"/>
                <a:gridCol w="2801293"/>
                <a:gridCol w="1807282"/>
              </a:tblGrid>
              <a:tr h="472813">
                <a:tc>
                  <a:txBody>
                    <a:bodyPr/>
                    <a:lstStyle/>
                    <a:p>
                      <a:pPr algn="ctr"/>
                      <a:r>
                        <a:rPr lang="en-US" sz="1800" b="1" dirty="0" smtClean="0">
                          <a:solidFill>
                            <a:schemeClr val="tx1"/>
                          </a:solidFill>
                          <a:latin typeface="Arial" pitchFamily="34" charset="0"/>
                          <a:cs typeface="Arial" pitchFamily="34" charset="0"/>
                        </a:rPr>
                        <a:t>Rank</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latin typeface="Arial" pitchFamily="34" charset="0"/>
                          <a:cs typeface="Arial" pitchFamily="34" charset="0"/>
                        </a:rPr>
                        <a:t>Exchange</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latin typeface="Arial" pitchFamily="34" charset="0"/>
                          <a:cs typeface="Arial" pitchFamily="34" charset="0"/>
                        </a:rPr>
                        <a:t>Index</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baseline="0" dirty="0" smtClean="0">
                          <a:solidFill>
                            <a:schemeClr val="tx1"/>
                          </a:solidFill>
                          <a:latin typeface="Arial" pitchFamily="34" charset="0"/>
                          <a:cs typeface="Arial" pitchFamily="34" charset="0"/>
                        </a:rPr>
                        <a:t>% Change</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1" i="0" u="none" strike="noStrike" dirty="0">
                          <a:solidFill>
                            <a:schemeClr val="tx1"/>
                          </a:solidFill>
                          <a:effectLst/>
                          <a:latin typeface="Arial"/>
                        </a:rPr>
                        <a:t>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dirty="0">
                          <a:solidFill>
                            <a:schemeClr val="tx1"/>
                          </a:solidFill>
                          <a:effectLst/>
                          <a:latin typeface="Arial"/>
                        </a:rPr>
                        <a:t>NYSE Group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dirty="0">
                          <a:solidFill>
                            <a:schemeClr val="tx1"/>
                          </a:solidFill>
                          <a:effectLst/>
                          <a:latin typeface="Arial"/>
                        </a:rPr>
                        <a:t>DJI A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1" i="0" u="none" strike="noStrike" dirty="0">
                          <a:solidFill>
                            <a:schemeClr val="tx1"/>
                          </a:solidFill>
                          <a:effectLst/>
                          <a:latin typeface="Arial"/>
                        </a:rPr>
                        <a:t>5.5%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1" i="0" u="none" strike="noStrike" dirty="0">
                          <a:solidFill>
                            <a:schemeClr val="tx1"/>
                          </a:solidFill>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dirty="0">
                          <a:solidFill>
                            <a:schemeClr val="tx1"/>
                          </a:solidFill>
                          <a:effectLst/>
                          <a:latin typeface="Arial"/>
                        </a:rPr>
                        <a:t>Nasdaq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dirty="0">
                          <a:solidFill>
                            <a:schemeClr val="tx1"/>
                          </a:solidFill>
                          <a:effectLst/>
                          <a:latin typeface="Arial"/>
                        </a:rPr>
                        <a:t>NASDAQ Composite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1" i="0" u="none" strike="noStrike" dirty="0">
                          <a:solidFill>
                            <a:schemeClr val="tx1"/>
                          </a:solidFill>
                          <a:effectLst/>
                          <a:latin typeface="Arial"/>
                        </a:rPr>
                        <a:t>-1.8%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London SE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FTSE 100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-5.6%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12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Swiss Exchange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Swiss Market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-7.8%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9</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TSX Group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S&amp;P TSX Composite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-9.2%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8</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Bolsa De </a:t>
                      </a:r>
                      <a:r>
                        <a:rPr lang="en-US" sz="1800" b="0" i="0" u="none" strike="noStrike" dirty="0" smtClean="0">
                          <a:solidFill>
                            <a:schemeClr val="tx1"/>
                          </a:solidFill>
                          <a:effectLst/>
                          <a:latin typeface="Arial"/>
                        </a:rPr>
                        <a:t>Madrid </a:t>
                      </a:r>
                      <a:endParaRPr lang="en-US" sz="1800" b="0" i="0" u="none" strike="noStrike" dirty="0">
                        <a:solidFill>
                          <a:schemeClr val="tx1"/>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IGBM</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-14.6%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6</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Frankfurt SE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DAX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-14.7%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5</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Euronext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CAC 40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-17.0%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4</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Tokyo SE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Nikkei 225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-17.3%</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11</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Hong Kong Exchanges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Hang Seng Index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-20.0%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Shanghai SE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Shanghai Composite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-21.7%</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dirty="0">
                          <a:solidFill>
                            <a:schemeClr val="tx1"/>
                          </a:solidFill>
                          <a:effectLst/>
                          <a:latin typeface="Arial"/>
                        </a:rPr>
                        <a:t>10</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Borsa Italiana </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dirty="0">
                          <a:solidFill>
                            <a:schemeClr val="tx1"/>
                          </a:solidFill>
                          <a:effectLst/>
                          <a:latin typeface="Arial"/>
                        </a:rPr>
                        <a:t>FTSE MIB</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a:solidFill>
                            <a:schemeClr val="tx1"/>
                          </a:solidFill>
                          <a:effectLst/>
                          <a:latin typeface="Arial"/>
                        </a:rPr>
                        <a:t>-25.2%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387" name="Text Box 4"/>
          <p:cNvSpPr txBox="1">
            <a:spLocks noChangeArrowheads="1"/>
          </p:cNvSpPr>
          <p:nvPr/>
        </p:nvSpPr>
        <p:spPr bwMode="auto">
          <a:xfrm>
            <a:off x="0" y="5715001"/>
            <a:ext cx="5486400" cy="246221"/>
          </a:xfrm>
          <a:prstGeom prst="rect">
            <a:avLst/>
          </a:prstGeom>
          <a:noFill/>
          <a:ln w="9525">
            <a:noFill/>
            <a:miter lim="800000"/>
            <a:headEnd/>
            <a:tailEnd/>
          </a:ln>
        </p:spPr>
        <p:txBody>
          <a:bodyPr>
            <a:spAutoFit/>
          </a:bodyPr>
          <a:lstStyle/>
          <a:p>
            <a:pPr eaLnBrk="0" hangingPunct="0">
              <a:spcBef>
                <a:spcPct val="50000"/>
              </a:spcBef>
            </a:pPr>
            <a:r>
              <a:rPr lang="en-US" sz="1000" dirty="0">
                <a:solidFill>
                  <a:prstClr val="white"/>
                </a:solidFill>
                <a:latin typeface="Arial" pitchFamily="34" charset="0"/>
              </a:rPr>
              <a:t>Source:  Yahoo! Finance</a:t>
            </a:r>
          </a:p>
        </p:txBody>
      </p:sp>
    </p:spTree>
    <p:extLst>
      <p:ext uri="{BB962C8B-B14F-4D97-AF65-F5344CB8AC3E}">
        <p14:creationId xmlns="" xmlns:p14="http://schemas.microsoft.com/office/powerpoint/2010/main" val="4006165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0"/>
            <a:ext cx="7772400" cy="1143000"/>
          </a:xfrm>
        </p:spPr>
        <p:txBody>
          <a:bodyPr>
            <a:normAutofit/>
          </a:bodyPr>
          <a:lstStyle/>
          <a:p>
            <a:pPr fontAlgn="auto">
              <a:spcAft>
                <a:spcPts val="0"/>
              </a:spcAft>
              <a:defRPr/>
            </a:pPr>
            <a:r>
              <a:rPr lang="en-US" sz="2600" b="1" dirty="0" smtClean="0">
                <a:solidFill>
                  <a:srgbClr val="003366"/>
                </a:solidFill>
              </a:rPr>
              <a:t>Top 12 Stock Exchanges </a:t>
            </a:r>
            <a:r>
              <a:rPr lang="en-US" sz="2800" b="1" dirty="0" smtClean="0">
                <a:solidFill>
                  <a:srgbClr val="003366"/>
                </a:solidFill>
              </a:rPr>
              <a:t/>
            </a:r>
            <a:br>
              <a:rPr lang="en-US" sz="2800" b="1" dirty="0" smtClean="0">
                <a:solidFill>
                  <a:srgbClr val="003366"/>
                </a:solidFill>
              </a:rPr>
            </a:br>
            <a:r>
              <a:rPr lang="en-US" sz="2200" i="1" dirty="0" smtClean="0">
                <a:solidFill>
                  <a:srgbClr val="003366"/>
                </a:solidFill>
              </a:rPr>
              <a:t>Year-to-date Growth through 9/21</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276469026"/>
              </p:ext>
            </p:extLst>
          </p:nvPr>
        </p:nvGraphicFramePr>
        <p:xfrm>
          <a:off x="304801" y="1295398"/>
          <a:ext cx="8610600" cy="4191001"/>
        </p:xfrm>
        <a:graphic>
          <a:graphicData uri="http://schemas.openxmlformats.org/drawingml/2006/table">
            <a:tbl>
              <a:tblPr firstRow="1" bandRow="1">
                <a:tableStyleId>{2D5ABB26-0587-4C30-8999-92F81FD0307C}</a:tableStyleId>
              </a:tblPr>
              <a:tblGrid>
                <a:gridCol w="1110368"/>
                <a:gridCol w="2891657"/>
                <a:gridCol w="2801293"/>
                <a:gridCol w="1807282"/>
              </a:tblGrid>
              <a:tr h="472813">
                <a:tc>
                  <a:txBody>
                    <a:bodyPr/>
                    <a:lstStyle/>
                    <a:p>
                      <a:pPr algn="ctr"/>
                      <a:r>
                        <a:rPr lang="en-US" sz="1800" b="1" dirty="0" smtClean="0">
                          <a:solidFill>
                            <a:schemeClr val="tx1"/>
                          </a:solidFill>
                          <a:latin typeface="Arial" pitchFamily="34" charset="0"/>
                          <a:cs typeface="Arial" pitchFamily="34" charset="0"/>
                        </a:rPr>
                        <a:t>Rank</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latin typeface="Arial" pitchFamily="34" charset="0"/>
                          <a:cs typeface="Arial" pitchFamily="34" charset="0"/>
                        </a:rPr>
                        <a:t>Exchange</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dirty="0" smtClean="0">
                          <a:solidFill>
                            <a:schemeClr val="tx1"/>
                          </a:solidFill>
                          <a:latin typeface="Arial" pitchFamily="34" charset="0"/>
                          <a:cs typeface="Arial" pitchFamily="34" charset="0"/>
                        </a:rPr>
                        <a:t>Index</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1" baseline="0" dirty="0" smtClean="0">
                          <a:solidFill>
                            <a:schemeClr val="tx1"/>
                          </a:solidFill>
                          <a:latin typeface="Arial" pitchFamily="34" charset="0"/>
                          <a:cs typeface="Arial" pitchFamily="34" charset="0"/>
                        </a:rPr>
                        <a:t>% Change</a:t>
                      </a:r>
                      <a:endParaRPr lang="en-US" sz="1800" b="1" dirty="0">
                        <a:solidFill>
                          <a:schemeClr val="tx1"/>
                        </a:solidFill>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a:solidFill>
                            <a:srgbClr val="000000"/>
                          </a:solidFill>
                          <a:latin typeface="Arial"/>
                        </a:rPr>
                        <a:t>6</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Frankfurt SE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DAX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a:solidFill>
                            <a:srgbClr val="000000"/>
                          </a:solidFill>
                          <a:latin typeface="Arial"/>
                        </a:rPr>
                        <a:t>26.3%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1" i="0" u="none" strike="noStrike">
                          <a:solidFill>
                            <a:srgbClr val="000000"/>
                          </a:solidFill>
                          <a:latin typeface="Arial"/>
                        </a:rPr>
                        <a:t>2</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a:solidFill>
                            <a:srgbClr val="000000"/>
                          </a:solidFill>
                          <a:latin typeface="Arial"/>
                        </a:rPr>
                        <a:t>Nasdaq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a:solidFill>
                            <a:srgbClr val="000000"/>
                          </a:solidFill>
                          <a:latin typeface="Arial"/>
                        </a:rPr>
                        <a:t>NASDAQ Composite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a:solidFill>
                            <a:srgbClr val="000000"/>
                          </a:solidFill>
                          <a:latin typeface="Arial"/>
                        </a:rPr>
                        <a:t>22.1%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a:solidFill>
                            <a:srgbClr val="000000"/>
                          </a:solidFill>
                          <a:latin typeface="Arial"/>
                        </a:rPr>
                        <a:t>11</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Hong Kong Exchanges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Hang Seng Index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a:solidFill>
                            <a:srgbClr val="000000"/>
                          </a:solidFill>
                          <a:latin typeface="Arial"/>
                        </a:rPr>
                        <a:t>12.5%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a:solidFill>
                            <a:srgbClr val="000000"/>
                          </a:solidFill>
                          <a:latin typeface="Arial"/>
                        </a:rPr>
                        <a:t>5</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Euronext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CAC 40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a:solidFill>
                            <a:srgbClr val="000000"/>
                          </a:solidFill>
                          <a:latin typeface="Arial"/>
                        </a:rPr>
                        <a:t>11.7%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a:solidFill>
                            <a:srgbClr val="000000"/>
                          </a:solidFill>
                          <a:latin typeface="Arial"/>
                        </a:rPr>
                        <a:t>12</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Swiss Exchange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Swiss Market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a:solidFill>
                            <a:srgbClr val="000000"/>
                          </a:solidFill>
                          <a:latin typeface="Arial"/>
                        </a:rPr>
                        <a:t>11.3%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1" i="0" u="none" strike="noStrike">
                          <a:solidFill>
                            <a:srgbClr val="000000"/>
                          </a:solidFill>
                          <a:latin typeface="Arial"/>
                        </a:rPr>
                        <a:t>1</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a:solidFill>
                            <a:srgbClr val="000000"/>
                          </a:solidFill>
                          <a:latin typeface="Arial"/>
                        </a:rPr>
                        <a:t>NYSE Group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1" i="0" u="none" strike="noStrike">
                          <a:solidFill>
                            <a:srgbClr val="000000"/>
                          </a:solidFill>
                          <a:latin typeface="Arial"/>
                        </a:rPr>
                        <a:t>DJI A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a:solidFill>
                            <a:srgbClr val="000000"/>
                          </a:solidFill>
                          <a:latin typeface="Arial"/>
                        </a:rPr>
                        <a:t>11.1%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a:solidFill>
                            <a:srgbClr val="000000"/>
                          </a:solidFill>
                          <a:latin typeface="Arial"/>
                        </a:rPr>
                        <a:t>4</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Tokyo SE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Nikkei 225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a:solidFill>
                            <a:srgbClr val="000000"/>
                          </a:solidFill>
                          <a:latin typeface="Arial"/>
                        </a:rPr>
                        <a:t>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a:solidFill>
                            <a:srgbClr val="000000"/>
                          </a:solidFill>
                          <a:latin typeface="Arial"/>
                        </a:rPr>
                        <a:t>10</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Borsa Italiana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FTSE MIB</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a:solidFill>
                            <a:srgbClr val="000000"/>
                          </a:solidFill>
                          <a:latin typeface="Arial"/>
                        </a:rPr>
                        <a:t>6.0%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a:solidFill>
                            <a:srgbClr val="000000"/>
                          </a:solidFill>
                          <a:latin typeface="Arial"/>
                        </a:rPr>
                        <a:t>3</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London SE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FTSE 100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a:solidFill>
                            <a:srgbClr val="000000"/>
                          </a:solidFill>
                          <a:latin typeface="Arial"/>
                        </a:rPr>
                        <a:t>5.0%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a:solidFill>
                            <a:srgbClr val="000000"/>
                          </a:solidFill>
                          <a:latin typeface="Arial"/>
                        </a:rPr>
                        <a:t>9</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TSX Group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S&amp;P TSX Composite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a:solidFill>
                            <a:srgbClr val="000000"/>
                          </a:solidFill>
                          <a:latin typeface="Arial"/>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a:solidFill>
                            <a:srgbClr val="000000"/>
                          </a:solidFill>
                          <a:latin typeface="Arial"/>
                        </a:rPr>
                        <a:t>8</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Bolsa De Madrid</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IBEX 35</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a:solidFill>
                            <a:srgbClr val="000000"/>
                          </a:solidFill>
                          <a:latin typeface="Arial"/>
                        </a:rPr>
                        <a:t>-3.9%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9849">
                <a:tc>
                  <a:txBody>
                    <a:bodyPr/>
                    <a:lstStyle/>
                    <a:p>
                      <a:pPr algn="ctr" rtl="0" fontAlgn="t"/>
                      <a:r>
                        <a:rPr lang="en-US" sz="1800" b="0" i="0" u="none" strike="noStrike">
                          <a:solidFill>
                            <a:srgbClr val="000000"/>
                          </a:solidFill>
                          <a:latin typeface="Arial"/>
                        </a:rPr>
                        <a:t>7</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Shanghai SE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rtl="0" fontAlgn="t"/>
                      <a:r>
                        <a:rPr lang="en-US" sz="1800" b="0" i="0" u="none" strike="noStrike">
                          <a:solidFill>
                            <a:srgbClr val="000000"/>
                          </a:solidFill>
                          <a:latin typeface="Arial"/>
                        </a:rPr>
                        <a:t>Shanghai Composite </a:t>
                      </a:r>
                    </a:p>
                  </a:txBody>
                  <a:tcPr marL="9525" marR="9525"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0" fontAlgn="b"/>
                      <a:r>
                        <a:rPr lang="en-US" sz="1800" b="0" i="0" u="none" strike="noStrike" dirty="0">
                          <a:solidFill>
                            <a:srgbClr val="000000"/>
                          </a:solidFill>
                          <a:latin typeface="Arial"/>
                        </a:rPr>
                        <a:t>-7.9%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387" name="Text Box 4"/>
          <p:cNvSpPr txBox="1">
            <a:spLocks noChangeArrowheads="1"/>
          </p:cNvSpPr>
          <p:nvPr/>
        </p:nvSpPr>
        <p:spPr bwMode="auto">
          <a:xfrm>
            <a:off x="0" y="5715001"/>
            <a:ext cx="5486400" cy="246221"/>
          </a:xfrm>
          <a:prstGeom prst="rect">
            <a:avLst/>
          </a:prstGeom>
          <a:noFill/>
          <a:ln w="9525">
            <a:noFill/>
            <a:miter lim="800000"/>
            <a:headEnd/>
            <a:tailEnd/>
          </a:ln>
        </p:spPr>
        <p:txBody>
          <a:bodyPr>
            <a:spAutoFit/>
          </a:bodyPr>
          <a:lstStyle/>
          <a:p>
            <a:pPr eaLnBrk="0" hangingPunct="0">
              <a:spcBef>
                <a:spcPct val="50000"/>
              </a:spcBef>
            </a:pPr>
            <a:r>
              <a:rPr lang="en-US" sz="1000" dirty="0">
                <a:solidFill>
                  <a:prstClr val="white"/>
                </a:solidFill>
                <a:latin typeface="Arial" pitchFamily="34" charset="0"/>
              </a:rPr>
              <a:t>Source:  Yahoo! Finance</a:t>
            </a:r>
          </a:p>
        </p:txBody>
      </p:sp>
    </p:spTree>
    <p:extLst>
      <p:ext uri="{BB962C8B-B14F-4D97-AF65-F5344CB8AC3E}">
        <p14:creationId xmlns="" xmlns:p14="http://schemas.microsoft.com/office/powerpoint/2010/main" val="15319197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9">
      <a:dk1>
        <a:sysClr val="windowText" lastClr="000000"/>
      </a:dk1>
      <a:lt1>
        <a:sysClr val="window" lastClr="FFFFFF"/>
      </a:lt1>
      <a:dk2>
        <a:srgbClr val="646B86"/>
      </a:dk2>
      <a:lt2>
        <a:srgbClr val="000000"/>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75453</TotalTime>
  <Words>1621</Words>
  <Application>Microsoft Office PowerPoint</Application>
  <PresentationFormat>On-screen Show (4:3)</PresentationFormat>
  <Paragraphs>696</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Flow</vt:lpstr>
      <vt:lpstr>Slide 1</vt:lpstr>
      <vt:lpstr>Penny wise, Euro foolish </vt:lpstr>
      <vt:lpstr>Historic and Projected World Output Growth  2004 through 2013*</vt:lpstr>
      <vt:lpstr>Global Recession Watch as of September 2012</vt:lpstr>
      <vt:lpstr>Estimated Growth in Output by Select Global Areas 2011</vt:lpstr>
      <vt:lpstr>Estimated Growth in Output by Select Global Areas 2012 Projected</vt:lpstr>
      <vt:lpstr>Debt by Country 2011</vt:lpstr>
      <vt:lpstr>Top 12 Stock Exchanges  2011 Growth</vt:lpstr>
      <vt:lpstr>Top 12 Stock Exchanges  Year-to-date Growth through 9/21</vt:lpstr>
      <vt:lpstr>S&amp;P Select Sector Performance As of September 10, 2012</vt:lpstr>
      <vt:lpstr>All dressed up  with no place to go</vt:lpstr>
      <vt:lpstr>Recession Watch as of September 2012</vt:lpstr>
      <vt:lpstr>Industrial Production February 2001 through August 2012</vt:lpstr>
      <vt:lpstr>Gross Domestic Product 1990Q1 through 2012Q2</vt:lpstr>
      <vt:lpstr>Net Change in U.S. Jobs, BLS January 2002 through August 2012</vt:lpstr>
      <vt:lpstr>National Nonfarm Employment by Industry Sector August 2012 v. August 2011</vt:lpstr>
      <vt:lpstr>Issues with the Federal Budget</vt:lpstr>
      <vt:lpstr>Employment Growth, U.S. States (SA)  August 2012 v. August 2011 Percent Change</vt:lpstr>
      <vt:lpstr>Unemployment Rates, U.S. States (SA)  August 2012</vt:lpstr>
      <vt:lpstr>Unemployment Rates, Selected Large Metros (NSA) July 2012</vt:lpstr>
      <vt:lpstr>It could be worse, right??</vt:lpstr>
      <vt:lpstr>15-Year &amp; 30-Year Fixed Mortgage Rates  January 1995 through September 2012*</vt:lpstr>
      <vt:lpstr>U.S. New Home Sales January 1999 through August 2012</vt:lpstr>
      <vt:lpstr>U.S. Housing Starts February 1999 through August 2012</vt:lpstr>
      <vt:lpstr>A penny saved is  a penny earned</vt:lpstr>
      <vt:lpstr>Slide 26</vt:lpstr>
      <vt:lpstr>U.S. Retail and Food Service Sales January 2002 through August 2012</vt:lpstr>
      <vt:lpstr>U.S. Chain Store Sales Growth by Type of Store  August 2011 v. August 2012</vt:lpstr>
      <vt:lpstr>National Vehicle Sales  June 2004 through August 2012 (SAAR)</vt:lpstr>
      <vt:lpstr>Conference Board Leading Economic Indicators Index August 2007 through August 2012</vt:lpstr>
      <vt:lpstr>It’s difficult to forecast, particularly the future</vt:lpstr>
      <vt:lpstr>Thank You</vt:lpstr>
    </vt:vector>
  </TitlesOfParts>
  <Company>Student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Garrett County  Total Non-Agricultural Employment First Quarter 1996 through First Quarter 2003</dc:title>
  <dc:creator>Maria Criselda Abad</dc:creator>
  <cp:lastModifiedBy>Anirban Basu</cp:lastModifiedBy>
  <cp:revision>4034</cp:revision>
  <cp:lastPrinted>2012-09-13T21:16:53Z</cp:lastPrinted>
  <dcterms:created xsi:type="dcterms:W3CDTF">2011-09-26T19:14:44Z</dcterms:created>
  <dcterms:modified xsi:type="dcterms:W3CDTF">2012-09-27T16:00:03Z</dcterms:modified>
</cp:coreProperties>
</file>