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4"/>
  </p:notesMasterIdLst>
  <p:sldIdLst>
    <p:sldId id="387" r:id="rId3"/>
    <p:sldId id="457" r:id="rId4"/>
    <p:sldId id="459" r:id="rId5"/>
    <p:sldId id="458" r:id="rId6"/>
    <p:sldId id="460" r:id="rId7"/>
    <p:sldId id="461" r:id="rId8"/>
    <p:sldId id="463" r:id="rId9"/>
    <p:sldId id="464" r:id="rId10"/>
    <p:sldId id="487" r:id="rId11"/>
    <p:sldId id="478" r:id="rId12"/>
    <p:sldId id="470" r:id="rId13"/>
    <p:sldId id="469" r:id="rId14"/>
    <p:sldId id="474" r:id="rId15"/>
    <p:sldId id="471" r:id="rId16"/>
    <p:sldId id="473" r:id="rId17"/>
    <p:sldId id="488" r:id="rId18"/>
    <p:sldId id="475" r:id="rId19"/>
    <p:sldId id="476" r:id="rId20"/>
    <p:sldId id="256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6" r:id="rId30"/>
    <p:sldId id="397" r:id="rId31"/>
    <p:sldId id="398" r:id="rId32"/>
    <p:sldId id="399" r:id="rId33"/>
    <p:sldId id="400" r:id="rId34"/>
    <p:sldId id="401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402" r:id="rId44"/>
    <p:sldId id="403" r:id="rId45"/>
    <p:sldId id="404" r:id="rId46"/>
    <p:sldId id="405" r:id="rId47"/>
    <p:sldId id="406" r:id="rId48"/>
    <p:sldId id="407" r:id="rId49"/>
    <p:sldId id="408" r:id="rId50"/>
    <p:sldId id="409" r:id="rId51"/>
    <p:sldId id="410" r:id="rId52"/>
    <p:sldId id="411" r:id="rId53"/>
    <p:sldId id="412" r:id="rId54"/>
    <p:sldId id="413" r:id="rId55"/>
    <p:sldId id="414" r:id="rId56"/>
    <p:sldId id="415" r:id="rId57"/>
    <p:sldId id="416" r:id="rId58"/>
    <p:sldId id="417" r:id="rId59"/>
    <p:sldId id="418" r:id="rId60"/>
    <p:sldId id="419" r:id="rId61"/>
    <p:sldId id="420" r:id="rId62"/>
    <p:sldId id="421" r:id="rId63"/>
    <p:sldId id="422" r:id="rId64"/>
    <p:sldId id="423" r:id="rId65"/>
    <p:sldId id="424" r:id="rId66"/>
    <p:sldId id="486" r:id="rId67"/>
    <p:sldId id="294" r:id="rId68"/>
    <p:sldId id="295" r:id="rId69"/>
    <p:sldId id="296" r:id="rId70"/>
    <p:sldId id="297" r:id="rId71"/>
    <p:sldId id="298" r:id="rId72"/>
    <p:sldId id="299" r:id="rId73"/>
    <p:sldId id="300" r:id="rId74"/>
    <p:sldId id="301" r:id="rId75"/>
    <p:sldId id="302" r:id="rId76"/>
    <p:sldId id="303" r:id="rId77"/>
    <p:sldId id="304" r:id="rId78"/>
    <p:sldId id="432" r:id="rId79"/>
    <p:sldId id="489" r:id="rId80"/>
    <p:sldId id="490" r:id="rId81"/>
    <p:sldId id="491" r:id="rId82"/>
    <p:sldId id="425" r:id="rId83"/>
    <p:sldId id="426" r:id="rId84"/>
    <p:sldId id="427" r:id="rId85"/>
    <p:sldId id="493" r:id="rId86"/>
    <p:sldId id="494" r:id="rId87"/>
    <p:sldId id="495" r:id="rId88"/>
    <p:sldId id="496" r:id="rId89"/>
    <p:sldId id="497" r:id="rId90"/>
    <p:sldId id="428" r:id="rId91"/>
    <p:sldId id="492" r:id="rId92"/>
    <p:sldId id="429" r:id="rId93"/>
    <p:sldId id="479" r:id="rId94"/>
    <p:sldId id="480" r:id="rId95"/>
    <p:sldId id="481" r:id="rId96"/>
    <p:sldId id="482" r:id="rId97"/>
    <p:sldId id="483" r:id="rId98"/>
    <p:sldId id="484" r:id="rId99"/>
    <p:sldId id="485" r:id="rId100"/>
    <p:sldId id="431" r:id="rId101"/>
    <p:sldId id="430" r:id="rId102"/>
    <p:sldId id="338" r:id="rId10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5" autoAdjust="0"/>
    <p:restoredTop sz="94660"/>
  </p:normalViewPr>
  <p:slideViewPr>
    <p:cSldViewPr>
      <p:cViewPr varScale="1">
        <p:scale>
          <a:sx n="90" d="100"/>
          <a:sy n="90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theme" Target="theme/theme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955E8-95A1-4554-A686-87A2570CCAA0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57CBA-264C-4665-AECE-56F982115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5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7CBA-264C-4665-AECE-56F98211555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7CBA-264C-4665-AECE-56F98211555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7CBA-264C-4665-AECE-56F98211555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7CBA-264C-4665-AECE-56F982115559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7CBA-264C-4665-AECE-56F982115559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6E146E-CDE7-4452-ADA0-C8BA7723D2C2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84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ED870DA6-5B46-4427-8628-6B262AAABB61}" type="slidenum">
              <a:rPr lang="en-US" sz="1200"/>
              <a:pPr algn="r">
                <a:buClrTx/>
                <a:buFontTx/>
                <a:buNone/>
              </a:pPr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7CBA-264C-4665-AECE-56F982115559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6E146E-CDE7-4452-ADA0-C8BA7723D2C2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84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ED870DA6-5B46-4427-8628-6B262AAABB61}" type="slidenum">
              <a:rPr lang="en-US" sz="1200"/>
              <a:pPr algn="r">
                <a:buClrTx/>
                <a:buFontTx/>
                <a:buNone/>
              </a:pPr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7CBA-264C-4665-AECE-56F982115559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584D539-1F8D-4D7C-B473-43938CBD9C1B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7CBA-264C-4665-AECE-56F982115559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7CBA-264C-4665-AECE-56F98211555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21AFD2-43E5-45E8-BDD6-5FED0D0D9EE1}" type="slidenum">
              <a:rPr lang="en-US"/>
              <a:pPr/>
              <a:t>20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D8C6FED5-0C8E-43E6-8351-E2CF7904B398}" type="slidenum">
              <a:rPr lang="en-US" sz="1200"/>
              <a:pPr algn="r">
                <a:buClrTx/>
                <a:buFontTx/>
                <a:buNone/>
              </a:pPr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6E146E-CDE7-4452-ADA0-C8BA7723D2C2}" type="slidenum">
              <a:rPr lang="en-US"/>
              <a:pPr/>
              <a:t>21</a:t>
            </a:fld>
            <a:endParaRPr lang="en-US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84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ED870DA6-5B46-4427-8628-6B262AAABB61}" type="slidenum">
              <a:rPr lang="en-US" sz="1200"/>
              <a:pPr algn="r">
                <a:buClrTx/>
                <a:buFontTx/>
                <a:buNone/>
              </a:pPr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078661-8F50-4028-85DC-1150DE2BD3B8}" type="slidenum">
              <a:rPr lang="en-US"/>
              <a:pPr/>
              <a:t>22</a:t>
            </a:fld>
            <a:endParaRPr lang="en-US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C88D75F6-F4B2-477C-9635-27FF7413AC7F}" type="slidenum">
              <a:rPr lang="en-US" sz="1200"/>
              <a:pPr algn="r">
                <a:buClrTx/>
                <a:buFontTx/>
                <a:buNone/>
              </a:pPr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C3A698-7F09-4E2C-B1AC-F670975A6388}" type="slidenum">
              <a:rPr lang="en-US"/>
              <a:pPr/>
              <a:t>23</a:t>
            </a:fld>
            <a:endParaRPr lang="en-US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046B74F0-8771-4F13-B86E-04BD6F0078EB}" type="slidenum">
              <a:rPr lang="en-US" sz="1200"/>
              <a:pPr algn="r">
                <a:buClrTx/>
                <a:buFontTx/>
                <a:buNone/>
              </a:pPr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2E376F-477E-4E34-892A-C364C5F3D490}" type="slidenum">
              <a:rPr lang="en-US"/>
              <a:pPr/>
              <a:t>24</a:t>
            </a:fld>
            <a:endParaRPr lang="en-US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035EFA39-2139-479F-B629-60D1157725D8}" type="slidenum">
              <a:rPr lang="en-US" sz="1200"/>
              <a:pPr algn="r">
                <a:buClrTx/>
                <a:buFontTx/>
                <a:buNone/>
              </a:pPr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6F0A99-2BB1-416D-B9C7-9AB0D8597390}" type="slidenum">
              <a:rPr lang="en-US"/>
              <a:pPr/>
              <a:t>25</a:t>
            </a:fld>
            <a:endParaRPr lang="en-US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25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174380A0-4B47-4D04-9D75-CE1F9B37BC3F}" type="slidenum">
              <a:rPr lang="en-US" sz="1200"/>
              <a:pPr algn="r">
                <a:buClrTx/>
                <a:buFontTx/>
                <a:buNone/>
              </a:pPr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78E91B-89DD-41AF-9811-29D54AC65E76}" type="slidenum">
              <a:rPr lang="en-US"/>
              <a:pPr/>
              <a:t>26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3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EBA1E799-AF52-4911-A421-2166E6E96F4A}" type="slidenum">
              <a:rPr lang="en-US" sz="1200"/>
              <a:pPr algn="r">
                <a:buClrTx/>
                <a:buFontTx/>
                <a:buNone/>
              </a:pPr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C72407-997E-4407-8D47-ADF879A0FC08}" type="slidenum">
              <a:rPr lang="en-US"/>
              <a:pPr/>
              <a:t>27</a:t>
            </a:fld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45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136EC6D2-E2EE-4615-A33A-DA1A4395047E}" type="slidenum">
              <a:rPr lang="en-US" sz="1200"/>
              <a:pPr algn="r">
                <a:buClrTx/>
                <a:buFontTx/>
                <a:buNone/>
              </a:pPr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2C0612-4784-4737-A18B-EA513867F571}" type="slidenum">
              <a:rPr lang="en-US"/>
              <a:pPr/>
              <a:t>28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A5F11373-DCBF-4F1C-96C6-3F777DC130DC}" type="slidenum">
              <a:rPr lang="en-US" sz="1200"/>
              <a:pPr algn="r">
                <a:buClrTx/>
                <a:buFontTx/>
                <a:buNone/>
              </a:pPr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11FC36-A3F9-48DC-BE4E-8863BC730D57}" type="slidenum">
              <a:rPr lang="en-US"/>
              <a:pPr/>
              <a:t>29</a:t>
            </a:fld>
            <a:endParaRPr lang="en-US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66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9C7927FA-51B9-4BBA-8266-47E919A4A1BB}" type="slidenum">
              <a:rPr lang="en-US" sz="1200"/>
              <a:pPr algn="r">
                <a:buClrTx/>
                <a:buFontTx/>
                <a:buNone/>
              </a:pPr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7CBA-264C-4665-AECE-56F98211555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F1FFC5-CDD8-4ABF-B7B7-CC09D63726D8}" type="slidenum">
              <a:rPr lang="en-US"/>
              <a:pPr/>
              <a:t>30</a:t>
            </a:fld>
            <a:endParaRPr lang="en-US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E28F10FE-2A23-475B-9E6D-429A3501D969}" type="slidenum">
              <a:rPr lang="en-US" sz="1200"/>
              <a:pPr algn="r">
                <a:buClrTx/>
                <a:buFontTx/>
                <a:buNone/>
              </a:pPr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87D344-20E2-43C2-B248-FCBF1E2B6748}" type="slidenum">
              <a:rPr lang="en-US"/>
              <a:pPr/>
              <a:t>31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5AC02F9B-2456-4830-8A0F-EA465AEE3BC0}" type="slidenum">
              <a:rPr lang="en-US" sz="1200"/>
              <a:pPr algn="r">
                <a:buClrTx/>
                <a:buFontTx/>
                <a:buNone/>
              </a:pPr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4B52D4-1BDD-444C-AD9B-0BED69716E9D}" type="slidenum">
              <a:rPr lang="en-US"/>
              <a:pPr/>
              <a:t>32</a:t>
            </a:fld>
            <a:endParaRPr lang="en-US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43E7DEFE-353E-4A24-B67D-14C077CA1856}" type="slidenum">
              <a:rPr lang="en-US" sz="1200"/>
              <a:pPr algn="r">
                <a:buClrTx/>
                <a:buFontTx/>
                <a:buNone/>
              </a:pPr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722459-A5F2-4509-9366-08FA8976BB7F}" type="slidenum">
              <a:rPr lang="en-US"/>
              <a:pPr/>
              <a:t>33</a:t>
            </a:fld>
            <a:endParaRPr lang="en-US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07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D6CF614E-D272-4C80-A9BE-C730DB7F55A1}" type="slidenum">
              <a:rPr lang="en-US" sz="1200"/>
              <a:pPr algn="r">
                <a:buClrTx/>
                <a:buFontTx/>
                <a:buNone/>
              </a:pPr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DE3631-762B-468D-9AE7-83B30CD86C9F}" type="slidenum">
              <a:rPr lang="en-US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71C5D9-BD02-492A-8350-9D80720BBEAC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EA9EC3-22AF-4AEC-BCC5-87C0CE258D37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82FC5F-8774-4D85-A2D9-30C43B600E97}" type="slidenum">
              <a:rPr lang="en-US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B2C786-F7EC-4337-9C0A-3AC8B845E367}" type="slidenum">
              <a:rPr lang="en-US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B2C786-F7EC-4337-9C0A-3AC8B845E367}" type="slidenum">
              <a:rPr lang="en-US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7CBA-264C-4665-AECE-56F98211555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B2C786-F7EC-4337-9C0A-3AC8B845E367}" type="slidenum">
              <a:rPr lang="en-US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B2C786-F7EC-4337-9C0A-3AC8B845E367}" type="slidenum">
              <a:rPr lang="en-US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007FEFD-0162-4105-8FF6-3961D6C6CC03}" type="slidenum">
              <a:rPr lang="en-US" smtClean="0"/>
              <a:pPr eaLnBrk="1" hangingPunct="1"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54EFF35-8312-493F-B1F2-F3290B5C7B01}" type="slidenum">
              <a:rPr lang="en-US" smtClean="0"/>
              <a:pPr eaLnBrk="1" hangingPunct="1"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4226DB3-2D09-4CE7-B7C6-9DE3F2E72A60}" type="slidenum">
              <a:rPr lang="en-US" smtClean="0"/>
              <a:pPr eaLnBrk="1" hangingPunct="1"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D2A0185-7602-4C63-A18B-D43F524E0E10}" type="slidenum">
              <a:rPr lang="en-US" smtClean="0"/>
              <a:pPr eaLnBrk="1" hangingPunct="1"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9CEF44B-B30D-4A54-BBE4-2AC55B56493D}" type="slidenum">
              <a:rPr lang="en-US" smtClean="0"/>
              <a:pPr eaLnBrk="1" hangingPunct="1"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1AB28C6-370F-4B5F-B1CD-7229F70D5974}" type="slidenum">
              <a:rPr lang="en-US" smtClean="0"/>
              <a:pPr eaLnBrk="1" hangingPunct="1"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9FBCAD4-F154-420C-B3C7-308C5F1BA083}" type="slidenum">
              <a:rPr lang="en-US" smtClean="0"/>
              <a:pPr eaLnBrk="1" hangingPunct="1"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F88FC82-D615-4A34-A9DB-1257EDFEB205}" type="slidenum">
              <a:rPr lang="en-US" smtClean="0"/>
              <a:pPr eaLnBrk="1" hangingPunct="1"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7CBA-264C-4665-AECE-56F98211555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C1ADFF9-B37C-49BE-9437-31C3925F0B3A}" type="slidenum">
              <a:rPr lang="en-US" smtClean="0"/>
              <a:pPr eaLnBrk="1" hangingPunct="1"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C8CA954-7FFA-42CA-9520-F788F5FA2363}" type="slidenum">
              <a:rPr lang="en-US" smtClean="0"/>
              <a:pPr eaLnBrk="1" hangingPunct="1"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1075FFC-9C1F-4BF0-97B4-E6382DD5B669}" type="slidenum">
              <a:rPr lang="en-US" smtClean="0"/>
              <a:pPr eaLnBrk="1" hangingPunct="1"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7D44A58-722E-4C82-9F21-F410EE576F02}" type="slidenum">
              <a:rPr lang="en-US" smtClean="0"/>
              <a:pPr eaLnBrk="1" hangingPunct="1"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38292C3-8944-496C-9687-F6A92767DF33}" type="slidenum">
              <a:rPr lang="en-US" smtClean="0"/>
              <a:pPr eaLnBrk="1" hangingPunct="1"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57BA947-702D-48BF-BA4A-1484649FC010}" type="slidenum">
              <a:rPr lang="en-US" smtClean="0"/>
              <a:pPr eaLnBrk="1" hangingPunct="1"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90EED86-1BA3-43AC-899D-7A09420ADB19}" type="slidenum">
              <a:rPr lang="en-US" smtClean="0"/>
              <a:pPr eaLnBrk="1" hangingPunct="1"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3006901-AB83-4824-801E-03D10D7162CD}" type="slidenum">
              <a:rPr lang="en-US" smtClean="0"/>
              <a:pPr eaLnBrk="1" hangingPunct="1"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E671413-77DC-4C6E-A4DF-BC3C92A01002}" type="slidenum">
              <a:rPr lang="en-US" smtClean="0"/>
              <a:pPr eaLnBrk="1" hangingPunct="1"/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21AFD2-43E5-45E8-BDD6-5FED0D0D9EE1}" type="slidenum">
              <a:rPr lang="en-US"/>
              <a:pPr/>
              <a:t>59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D8C6FED5-0C8E-43E6-8351-E2CF7904B398}" type="slidenum">
              <a:rPr lang="en-US" sz="1200"/>
              <a:pPr algn="r">
                <a:buClrTx/>
                <a:buFontTx/>
                <a:buNone/>
              </a:pPr>
              <a:t>59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7CBA-264C-4665-AECE-56F98211555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FFBE05D1-9420-44C0-98DA-BCC9BAB8B4AA}" type="slidenum">
              <a:rPr lang="en-US" sz="1200"/>
              <a:pPr eaLnBrk="1" hangingPunct="1"/>
              <a:t>66</a:t>
            </a:fld>
            <a:endParaRPr lang="en-US" sz="120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96C00F52-51BA-40A1-9C5A-E8F3C770B8DD}" type="slidenum">
              <a:rPr lang="en-US" sz="1200"/>
              <a:pPr eaLnBrk="1" hangingPunct="1"/>
              <a:t>67</a:t>
            </a:fld>
            <a:endParaRPr lang="en-US" sz="120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C9C37EE1-A587-40FC-B447-CA95EB60E468}" type="slidenum">
              <a:rPr lang="en-US" sz="1200"/>
              <a:pPr eaLnBrk="1" hangingPunct="1"/>
              <a:t>68</a:t>
            </a:fld>
            <a:endParaRPr lang="en-US" sz="120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C2D22C37-A84E-4A83-A066-BC97DC3EC8C1}" type="slidenum">
              <a:rPr lang="en-US" sz="1200"/>
              <a:pPr eaLnBrk="1" hangingPunct="1"/>
              <a:t>69</a:t>
            </a:fld>
            <a:endParaRPr lang="en-US" sz="120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95F899AD-AFE7-45E3-A083-0CCEA63139C0}" type="slidenum">
              <a:rPr lang="en-US" sz="1200"/>
              <a:pPr eaLnBrk="1" hangingPunct="1"/>
              <a:t>70</a:t>
            </a:fld>
            <a:endParaRPr lang="en-US" sz="120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B529B349-DB02-4A43-999F-672A1592AF7A}" type="slidenum">
              <a:rPr lang="en-US" sz="1200"/>
              <a:pPr eaLnBrk="1" hangingPunct="1"/>
              <a:t>71</a:t>
            </a:fld>
            <a:endParaRPr lang="en-US" sz="120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A4F6B075-4659-4D2D-A84A-3D1ECB49E913}" type="slidenum">
              <a:rPr lang="en-US" sz="1200"/>
              <a:pPr eaLnBrk="1" hangingPunct="1"/>
              <a:t>72</a:t>
            </a:fld>
            <a:endParaRPr lang="en-US" sz="120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7852DD24-ED30-454E-9896-E5598AA5D67F}" type="slidenum">
              <a:rPr lang="en-US" sz="1200"/>
              <a:pPr eaLnBrk="1" hangingPunct="1"/>
              <a:t>73</a:t>
            </a:fld>
            <a:endParaRPr lang="en-US" sz="120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11502A8A-0FC4-4151-A74C-C0FE0D9F9A83}" type="slidenum">
              <a:rPr lang="en-US" sz="1200"/>
              <a:pPr eaLnBrk="1" hangingPunct="1"/>
              <a:t>74</a:t>
            </a:fld>
            <a:endParaRPr lang="en-US" sz="120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55B47617-44BD-48D0-AD18-19117EFF8512}" type="slidenum">
              <a:rPr lang="en-US" sz="1200"/>
              <a:pPr eaLnBrk="1" hangingPunct="1"/>
              <a:t>75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7CBA-264C-4665-AECE-56F98211555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3D00D455-4D20-4711-9E87-B08C66FC6550}" type="slidenum">
              <a:rPr lang="en-US" sz="1200"/>
              <a:pPr eaLnBrk="1" hangingPunct="1"/>
              <a:t>76</a:t>
            </a:fld>
            <a:endParaRPr lang="en-US" sz="120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FFBE05D1-9420-44C0-98DA-BCC9BAB8B4AA}" type="slidenum">
              <a:rPr lang="en-US" sz="1200"/>
              <a:pPr eaLnBrk="1" hangingPunct="1"/>
              <a:t>77</a:t>
            </a:fld>
            <a:endParaRPr lang="en-US" sz="120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1DD0F4D-7869-4FC4-857B-58BD049A05D3}" type="slidenum">
              <a:rPr lang="en-US" sz="1200"/>
              <a:pPr eaLnBrk="1" hangingPunct="1"/>
              <a:t>78</a:t>
            </a:fld>
            <a:endParaRPr lang="en-US" sz="120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DBB8D90-1C20-473D-88DD-E334223D344E}" type="slidenum">
              <a:rPr lang="en-US" sz="1200"/>
              <a:pPr eaLnBrk="1" hangingPunct="1"/>
              <a:t>79</a:t>
            </a:fld>
            <a:endParaRPr lang="en-US" sz="120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502B81C-8468-4470-95CE-24120FA1CB20}" type="slidenum">
              <a:rPr lang="en-US" sz="1200"/>
              <a:pPr eaLnBrk="1" hangingPunct="1"/>
              <a:t>80</a:t>
            </a:fld>
            <a:endParaRPr lang="en-US" sz="120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7CBA-264C-4665-AECE-56F982115559}" type="slidenum">
              <a:rPr lang="en-US" smtClean="0"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A4F6B075-4659-4D2D-A84A-3D1ECB49E913}" type="slidenum">
              <a:rPr lang="en-US" sz="1200"/>
              <a:pPr eaLnBrk="1" hangingPunct="1"/>
              <a:t>82</a:t>
            </a:fld>
            <a:endParaRPr lang="en-US" sz="120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A4F6B075-4659-4D2D-A84A-3D1ECB49E913}" type="slidenum">
              <a:rPr lang="en-US" sz="1200"/>
              <a:pPr eaLnBrk="1" hangingPunct="1"/>
              <a:t>83</a:t>
            </a:fld>
            <a:endParaRPr lang="en-US" sz="120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A4F6B075-4659-4D2D-A84A-3D1ECB49E913}" type="slidenum">
              <a:rPr lang="en-US" sz="1200"/>
              <a:pPr eaLnBrk="1" hangingPunct="1"/>
              <a:t>89</a:t>
            </a:fld>
            <a:endParaRPr lang="en-US" sz="120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A4F6B075-4659-4D2D-A84A-3D1ECB49E913}" type="slidenum">
              <a:rPr lang="en-US" sz="1200"/>
              <a:pPr eaLnBrk="1" hangingPunct="1"/>
              <a:t>90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F88FC82-D615-4A34-A9DB-1257EDFEB205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7CBA-264C-4665-AECE-56F982115559}" type="slidenum">
              <a:rPr lang="en-US" smtClean="0"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27868" indent="-27994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19797" indent="-22395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67716" indent="-22395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15635" indent="-22395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63554" indent="-2239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11472" indent="-2239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59391" indent="-2239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07310" indent="-2239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6D6FC959-B236-4E86-9FD0-27873AF26E2A}" type="slidenum">
              <a:rPr lang="en-US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27868" indent="-27994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19797" indent="-22395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67716" indent="-22395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15635" indent="-22395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63554" indent="-2239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11472" indent="-2239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59391" indent="-2239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07310" indent="-2239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E9101905-4EE9-488D-8B06-A62A54638E7F}" type="slidenum">
              <a:rPr lang="en-US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27868" indent="-27994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19797" indent="-22395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67716" indent="-22395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15635" indent="-22395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63554" indent="-2239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11472" indent="-2239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59391" indent="-2239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07310" indent="-2239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16505985-69E3-495D-90CB-56F4DD2697E2}" type="slidenum">
              <a:rPr lang="en-US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27868" indent="-27994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19797" indent="-22395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67716" indent="-22395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15635" indent="-22395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63554" indent="-2239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11472" indent="-2239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59391" indent="-2239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07310" indent="-2239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9CFF352C-D3F8-4683-B0B5-71BFD35BA171}" type="slidenum">
              <a:rPr lang="en-US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7CBA-264C-4665-AECE-56F982115559}" type="slidenum">
              <a:rPr lang="en-US" smtClean="0"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95F899AD-AFE7-45E3-A083-0CCEA63139C0}" type="slidenum">
              <a:rPr lang="en-US" sz="1200"/>
              <a:pPr eaLnBrk="1" hangingPunct="1"/>
              <a:t>100</a:t>
            </a:fld>
            <a:endParaRPr lang="en-US" sz="120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21AFD2-43E5-45E8-BDD6-5FED0D0D9EE1}" type="slidenum">
              <a:rPr lang="en-US"/>
              <a:pPr/>
              <a:t>101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D8C6FED5-0C8E-43E6-8351-E2CF7904B398}" type="slidenum">
              <a:rPr lang="en-US" sz="1200"/>
              <a:pPr algn="r">
                <a:buClrTx/>
                <a:buFontTx/>
                <a:buNone/>
              </a:pPr>
              <a:t>101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7CBA-264C-4665-AECE-56F98211555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74C9-A272-41C2-BC14-EDC19269FE9B}" type="datetimeFigureOut">
              <a:rPr lang="en-CA" smtClean="0"/>
              <a:pPr/>
              <a:t>28/09/2012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86BA-8BF7-4920-AA49-2CCA5770B5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74C9-A272-41C2-BC14-EDC19269FE9B}" type="datetimeFigureOut">
              <a:rPr lang="en-CA" smtClean="0"/>
              <a:pPr/>
              <a:t>28/09/2012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86BA-8BF7-4920-AA49-2CCA5770B5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74C9-A272-41C2-BC14-EDC19269FE9B}" type="datetimeFigureOut">
              <a:rPr lang="en-CA" smtClean="0"/>
              <a:pPr/>
              <a:t>28/09/2012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86BA-8BF7-4920-AA49-2CCA5770B5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353175"/>
            <a:ext cx="2130425" cy="3667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6553200" y="6353175"/>
            <a:ext cx="2130425" cy="366713"/>
          </a:xfrm>
        </p:spPr>
        <p:txBody>
          <a:bodyPr/>
          <a:lstStyle>
            <a:lvl1pPr>
              <a:defRPr/>
            </a:lvl1pPr>
          </a:lstStyle>
          <a:p>
            <a:fld id="{CBDD6D2F-A42A-475C-B575-CB69EB34999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876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74C9-A272-41C2-BC14-EDC19269FE9B}" type="datetimeFigureOut">
              <a:rPr lang="en-CA" smtClean="0"/>
              <a:pPr/>
              <a:t>28/09/2012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86BA-8BF7-4920-AA49-2CCA5770B5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74C9-A272-41C2-BC14-EDC19269FE9B}" type="datetimeFigureOut">
              <a:rPr lang="en-CA" smtClean="0"/>
              <a:pPr/>
              <a:t>28/09/2012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86BA-8BF7-4920-AA49-2CCA5770B5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74C9-A272-41C2-BC14-EDC19269FE9B}" type="datetimeFigureOut">
              <a:rPr lang="en-CA" smtClean="0"/>
              <a:pPr/>
              <a:t>28/09/2012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86BA-8BF7-4920-AA49-2CCA5770B5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74C9-A272-41C2-BC14-EDC19269FE9B}" type="datetimeFigureOut">
              <a:rPr lang="en-CA" smtClean="0"/>
              <a:pPr/>
              <a:t>28/09/2012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86BA-8BF7-4920-AA49-2CCA5770B5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74C9-A272-41C2-BC14-EDC19269FE9B}" type="datetimeFigureOut">
              <a:rPr lang="en-CA" smtClean="0"/>
              <a:pPr/>
              <a:t>28/09/2012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86BA-8BF7-4920-AA49-2CCA5770B5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74C9-A272-41C2-BC14-EDC19269FE9B}" type="datetimeFigureOut">
              <a:rPr lang="en-CA" smtClean="0"/>
              <a:pPr/>
              <a:t>28/09/2012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86BA-8BF7-4920-AA49-2CCA5770B5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74C9-A272-41C2-BC14-EDC19269FE9B}" type="datetimeFigureOut">
              <a:rPr lang="en-CA" smtClean="0"/>
              <a:pPr/>
              <a:t>28/09/2012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86BA-8BF7-4920-AA49-2CCA5770B5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74C9-A272-41C2-BC14-EDC19269FE9B}" type="datetimeFigureOut">
              <a:rPr lang="en-CA" smtClean="0"/>
              <a:pPr/>
              <a:t>28/09/2012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86BA-8BF7-4920-AA49-2CCA5770B5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574C9-A272-41C2-BC14-EDC19269FE9B}" type="datetimeFigureOut">
              <a:rPr lang="en-CA" smtClean="0"/>
              <a:pPr/>
              <a:t>28/09/2012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B86BA-8BF7-4920-AA49-2CCA5770B56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22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5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jpeg"/><Relationship Id="rId9" Type="http://schemas.openxmlformats.org/officeDocument/2006/relationships/image" Target="../media/image2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2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23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omerang.com/Survey/WEB22GM644XMAX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01405"/>
            <a:ext cx="5334000" cy="1851025"/>
          </a:xfrm>
        </p:spPr>
        <p:txBody>
          <a:bodyPr/>
          <a:lstStyle/>
          <a:p>
            <a:r>
              <a:rPr lang="en-US" dirty="0" smtClean="0"/>
              <a:t>FAMA Fall Meeting</a:t>
            </a:r>
            <a:br>
              <a:rPr lang="en-US" dirty="0" smtClean="0"/>
            </a:b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180915">
            <a:off x="-3629" y="4038600"/>
            <a:ext cx="5334000" cy="1752600"/>
          </a:xfrm>
        </p:spPr>
        <p:txBody>
          <a:bodyPr>
            <a:normAutofit/>
          </a:bodyPr>
          <a:lstStyle/>
          <a:p>
            <a:endParaRPr lang="en-US" sz="1700" dirty="0" smtClean="0">
              <a:latin typeface="Brush Script MT" pitchFamily="66" charset="0"/>
            </a:endParaRPr>
          </a:p>
          <a:p>
            <a:r>
              <a:rPr lang="en-US" sz="6500" dirty="0" smtClean="0">
                <a:solidFill>
                  <a:schemeClr val="tx1"/>
                </a:solidFill>
                <a:latin typeface="Brush Script MT" pitchFamily="66" charset="0"/>
              </a:rPr>
              <a:t>Good </a:t>
            </a:r>
            <a:r>
              <a:rPr lang="en-US" sz="6500" dirty="0">
                <a:solidFill>
                  <a:schemeClr val="tx1"/>
                </a:solidFill>
                <a:latin typeface="Brush Script MT" pitchFamily="66" charset="0"/>
              </a:rPr>
              <a:t>Morning !!</a:t>
            </a:r>
          </a:p>
          <a:p>
            <a:endParaRPr lang="en-US" sz="6500" dirty="0">
              <a:solidFill>
                <a:schemeClr val="tx1"/>
              </a:solidFill>
            </a:endParaRPr>
          </a:p>
        </p:txBody>
      </p:sp>
      <p:pic>
        <p:nvPicPr>
          <p:cNvPr id="4" name="Picture 3" descr="Desert Landsca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  <p:pic>
        <p:nvPicPr>
          <p:cNvPr id="6" name="Picture 6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400"/>
            <a:ext cx="1793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4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01405"/>
            <a:ext cx="5334000" cy="1851025"/>
          </a:xfrm>
        </p:spPr>
        <p:txBody>
          <a:bodyPr/>
          <a:lstStyle/>
          <a:p>
            <a:r>
              <a:rPr lang="en-US" dirty="0" smtClean="0"/>
              <a:t>FAMA Fall Meeting</a:t>
            </a:r>
            <a:br>
              <a:rPr lang="en-US" dirty="0" smtClean="0"/>
            </a:b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29" y="3962400"/>
            <a:ext cx="53340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Roll Call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Desert Landsca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  <p:pic>
        <p:nvPicPr>
          <p:cNvPr id="6" name="Picture 6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400"/>
            <a:ext cx="1793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8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Next Meeting Notice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 rtlCol="0">
            <a:normAutofit/>
          </a:bodyPr>
          <a:lstStyle/>
          <a:p>
            <a:pPr marL="115888" algn="l">
              <a:defRPr/>
            </a:pPr>
            <a:r>
              <a:rPr lang="en-US" sz="3600" dirty="0" smtClean="0">
                <a:solidFill>
                  <a:schemeClr val="tx1"/>
                </a:solidFill>
                <a:ea typeface="+mn-ea"/>
                <a:cs typeface="+mn-cs"/>
              </a:rPr>
              <a:t>Spring 2013  - </a:t>
            </a:r>
            <a:r>
              <a:rPr lang="en-US" sz="3600" dirty="0">
                <a:solidFill>
                  <a:schemeClr val="tx1"/>
                </a:solidFill>
                <a:cs typeface="Arial" charset="0"/>
              </a:rPr>
              <a:t>March 16 - </a:t>
            </a:r>
            <a:r>
              <a:rPr lang="en-US" sz="3600" dirty="0" smtClean="0">
                <a:solidFill>
                  <a:schemeClr val="tx1"/>
                </a:solidFill>
                <a:cs typeface="Arial" charset="0"/>
              </a:rPr>
              <a:t>19</a:t>
            </a:r>
            <a:endParaRPr lang="en-US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22531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" descr="Rancho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" b="-3154"/>
          <a:stretch/>
        </p:blipFill>
        <p:spPr bwMode="auto">
          <a:xfrm>
            <a:off x="1295400" y="1600200"/>
            <a:ext cx="662940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0" y="1801813"/>
            <a:ext cx="5334000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400" dirty="0"/>
              <a:t>FAMA </a:t>
            </a:r>
            <a:r>
              <a:rPr lang="en-US" sz="4400" dirty="0" smtClean="0"/>
              <a:t>Spring </a:t>
            </a:r>
            <a:r>
              <a:rPr lang="en-US" sz="4400" dirty="0"/>
              <a:t>Meeting</a:t>
            </a:r>
            <a:br>
              <a:rPr lang="en-US" sz="4400" dirty="0"/>
            </a:br>
            <a:r>
              <a:rPr lang="en-US" sz="4400" dirty="0" smtClean="0"/>
              <a:t>2013</a:t>
            </a:r>
            <a:endParaRPr lang="en-US" sz="4400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 rot="20762590">
            <a:off x="132619" y="4198785"/>
            <a:ext cx="5334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5400" dirty="0" smtClean="0">
                <a:latin typeface="Brush Script MT" pitchFamily="66" charset="0"/>
              </a:rPr>
              <a:t>See you in</a:t>
            </a:r>
          </a:p>
          <a:p>
            <a:pPr algn="ctr">
              <a:buClrTx/>
              <a:buFontTx/>
              <a:buNone/>
            </a:pPr>
            <a:r>
              <a:rPr lang="en-US" sz="5400" dirty="0" smtClean="0">
                <a:latin typeface="Brush Script MT" pitchFamily="66" charset="0"/>
              </a:rPr>
              <a:t> </a:t>
            </a:r>
            <a:r>
              <a:rPr lang="en-US" sz="5400" smtClean="0">
                <a:latin typeface="Brush Script MT" pitchFamily="66" charset="0"/>
              </a:rPr>
              <a:t>Rancho Mirage </a:t>
            </a:r>
            <a:r>
              <a:rPr lang="en-US" sz="5400" dirty="0" smtClean="0">
                <a:latin typeface="Brush Script MT" pitchFamily="66" charset="0"/>
              </a:rPr>
              <a:t>!!</a:t>
            </a:r>
            <a:endParaRPr lang="en-US" sz="5400" dirty="0">
              <a:latin typeface="Brush Script MT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0"/>
            <a:ext cx="1793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5992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514600"/>
            <a:ext cx="5334000" cy="2971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Important Stuff: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Proof of Notice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Review / Enter Minutes</a:t>
            </a:r>
          </a:p>
        </p:txBody>
      </p:sp>
      <p:pic>
        <p:nvPicPr>
          <p:cNvPr id="4" name="Picture 3" descr="Desert Landsca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  <p:pic>
        <p:nvPicPr>
          <p:cNvPr id="5" name="Picture 6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400"/>
            <a:ext cx="1793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2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24200"/>
            <a:ext cx="53340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Anti-Trust Guidelines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Desert Landsca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  <p:pic>
        <p:nvPicPr>
          <p:cNvPr id="5" name="Picture 6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400"/>
            <a:ext cx="1793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4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01405"/>
            <a:ext cx="5334000" cy="1851025"/>
          </a:xfrm>
        </p:spPr>
        <p:txBody>
          <a:bodyPr/>
          <a:lstStyle/>
          <a:p>
            <a:r>
              <a:rPr lang="en-US" dirty="0" smtClean="0"/>
              <a:t>FAMA Fall Meeting</a:t>
            </a:r>
            <a:br>
              <a:rPr lang="en-US" dirty="0" smtClean="0"/>
            </a:b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29" y="3962400"/>
            <a:ext cx="53340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Treasurer’s Report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Desert Landsca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  <p:pic>
        <p:nvPicPr>
          <p:cNvPr id="6" name="Picture 6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400"/>
            <a:ext cx="1793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8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2400" y="0"/>
            <a:ext cx="899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sz="4400" dirty="0" smtClean="0"/>
              <a:t>Treasurer’s Report</a:t>
            </a:r>
            <a:endParaRPr lang="en-US" sz="4400" dirty="0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6200" y="990600"/>
            <a:ext cx="9067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 smtClean="0"/>
              <a:t>We got money ….</a:t>
            </a:r>
            <a:endParaRPr lang="en-US" sz="3200" b="1" dirty="0"/>
          </a:p>
          <a:p>
            <a:r>
              <a:rPr lang="en-US" sz="3200" dirty="0"/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94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01405"/>
            <a:ext cx="5334000" cy="1851025"/>
          </a:xfrm>
        </p:spPr>
        <p:txBody>
          <a:bodyPr/>
          <a:lstStyle/>
          <a:p>
            <a:r>
              <a:rPr lang="en-US" dirty="0" smtClean="0"/>
              <a:t>FAMA Fall Meeting</a:t>
            </a:r>
            <a:br>
              <a:rPr lang="en-US" dirty="0" smtClean="0"/>
            </a:b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29" y="3962400"/>
            <a:ext cx="5334000" cy="1752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Board of Directors’ Report</a:t>
            </a:r>
          </a:p>
        </p:txBody>
      </p:sp>
      <p:pic>
        <p:nvPicPr>
          <p:cNvPr id="4" name="Picture 3" descr="Desert Landsca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  <p:pic>
        <p:nvPicPr>
          <p:cNvPr id="6" name="Picture 6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400"/>
            <a:ext cx="1793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50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2400" y="0"/>
            <a:ext cx="899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sz="4400" dirty="0" smtClean="0"/>
              <a:t>Board of Directors’ Report</a:t>
            </a:r>
            <a:endParaRPr lang="en-US" sz="4400" dirty="0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6200" y="990600"/>
            <a:ext cx="9067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117475"/>
            <a:r>
              <a:rPr lang="en-US" sz="3200" b="1" dirty="0" smtClean="0"/>
              <a:t>Monthly meetings</a:t>
            </a:r>
          </a:p>
          <a:p>
            <a:pPr marL="117475"/>
            <a:r>
              <a:rPr lang="en-US" sz="3200" b="1" dirty="0" smtClean="0"/>
              <a:t>Key Initiatives and Scorecard</a:t>
            </a:r>
          </a:p>
          <a:p>
            <a:pPr marL="117475"/>
            <a:r>
              <a:rPr lang="en-US" sz="3200" b="1" dirty="0" smtClean="0"/>
              <a:t>	</a:t>
            </a:r>
            <a:r>
              <a:rPr lang="en-US" sz="3000" dirty="0" smtClean="0"/>
              <a:t>	Succession planning – Committees and Staff</a:t>
            </a:r>
          </a:p>
          <a:p>
            <a:pPr marL="117475"/>
            <a:r>
              <a:rPr lang="en-US" sz="3000" dirty="0"/>
              <a:t>	</a:t>
            </a:r>
            <a:r>
              <a:rPr lang="en-US" sz="3000" dirty="0" smtClean="0"/>
              <a:t>	Meeting content  -  Open Mike</a:t>
            </a:r>
          </a:p>
          <a:p>
            <a:pPr marL="117475"/>
            <a:r>
              <a:rPr lang="en-US" sz="3000" dirty="0"/>
              <a:t>	</a:t>
            </a:r>
            <a:r>
              <a:rPr lang="en-US" sz="3000" dirty="0" smtClean="0"/>
              <a:t>	FDSOA</a:t>
            </a:r>
          </a:p>
          <a:p>
            <a:pPr marL="117475"/>
            <a:r>
              <a:rPr lang="en-US" sz="3000" dirty="0"/>
              <a:t>	</a:t>
            </a:r>
            <a:r>
              <a:rPr lang="en-US" sz="3000" dirty="0" smtClean="0"/>
              <a:t>	Value to members</a:t>
            </a:r>
          </a:p>
          <a:p>
            <a:pPr marL="117475"/>
            <a:endParaRPr lang="en-US" sz="3000" dirty="0"/>
          </a:p>
          <a:p>
            <a:pPr marL="117475"/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54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01405"/>
            <a:ext cx="5334000" cy="1851025"/>
          </a:xfrm>
        </p:spPr>
        <p:txBody>
          <a:bodyPr/>
          <a:lstStyle/>
          <a:p>
            <a:r>
              <a:rPr lang="en-US" dirty="0" smtClean="0"/>
              <a:t>FAMA Fall Meeting</a:t>
            </a:r>
            <a:br>
              <a:rPr lang="en-US" dirty="0" smtClean="0"/>
            </a:b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29" y="3962400"/>
            <a:ext cx="5334000" cy="17526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Nomination and Elections – 2013 Board of Directors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Desert Landsca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  <p:pic>
        <p:nvPicPr>
          <p:cNvPr id="6" name="Picture 6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400"/>
            <a:ext cx="1793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8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600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dirty="0" smtClean="0"/>
              <a:t>Nominating Committee's recommended slate of nominees for 2013 FAMA Board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4040188" cy="639763"/>
          </a:xfrm>
        </p:spPr>
        <p:txBody>
          <a:bodyPr rtlCol="0">
            <a:normAutofit/>
          </a:bodyPr>
          <a:lstStyle/>
          <a:p>
            <a:pPr marL="115888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Position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18435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President</a:t>
            </a:r>
          </a:p>
          <a:p>
            <a:pPr eaLnBrk="1" hangingPunct="1"/>
            <a:r>
              <a:rPr lang="en-US" dirty="0" smtClean="0"/>
              <a:t>Vice President</a:t>
            </a:r>
          </a:p>
          <a:p>
            <a:pPr eaLnBrk="1" hangingPunct="1"/>
            <a:r>
              <a:rPr lang="en-US" dirty="0" smtClean="0"/>
              <a:t>Treasurer </a:t>
            </a:r>
          </a:p>
          <a:p>
            <a:pPr eaLnBrk="1" hangingPunct="1"/>
            <a:r>
              <a:rPr lang="en-US" dirty="0" smtClean="0"/>
              <a:t>Secretary </a:t>
            </a:r>
          </a:p>
          <a:p>
            <a:pPr eaLnBrk="1" hangingPunct="1"/>
            <a:r>
              <a:rPr lang="en-US" dirty="0" smtClean="0"/>
              <a:t>Past President </a:t>
            </a:r>
          </a:p>
          <a:p>
            <a:pPr eaLnBrk="1" hangingPunct="1"/>
            <a:r>
              <a:rPr lang="en-US" dirty="0" smtClean="0"/>
              <a:t>Sr. Director-at-Large</a:t>
            </a:r>
          </a:p>
          <a:p>
            <a:pPr eaLnBrk="1" hangingPunct="1"/>
            <a:r>
              <a:rPr lang="en-US" dirty="0" smtClean="0"/>
              <a:t>Jr. Director-at-Large</a:t>
            </a:r>
          </a:p>
          <a:p>
            <a:pPr eaLnBrk="1" hangingPunct="1"/>
            <a:r>
              <a:rPr lang="en-US" dirty="0" smtClean="0"/>
              <a:t>                               </a:t>
            </a:r>
          </a:p>
        </p:txBody>
      </p:sp>
      <p:sp>
        <p:nvSpPr>
          <p:cNvPr id="18436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639762"/>
          </a:xfrm>
        </p:spPr>
        <p:txBody>
          <a:bodyPr/>
          <a:lstStyle/>
          <a:p>
            <a:pPr eaLnBrk="1" hangingPunct="1"/>
            <a:r>
              <a:rPr lang="en-US" dirty="0" smtClean="0"/>
              <a:t>Member </a:t>
            </a:r>
          </a:p>
        </p:txBody>
      </p:sp>
      <p:sp>
        <p:nvSpPr>
          <p:cNvPr id="18437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Harold Boer</a:t>
            </a:r>
          </a:p>
          <a:p>
            <a:pPr eaLnBrk="1" hangingPunct="1"/>
            <a:r>
              <a:rPr lang="en-US" dirty="0" smtClean="0"/>
              <a:t>Bruce Whitehouse</a:t>
            </a:r>
          </a:p>
          <a:p>
            <a:pPr eaLnBrk="1" hangingPunct="1"/>
            <a:r>
              <a:rPr lang="en-US" dirty="0" smtClean="0"/>
              <a:t>Phil Gerace</a:t>
            </a:r>
          </a:p>
          <a:p>
            <a:pPr eaLnBrk="1" hangingPunct="1"/>
            <a:r>
              <a:rPr lang="en-US" dirty="0" smtClean="0"/>
              <a:t>David Durstine</a:t>
            </a:r>
          </a:p>
          <a:p>
            <a:pPr eaLnBrk="1" hangingPunct="1"/>
            <a:r>
              <a:rPr lang="en-US" dirty="0" smtClean="0"/>
              <a:t>Greg Kozey</a:t>
            </a:r>
          </a:p>
          <a:p>
            <a:pPr eaLnBrk="1" hangingPunct="1"/>
            <a:r>
              <a:rPr lang="en-US" dirty="0" smtClean="0"/>
              <a:t>Scott </a:t>
            </a:r>
            <a:r>
              <a:rPr lang="en-US" dirty="0" err="1" smtClean="0"/>
              <a:t>Edens</a:t>
            </a:r>
            <a:endParaRPr lang="en-US" dirty="0" smtClean="0"/>
          </a:p>
          <a:p>
            <a:pPr eaLnBrk="1" hangingPunct="1"/>
            <a:r>
              <a:rPr lang="en-US" dirty="0" smtClean="0"/>
              <a:t>Steve Toren</a:t>
            </a:r>
          </a:p>
        </p:txBody>
      </p:sp>
      <p:pic>
        <p:nvPicPr>
          <p:cNvPr id="18438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01405"/>
            <a:ext cx="5334000" cy="1851025"/>
          </a:xfrm>
        </p:spPr>
        <p:txBody>
          <a:bodyPr/>
          <a:lstStyle/>
          <a:p>
            <a:r>
              <a:rPr lang="en-US" dirty="0" smtClean="0"/>
              <a:t>FAMA Fall Meeting</a:t>
            </a:r>
            <a:br>
              <a:rPr lang="en-US" dirty="0" smtClean="0"/>
            </a:b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29" y="3962400"/>
            <a:ext cx="53340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Committee Reports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Desert Landsca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  <p:pic>
        <p:nvPicPr>
          <p:cNvPr id="6" name="Picture 6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400"/>
            <a:ext cx="1793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01405"/>
            <a:ext cx="5334000" cy="1851025"/>
          </a:xfrm>
        </p:spPr>
        <p:txBody>
          <a:bodyPr/>
          <a:lstStyle/>
          <a:p>
            <a:r>
              <a:rPr lang="en-US" dirty="0" smtClean="0"/>
              <a:t>FAMA Fall Meeting</a:t>
            </a:r>
            <a:br>
              <a:rPr lang="en-US" dirty="0" smtClean="0"/>
            </a:b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29" y="4038600"/>
            <a:ext cx="53340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Welcome to beautiful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Glendale, AZ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Desert Landsca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  <p:pic>
        <p:nvPicPr>
          <p:cNvPr id="6" name="Picture 6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400"/>
            <a:ext cx="1793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2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0" y="1801813"/>
            <a:ext cx="5334000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400"/>
              <a:t>FAMA Fall Meeting</a:t>
            </a:r>
            <a:br>
              <a:rPr lang="en-US" sz="4400"/>
            </a:br>
            <a:r>
              <a:rPr lang="en-US" sz="4400"/>
              <a:t>2012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-3175" y="3810000"/>
            <a:ext cx="5334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ts val="1000"/>
              </a:spcBef>
              <a:buClrTx/>
              <a:buFontTx/>
              <a:buNone/>
            </a:pPr>
            <a:r>
              <a:rPr lang="en-US" sz="4000" dirty="0"/>
              <a:t>Statistics Committee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400"/>
            <a:ext cx="1793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694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2400" y="0"/>
            <a:ext cx="899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sz="4400" dirty="0"/>
              <a:t>Statistics Committee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6200" y="990600"/>
            <a:ext cx="9067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3200" b="1" dirty="0"/>
              <a:t>Committee Members</a:t>
            </a:r>
          </a:p>
          <a:p>
            <a:r>
              <a:rPr lang="en-US" sz="3200" dirty="0"/>
              <a:t> </a:t>
            </a:r>
          </a:p>
          <a:p>
            <a:r>
              <a:rPr lang="en-US" sz="2400" dirty="0"/>
              <a:t>Jack </a:t>
            </a:r>
            <a:r>
              <a:rPr lang="en-US" sz="2400" dirty="0" err="1"/>
              <a:t>McLoughlin</a:t>
            </a:r>
            <a:r>
              <a:rPr lang="en-US" sz="2400" dirty="0"/>
              <a:t> – Chair</a:t>
            </a:r>
          </a:p>
          <a:p>
            <a:r>
              <a:rPr lang="en-US" sz="2400" dirty="0"/>
              <a:t>Dave </a:t>
            </a:r>
            <a:r>
              <a:rPr lang="en-US" sz="2400" dirty="0" err="1"/>
              <a:t>Drehobl</a:t>
            </a:r>
            <a:r>
              <a:rPr lang="en-US" sz="2400" dirty="0"/>
              <a:t> – Vice Chair</a:t>
            </a:r>
          </a:p>
          <a:p>
            <a:r>
              <a:rPr lang="en-US" sz="2400" dirty="0"/>
              <a:t>Jim </a:t>
            </a:r>
            <a:r>
              <a:rPr lang="en-US" sz="2400" dirty="0" err="1"/>
              <a:t>Otwell</a:t>
            </a:r>
            <a:r>
              <a:rPr lang="en-US" sz="2400" dirty="0"/>
              <a:t> – Member</a:t>
            </a:r>
          </a:p>
          <a:p>
            <a:r>
              <a:rPr lang="en-US" sz="2400" dirty="0"/>
              <a:t>Bruce Whitehouse – Board </a:t>
            </a:r>
            <a:r>
              <a:rPr lang="en-US" sz="2400" dirty="0" smtClean="0"/>
              <a:t>Liaison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261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0"/>
            <a:ext cx="899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4400"/>
              <a:t>Statistics Committee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6200" y="990600"/>
            <a:ext cx="9067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14300"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ts val="900"/>
              </a:spcBef>
              <a:buClrTx/>
              <a:buFontTx/>
              <a:buNone/>
            </a:pPr>
            <a:r>
              <a:rPr lang="en-US" sz="3600" b="1"/>
              <a:t>2012 1st quarter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3200"/>
              <a:t> 	Bookings dropped to ~1000 unit floor back to 2009 numbers.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3200"/>
              <a:t> 	Slight increase in shipments reflects starting to clear out large bookings of 4th Qtr 2011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65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52400" y="0"/>
            <a:ext cx="899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4400"/>
              <a:t>Statistics Committee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6200" y="990600"/>
            <a:ext cx="9067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14300"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ts val="900"/>
              </a:spcBef>
              <a:buClrTx/>
              <a:buFontTx/>
              <a:buNone/>
            </a:pPr>
            <a:r>
              <a:rPr lang="en-US" sz="3600" b="1"/>
              <a:t>2012 1st quarter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3200"/>
              <a:t> 	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5410200"/>
            <a:ext cx="14509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2325"/>
            <a:ext cx="914400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6509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52400" y="0"/>
            <a:ext cx="899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4400"/>
              <a:t>Statistics Committee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6200" y="990600"/>
            <a:ext cx="9067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14300"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ts val="900"/>
              </a:spcBef>
              <a:buClrTx/>
              <a:buFontTx/>
              <a:buNone/>
            </a:pPr>
            <a:r>
              <a:rPr lang="en-US" sz="3600" b="1"/>
              <a:t>Changes to data collection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/>
              <a:t> 	Some confusion over addition of “Rear Mount pumpers” as a separate vehicle class. 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/>
              <a:t> 	Suggest that we drop the class entirely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/>
              <a:t> 	This info can be extracted from the Pump Type column as all pumps are classified as “front”, “mid”, “rear” (In Excel use Data | Advanced Filter)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9883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52400" y="0"/>
            <a:ext cx="899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4400"/>
              <a:t>Statistics Committee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200" y="990600"/>
            <a:ext cx="9067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14300"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ts val="900"/>
              </a:spcBef>
              <a:buClrTx/>
              <a:buFontTx/>
              <a:buNone/>
            </a:pPr>
            <a:r>
              <a:rPr lang="en-US" sz="3600" b="1"/>
              <a:t>Improving Data Collection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3200"/>
              <a:t> 	A sub-committee was formed to discuss improvement to the data collection process. 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3200"/>
              <a:t> Members:Peter Darley, Grady North, Phil Gerace, Nate Berry	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8826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52400" y="0"/>
            <a:ext cx="899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4400"/>
              <a:t>Statistics Committee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6200" y="990600"/>
            <a:ext cx="9067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12713"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ts val="900"/>
              </a:spcBef>
            </a:pPr>
            <a:r>
              <a:rPr lang="en-US" sz="3600" b="1"/>
              <a:t>Improving Data Collection suggestions: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3200"/>
              <a:t> Add ability to upload a batch of trucks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3200"/>
              <a:t> Ability to map data by state and provinces in Canada 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3200"/>
              <a:t> Divide Other category into Export and GSA (or “military”)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48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52400" y="0"/>
            <a:ext cx="899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4400"/>
              <a:t>Statistics Committee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6200" y="990600"/>
            <a:ext cx="9067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14300"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ts val="900"/>
              </a:spcBef>
              <a:buClrTx/>
              <a:buFontTx/>
              <a:buNone/>
            </a:pPr>
            <a:r>
              <a:rPr lang="en-US" sz="3600" b="1"/>
              <a:t>Data investigation and tools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3200"/>
              <a:t> We now have a large database of data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3200"/>
              <a:t> Goal to provide tools to easily visualize this data to all members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3200"/>
              <a:t> Easily done with some free web tools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3200"/>
              <a:t> Fire Research created an example site: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227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52400" y="0"/>
            <a:ext cx="899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4400"/>
              <a:t>Statistics Committee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6200" y="990600"/>
            <a:ext cx="9067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14300"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ts val="900"/>
              </a:spcBef>
              <a:buClrTx/>
              <a:buFontTx/>
              <a:buNone/>
            </a:pPr>
            <a:r>
              <a:rPr lang="en-US" sz="3600" b="1" dirty="0">
                <a:latin typeface="+mn-lt"/>
              </a:rPr>
              <a:t>Statistics Shipped Data Tool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latin typeface="+mn-lt"/>
              </a:rPr>
              <a:t> </a:t>
            </a:r>
            <a:r>
              <a:rPr lang="en-US" sz="3200" u="sng" dirty="0">
                <a:latin typeface="+mn-lt"/>
              </a:rPr>
              <a:t>Prototype page</a:t>
            </a:r>
            <a:r>
              <a:rPr lang="en-US" sz="3200" dirty="0">
                <a:latin typeface="+mn-lt"/>
              </a:rPr>
              <a:t> with some </a:t>
            </a:r>
            <a:r>
              <a:rPr lang="en-US" sz="3200" u="sng" dirty="0">
                <a:latin typeface="+mn-lt"/>
              </a:rPr>
              <a:t>limited</a:t>
            </a:r>
            <a:r>
              <a:rPr lang="en-US" sz="3200" dirty="0">
                <a:latin typeface="+mn-lt"/>
              </a:rPr>
              <a:t> tools 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latin typeface="+mn-lt"/>
              </a:rPr>
              <a:t> Password protected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latin typeface="+mn-lt"/>
              </a:rPr>
              <a:t> </a:t>
            </a:r>
            <a:r>
              <a:rPr lang="en-US" sz="4400" dirty="0">
                <a:latin typeface="+mn-lt"/>
              </a:rPr>
              <a:t>fireresearch.com/</a:t>
            </a:r>
            <a:r>
              <a:rPr lang="en-US" sz="4400" dirty="0" err="1">
                <a:latin typeface="+mn-lt"/>
              </a:rPr>
              <a:t>fama</a:t>
            </a:r>
            <a:endParaRPr lang="en-US" sz="4400" dirty="0">
              <a:latin typeface="+mn-lt"/>
            </a:endParaRP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latin typeface="+mn-lt"/>
              </a:rPr>
              <a:t> User: </a:t>
            </a:r>
            <a:r>
              <a:rPr lang="en-US" sz="3200" b="1" dirty="0" err="1">
                <a:latin typeface="+mn-lt"/>
              </a:rPr>
              <a:t>famastats</a:t>
            </a:r>
            <a:r>
              <a:rPr lang="en-US" sz="3200" dirty="0">
                <a:latin typeface="+mn-lt"/>
              </a:rPr>
              <a:t>  Password: </a:t>
            </a:r>
            <a:r>
              <a:rPr lang="en-US" sz="3200" b="1" dirty="0" err="1">
                <a:latin typeface="+mn-lt"/>
              </a:rPr>
              <a:t>frc</a:t>
            </a:r>
            <a:endParaRPr lang="en-US" sz="3200" b="1" dirty="0">
              <a:latin typeface="+mn-lt"/>
            </a:endParaRP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latin typeface="+mn-lt"/>
              </a:rPr>
              <a:t> Try it now!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793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52400" y="0"/>
            <a:ext cx="899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4400"/>
              <a:t>Statistics Committee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6200" y="990600"/>
            <a:ext cx="9067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14300"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ts val="900"/>
              </a:spcBef>
              <a:buClrTx/>
              <a:buFontTx/>
              <a:buNone/>
            </a:pPr>
            <a:r>
              <a:rPr lang="en-US" sz="3600" b="1" dirty="0"/>
              <a:t>Statistics Shipped Data Tool</a:t>
            </a:r>
          </a:p>
          <a:p>
            <a:pPr marL="398463" indent="-284163"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</a:pPr>
            <a:r>
              <a:rPr lang="en-US" sz="2800" dirty="0" smtClean="0"/>
              <a:t>Nate </a:t>
            </a:r>
            <a:r>
              <a:rPr lang="en-US" sz="2800" dirty="0"/>
              <a:t>Berry downloaded the data (like any FAMA member can do)</a:t>
            </a:r>
          </a:p>
          <a:p>
            <a:pPr marL="398463" indent="-284163"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</a:pPr>
            <a:r>
              <a:rPr lang="en-US" sz="2800" dirty="0" smtClean="0"/>
              <a:t>Built </a:t>
            </a:r>
            <a:r>
              <a:rPr lang="en-US" sz="2800" dirty="0"/>
              <a:t>a database of shipped trucks</a:t>
            </a:r>
          </a:p>
          <a:p>
            <a:pPr marL="398463" indent="-284163"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</a:pPr>
            <a:r>
              <a:rPr lang="en-US" sz="2800" dirty="0" smtClean="0"/>
              <a:t>Put </a:t>
            </a:r>
            <a:r>
              <a:rPr lang="en-US" sz="2800" dirty="0"/>
              <a:t>up a web form so members can do some investigations on their own without having to get IT folks involved.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356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01405"/>
            <a:ext cx="5334000" cy="1851025"/>
          </a:xfrm>
        </p:spPr>
        <p:txBody>
          <a:bodyPr/>
          <a:lstStyle/>
          <a:p>
            <a:r>
              <a:rPr lang="en-US" dirty="0" smtClean="0"/>
              <a:t>FAMA Fall Meeting</a:t>
            </a:r>
            <a:br>
              <a:rPr lang="en-US" dirty="0" smtClean="0"/>
            </a:b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29" y="4038600"/>
            <a:ext cx="53340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Call to Order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Desert Landsca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  <p:pic>
        <p:nvPicPr>
          <p:cNvPr id="6" name="Picture 6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400"/>
            <a:ext cx="1793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0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52400" y="0"/>
            <a:ext cx="899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4400"/>
              <a:t>Statistics Committee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6200" y="990600"/>
            <a:ext cx="9067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14300"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ts val="900"/>
              </a:spcBef>
              <a:buClrTx/>
              <a:buFontTx/>
              <a:buNone/>
            </a:pPr>
            <a:r>
              <a:rPr lang="en-US" sz="3600"/>
              <a:t>Slide Title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3200"/>
              <a:t>	Content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5410200"/>
            <a:ext cx="14509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822325"/>
            <a:ext cx="9144000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4205288" y="2741613"/>
            <a:ext cx="1374775" cy="552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 flipV="1">
            <a:off x="3840163" y="3930650"/>
            <a:ext cx="1739900" cy="277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668963" y="3017838"/>
            <a:ext cx="20097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r>
              <a:rPr lang="en-US"/>
              <a:t>Make selections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578475" y="3749675"/>
            <a:ext cx="29257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r>
              <a:rPr lang="en-US"/>
              <a:t>Pick one or more graphs to show 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4570413" y="4937125"/>
            <a:ext cx="1924050" cy="1006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354763" y="4573588"/>
            <a:ext cx="2514600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r>
              <a:rPr lang="en-US"/>
              <a:t>Your selections </a:t>
            </a:r>
          </a:p>
          <a:p>
            <a:pPr algn="r"/>
            <a:r>
              <a:rPr lang="en-US"/>
              <a:t>shown here </a:t>
            </a:r>
          </a:p>
          <a:p>
            <a:pPr algn="r"/>
            <a:r>
              <a:rPr lang="en-US"/>
              <a:t>(in case you forget!)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6491288" y="6218238"/>
            <a:ext cx="642937" cy="549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7134225" y="5851525"/>
            <a:ext cx="1752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r>
              <a:rPr lang="en-US"/>
              <a:t>Graphs </a:t>
            </a:r>
          </a:p>
          <a:p>
            <a:pPr algn="r"/>
            <a:r>
              <a:rPr lang="en-US"/>
              <a:t>Appear below</a:t>
            </a:r>
          </a:p>
        </p:txBody>
      </p:sp>
    </p:spTree>
    <p:extLst>
      <p:ext uri="{BB962C8B-B14F-4D97-AF65-F5344CB8AC3E}">
        <p14:creationId xmlns:p14="http://schemas.microsoft.com/office/powerpoint/2010/main" val="3003284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52400" y="0"/>
            <a:ext cx="899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4400" dirty="0"/>
              <a:t>Statistics Committee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6200" y="990600"/>
            <a:ext cx="9067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14300"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ts val="900"/>
              </a:spcBef>
              <a:buClrTx/>
              <a:buFontTx/>
              <a:buNone/>
            </a:pPr>
            <a:r>
              <a:rPr lang="en-US" sz="3600"/>
              <a:t>Slide Title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3200"/>
              <a:t>	Content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5410200"/>
            <a:ext cx="14509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59485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434138" y="1554163"/>
            <a:ext cx="2514600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/>
              <a:t>This graph shows all</a:t>
            </a:r>
          </a:p>
          <a:p>
            <a:r>
              <a:rPr lang="en-US"/>
              <a:t>ARFF trucks shipped</a:t>
            </a:r>
          </a:p>
          <a:p>
            <a:r>
              <a:rPr lang="en-US"/>
              <a:t>by Quarter between</a:t>
            </a:r>
          </a:p>
          <a:p>
            <a:r>
              <a:rPr lang="en-US"/>
              <a:t>Jan 1, 2008 </a:t>
            </a:r>
          </a:p>
          <a:p>
            <a:r>
              <a:rPr lang="en-US"/>
              <a:t>and present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6034088" y="3016250"/>
            <a:ext cx="917575" cy="1098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8824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52400" y="0"/>
            <a:ext cx="899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4400" dirty="0"/>
              <a:t>Statistics Committee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6200" y="990600"/>
            <a:ext cx="9067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14300"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  <a:tab pos="92583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ts val="900"/>
              </a:spcBef>
              <a:buClrTx/>
              <a:buFontTx/>
              <a:buNone/>
            </a:pPr>
            <a:r>
              <a:rPr lang="en-US" sz="3600"/>
              <a:t>Slide Title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3200"/>
              <a:t>	Content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5410200"/>
            <a:ext cx="14509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236075" cy="742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610350" y="1646238"/>
            <a:ext cx="25431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dirty="0" smtClean="0"/>
              <a:t>Here’s </a:t>
            </a:r>
            <a:r>
              <a:rPr lang="en-US" dirty="0"/>
              <a:t>the same</a:t>
            </a:r>
          </a:p>
          <a:p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plotted on a </a:t>
            </a:r>
          </a:p>
          <a:p>
            <a:r>
              <a:rPr lang="en-US" dirty="0"/>
              <a:t>map of the US.</a:t>
            </a:r>
          </a:p>
          <a:p>
            <a:endParaRPr lang="en-US" dirty="0"/>
          </a:p>
          <a:p>
            <a:r>
              <a:rPr lang="en-US" dirty="0"/>
              <a:t>Hover over a state</a:t>
            </a:r>
          </a:p>
          <a:p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the actual value.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6399213" y="3382963"/>
            <a:ext cx="1100137" cy="1281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61351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52400" y="0"/>
            <a:ext cx="899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4400"/>
              <a:t>Statistics Committee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6200" y="990600"/>
            <a:ext cx="9067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011363"/>
            <a:ext cx="4087813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1463675"/>
            <a:ext cx="2411412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3565525"/>
            <a:ext cx="4189412" cy="276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5588" y="822325"/>
            <a:ext cx="8156575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9971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9971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9971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9971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9971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9971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9971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9971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9971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3200"/>
              <a:t>Search by groups of vehicle classes, chassis &amp; pump types!</a:t>
            </a:r>
          </a:p>
        </p:txBody>
      </p:sp>
    </p:spTree>
    <p:extLst>
      <p:ext uri="{BB962C8B-B14F-4D97-AF65-F5344CB8AC3E}">
        <p14:creationId xmlns:p14="http://schemas.microsoft.com/office/powerpoint/2010/main" val="207776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1801813"/>
            <a:ext cx="5334000" cy="1851025"/>
          </a:xfrm>
        </p:spPr>
        <p:txBody>
          <a:bodyPr/>
          <a:lstStyle/>
          <a:p>
            <a:r>
              <a:rPr lang="en-US" dirty="0" smtClean="0"/>
              <a:t>FAMA Fall Meeting</a:t>
            </a:r>
            <a:br>
              <a:rPr lang="en-US" dirty="0" smtClean="0"/>
            </a:br>
            <a:r>
              <a:rPr lang="en-US" dirty="0" smtClean="0"/>
              <a:t>2012</a:t>
            </a:r>
          </a:p>
        </p:txBody>
      </p:sp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>
          <a:xfrm>
            <a:off x="-3175" y="3810000"/>
            <a:ext cx="5334000" cy="1752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GAC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Governmental Affairs Committee</a:t>
            </a:r>
          </a:p>
        </p:txBody>
      </p:sp>
      <p:pic>
        <p:nvPicPr>
          <p:cNvPr id="2051" name="Picture 3" descr="Desert Landscap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0"/>
            <a:ext cx="381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400"/>
            <a:ext cx="1793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26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GOVERNMENTAL AFFAIRS COMMITTEE (GAC) MEMBERS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4038600" cy="4343400"/>
          </a:xfrm>
        </p:spPr>
        <p:txBody>
          <a:bodyPr rtlCol="0">
            <a:normAutofit fontScale="92500"/>
          </a:bodyPr>
          <a:lstStyle/>
          <a:p>
            <a:pPr marL="168275" indent="-168275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sz="3000" dirty="0" smtClean="0">
                <a:solidFill>
                  <a:schemeClr val="tx1"/>
                </a:solidFill>
              </a:rPr>
              <a:t>John Granby, Co–Chair</a:t>
            </a:r>
          </a:p>
          <a:p>
            <a:pPr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   Bill Lawson</a:t>
            </a:r>
          </a:p>
          <a:p>
            <a:pPr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   John W. </a:t>
            </a:r>
            <a:r>
              <a:rPr lang="en-US" sz="3000" dirty="0" err="1" smtClean="0">
                <a:solidFill>
                  <a:schemeClr val="tx1"/>
                </a:solidFill>
              </a:rPr>
              <a:t>McNulty,lll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   Mike </a:t>
            </a:r>
            <a:r>
              <a:rPr lang="en-US" sz="3000" dirty="0" err="1" smtClean="0">
                <a:solidFill>
                  <a:schemeClr val="tx1"/>
                </a:solidFill>
              </a:rPr>
              <a:t>Natchipolsky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   Craig Sharman</a:t>
            </a:r>
          </a:p>
          <a:p>
            <a:pPr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   Rick Singer</a:t>
            </a:r>
          </a:p>
          <a:p>
            <a:pPr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   Corey Carlson</a:t>
            </a:r>
          </a:p>
          <a:p>
            <a:pPr marL="168275"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	</a:t>
            </a:r>
            <a:endParaRPr lang="en-US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3075" name="Picture 3" descr="Desert Landscap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724400" y="1066801"/>
            <a:ext cx="4191000" cy="38861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Lee Morris,  Co–Chair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Ken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Creese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George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Goros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Stewart McMillan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Steve Stein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Neil Chaney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Tim Dean</a:t>
            </a:r>
          </a:p>
        </p:txBody>
      </p:sp>
      <p:pic>
        <p:nvPicPr>
          <p:cNvPr id="7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/>
            <a:r>
              <a:rPr lang="en-US" dirty="0" smtClean="0"/>
              <a:t>GAC Support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143000"/>
            <a:ext cx="8610600" cy="4267200"/>
          </a:xfrm>
        </p:spPr>
        <p:txBody>
          <a:bodyPr rtlCol="0">
            <a:normAutofit/>
          </a:bodyPr>
          <a:lstStyle/>
          <a:p>
            <a:pPr marL="115888" algn="l" fontAlgn="auto"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  <a:ea typeface="+mn-ea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Dave </a:t>
            </a:r>
            <a:r>
              <a:rPr lang="en-US" dirty="0" err="1" smtClean="0">
                <a:solidFill>
                  <a:schemeClr val="tx1"/>
                </a:solidFill>
              </a:rPr>
              <a:t>Gatton</a:t>
            </a:r>
            <a:r>
              <a:rPr lang="en-US" dirty="0" smtClean="0">
                <a:solidFill>
                  <a:schemeClr val="tx1"/>
                </a:solidFill>
              </a:rPr>
              <a:t> – Washington Consultant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Richard </a:t>
            </a:r>
            <a:r>
              <a:rPr lang="en-US" dirty="0" err="1" smtClean="0">
                <a:solidFill>
                  <a:schemeClr val="tx1"/>
                </a:solidFill>
              </a:rPr>
              <a:t>Boyes</a:t>
            </a:r>
            <a:r>
              <a:rPr lang="en-US" dirty="0" smtClean="0">
                <a:solidFill>
                  <a:schemeClr val="tx1"/>
                </a:solidFill>
              </a:rPr>
              <a:t> - CGC Liaison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Peter Darley  -  FAMA Board Liaison</a:t>
            </a:r>
          </a:p>
          <a:p>
            <a:pPr marL="115888" algn="l" fontAlgn="auto"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  <a:ea typeface="+mn-ea"/>
            </a:endParaRPr>
          </a:p>
          <a:p>
            <a:pPr marL="115888" algn="l" fontAlgn="auto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4099" name="Picture 3" descr="Desert Landscap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7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/>
            <a:r>
              <a:rPr lang="en-US" dirty="0" smtClean="0"/>
              <a:t>2012 Activity</a:t>
            </a:r>
          </a:p>
        </p:txBody>
      </p:sp>
      <p:pic>
        <p:nvPicPr>
          <p:cNvPr id="5123" name="Picture 3" descr="Desert Landscap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914400"/>
            <a:ext cx="8534400" cy="4495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  Hill Day – CFSI combination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  – 75 meetings, 28 companies participated (27% higher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     company participation)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  Home days – Task Force Tips and Illinois Fire Service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  Alliance Lunch – October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  Ongoing meetings with members, staff and committee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  members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  GAC alerts and newsletter to all members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  Hosted spring Industry/FEMA grants office roundtable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  discussion at FDIC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5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/>
            <a:r>
              <a:rPr lang="en-US" dirty="0" smtClean="0"/>
              <a:t>Hill Day Successes</a:t>
            </a:r>
          </a:p>
        </p:txBody>
      </p:sp>
      <p:pic>
        <p:nvPicPr>
          <p:cNvPr id="6147" name="Picture 3" descr="Desert Landscap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066800"/>
            <a:ext cx="8305800" cy="43434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 Connected with CFSI week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 Hill day, well organized and staged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 High energy among attendees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 75 meetings with Congressional offices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 Well received by legislators &amp; Alliance partners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 Fire Caucus successful  in continued funding for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     both the AFG and SAFER programs in a very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     difficult budget climate</a:t>
            </a:r>
          </a:p>
        </p:txBody>
      </p:sp>
      <p:pic>
        <p:nvPicPr>
          <p:cNvPr id="7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27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2013 Legislative Agenda</a:t>
            </a:r>
          </a:p>
        </p:txBody>
      </p:sp>
      <p:pic>
        <p:nvPicPr>
          <p:cNvPr id="6147" name="Picture 3" descr="Desert Landscap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00200"/>
            <a:ext cx="8305800" cy="38100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Continue to push for continued even funding for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    2013 AFG and SAFER programs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Federal Fire Act Grants Program Reauthorization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DHS Reauthorization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State/Federal fire truck weight laws (FAMA)</a:t>
            </a: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7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5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180915">
            <a:off x="-3629" y="4038600"/>
            <a:ext cx="5334000" cy="1752600"/>
          </a:xfrm>
        </p:spPr>
        <p:txBody>
          <a:bodyPr>
            <a:normAutofit/>
          </a:bodyPr>
          <a:lstStyle/>
          <a:p>
            <a:endParaRPr lang="en-US" sz="1700" dirty="0" smtClean="0">
              <a:latin typeface="Brush Script MT" pitchFamily="66" charset="0"/>
            </a:endParaRPr>
          </a:p>
          <a:p>
            <a:endParaRPr lang="en-US" sz="6500" dirty="0">
              <a:solidFill>
                <a:schemeClr val="tx1"/>
              </a:solidFill>
            </a:endParaRPr>
          </a:p>
        </p:txBody>
      </p:sp>
      <p:pic>
        <p:nvPicPr>
          <p:cNvPr id="4" name="Picture 3" descr="Desert Landsca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  <p:pic>
        <p:nvPicPr>
          <p:cNvPr id="7170" name="Picture 2" descr="C:\Users\bruce\AppData\Local\Microsoft\Windows\Temporary Internet Files\Content.IE5\WDHONZCK\MC90004804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155642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\\Kovatch3\marketing\Logos\Misc logos\FAMA_Logo_bevel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400"/>
            <a:ext cx="1793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9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2013 Goals</a:t>
            </a:r>
          </a:p>
        </p:txBody>
      </p:sp>
      <p:pic>
        <p:nvPicPr>
          <p:cNvPr id="6147" name="Picture 3" descr="Desert Landscap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914400"/>
            <a:ext cx="8458200" cy="44958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 Continue to promote our core initiatives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─ Full Funding for the Fire Act</a:t>
            </a:r>
          </a:p>
          <a:p>
            <a:pPr marL="746125" lvl="1" indent="-288925" algn="l"/>
            <a:r>
              <a:rPr lang="en-US" dirty="0" smtClean="0">
                <a:solidFill>
                  <a:schemeClr val="tx1"/>
                </a:solidFill>
              </a:rPr>
              <a:t>─ Reauthorization and continued support for the    program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─ Full funding for the U.S. Fire Administration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 Greater member participation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─ Hill Day/CFSI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─ Home day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More targeted communications and timely information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7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9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GAC tasks to Members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143000"/>
            <a:ext cx="8305800" cy="4267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4400" dirty="0" smtClean="0">
                <a:solidFill>
                  <a:schemeClr val="tx1"/>
                </a:solidFill>
              </a:rPr>
              <a:t>IT HASN’T CHANGED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  This is a </a:t>
            </a:r>
            <a:r>
              <a:rPr lang="en-US" u="sng" dirty="0" smtClean="0">
                <a:solidFill>
                  <a:schemeClr val="tx1"/>
                </a:solidFill>
              </a:rPr>
              <a:t>Relationship Business</a:t>
            </a:r>
            <a:r>
              <a:rPr lang="en-US" dirty="0" smtClean="0">
                <a:solidFill>
                  <a:schemeClr val="tx1"/>
                </a:solidFill>
              </a:rPr>
              <a:t>!!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  Call your Congressional Offices</a:t>
            </a:r>
          </a:p>
          <a:p>
            <a:pPr lvl="1" algn="l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─ Fire Act Funding Update</a:t>
            </a:r>
          </a:p>
          <a:p>
            <a:pPr lvl="1" algn="l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─ Election Outlook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  Call Before and After Election Day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  Report Back to GAC</a:t>
            </a: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6147" name="Picture 3" descr="Desert Landscap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3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0" y="1801813"/>
            <a:ext cx="5334000" cy="18510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FAMA Fall Meeting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2012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-3175" y="3810000"/>
            <a:ext cx="5334000" cy="1752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  <a:ea typeface="ＭＳ Ｐゴシック" pitchFamily="34" charset="-128"/>
              </a:rPr>
              <a:t>Tradeshow Advisory</a:t>
            </a:r>
          </a:p>
          <a:p>
            <a:pPr eaLnBrk="1" hangingPunct="1"/>
            <a:r>
              <a:rPr lang="en-US" sz="4000" dirty="0" smtClean="0">
                <a:solidFill>
                  <a:schemeClr val="tx1"/>
                </a:solidFill>
                <a:ea typeface="ＭＳ Ｐゴシック" pitchFamily="34" charset="-128"/>
              </a:rPr>
              <a:t>Committee</a:t>
            </a:r>
          </a:p>
        </p:txBody>
      </p:sp>
      <p:pic>
        <p:nvPicPr>
          <p:cNvPr id="4100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400"/>
            <a:ext cx="1793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49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smtClean="0">
                <a:ea typeface="ＭＳ Ｐゴシック" pitchFamily="34" charset="-128"/>
              </a:rPr>
              <a:t>Tradeshow Advisory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 rtlCol="0">
            <a:normAutofit/>
          </a:bodyPr>
          <a:lstStyle/>
          <a:p>
            <a:pPr marL="115888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a typeface="+mn-ea"/>
              </a:rPr>
              <a:t>2013 Fire Service</a:t>
            </a:r>
          </a:p>
          <a:p>
            <a:pPr marL="115888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a typeface="+mn-ea"/>
              </a:rPr>
              <a:t>Events Calendar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5105400" y="1143000"/>
          <a:ext cx="247173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Acrobat Document" r:id="rId4" imgW="5829300" imgH="9601200" progId="AcroExch.Document.7">
                  <p:embed/>
                </p:oleObj>
              </mc:Choice>
              <mc:Fallback>
                <p:oleObj name="Acrobat Document" r:id="rId4" imgW="5829300" imgH="96012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143000"/>
                        <a:ext cx="247173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0" y="5402263"/>
            <a:ext cx="9144000" cy="1455737"/>
            <a:chOff x="0" y="5402263"/>
            <a:chExt cx="9144000" cy="1455737"/>
          </a:xfrm>
        </p:grpSpPr>
        <p:pic>
          <p:nvPicPr>
            <p:cNvPr id="1029" name="Picture 3" descr="Desert Landscape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10200"/>
              <a:ext cx="769302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 descr="\\Kovatch3\marketing\Logos\Misc logos\FAMA_Logo_bevel.ep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5402263"/>
              <a:ext cx="1447800" cy="145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9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dirty="0" smtClean="0">
                <a:ea typeface="ＭＳ Ｐゴシック" pitchFamily="34" charset="-128"/>
              </a:rPr>
              <a:t>Tradeshow Advisory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 rtlCol="0">
            <a:normAutofit/>
          </a:bodyPr>
          <a:lstStyle/>
          <a:p>
            <a:pPr marL="115888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a typeface="+mn-ea"/>
              </a:rPr>
              <a:t>2012 Tradeshow attendance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Firehouse World 4,850(a) / 1,596(e)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FDIC 24,707(a) / 4,703(e)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PA Fire Expo 15,991(a) / 2,627(e)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NY State Fire Chiefs 11,927(a) / 2,858(e)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Firehouse Expo 9,121(a) / 1,536(e)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FRI (IAFC) 6,636(a) / 2,881(e) 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ea typeface="+mn-ea"/>
            </a:endParaRP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5124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7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smtClean="0">
                <a:ea typeface="ＭＳ Ｐゴシック" pitchFamily="34" charset="-128"/>
              </a:rPr>
              <a:t>Tradeshow Advisory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 rtlCol="0">
            <a:normAutofit/>
          </a:bodyPr>
          <a:lstStyle/>
          <a:p>
            <a:pPr marL="115888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a typeface="+mn-ea"/>
              </a:rPr>
              <a:t>5-Year History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</a:rPr>
              <a:t>	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Firehouse World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2008 – 7,484(a)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2009 – 5,647(a) / 1,578(e)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2010 – 5,916(a) / 1,607(e)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2011 – 5,316(a) / 1,485(e)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2012 – 4,850(a) / 1,596(e)</a:t>
            </a:r>
          </a:p>
          <a:p>
            <a:pPr marL="914400" lvl="1" algn="l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6148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4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smtClean="0">
                <a:ea typeface="ＭＳ Ｐゴシック" pitchFamily="34" charset="-128"/>
              </a:rPr>
              <a:t>Tradeshow Advisory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 rtlCol="0">
            <a:normAutofit/>
          </a:bodyPr>
          <a:lstStyle/>
          <a:p>
            <a:pPr marL="115888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a typeface="+mn-ea"/>
              </a:rPr>
              <a:t>Firehouse World Steering Committee 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	Adding efforts to bring Battalion Chiefs, Deputy Chiefs, and other Chief positions that are responsible for spec writing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   Working on new staging area for apparatus and POV’s</a:t>
            </a:r>
          </a:p>
        </p:txBody>
      </p:sp>
      <p:pic>
        <p:nvPicPr>
          <p:cNvPr id="7172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smtClean="0">
                <a:ea typeface="ＭＳ Ｐゴシック" pitchFamily="34" charset="-128"/>
              </a:rPr>
              <a:t>Tradeshow Advisory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 rtlCol="0">
            <a:normAutofit/>
          </a:bodyPr>
          <a:lstStyle/>
          <a:p>
            <a:pPr marL="115888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5-Year History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</a:rPr>
              <a:t>	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FDIC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2008 – 23,861(a) / 4,716(e)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2009 – 22,918(a) / 4,477(e)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2010 – 22,802(a) / 4,670(e)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2011 – 24,119(a) / 4,599(e)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2012 – 24,707(a) / 4,703(e)</a:t>
            </a:r>
          </a:p>
        </p:txBody>
      </p:sp>
      <p:pic>
        <p:nvPicPr>
          <p:cNvPr id="8196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smtClean="0">
                <a:ea typeface="ＭＳ Ｐゴシック" pitchFamily="34" charset="-128"/>
              </a:rPr>
              <a:t>Tradeshow Advisory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 rtlCol="0">
            <a:normAutofit/>
          </a:bodyPr>
          <a:lstStyle/>
          <a:p>
            <a:pPr marL="115888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FDIC Exhibitor Roundtable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</a:rPr>
              <a:t>	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New sponsorship opportunities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   New registration features, including allowing controlled self-registration of booth staff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   Jefferson Davis held a session about shifting tradeshow thinking from an expense to an investment and true calculations of ROI based on that thinking</a:t>
            </a:r>
          </a:p>
        </p:txBody>
      </p:sp>
      <p:pic>
        <p:nvPicPr>
          <p:cNvPr id="9220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6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smtClean="0">
                <a:ea typeface="ＭＳ Ｐゴシック" pitchFamily="34" charset="-128"/>
              </a:rPr>
              <a:t>Tradeshow Advisory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 rtlCol="0">
            <a:normAutofit/>
          </a:bodyPr>
          <a:lstStyle/>
          <a:p>
            <a:pPr marL="115888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5-Year History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</a:rPr>
              <a:t>	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PA Fire Expo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2008 – 18,000’s(a) / 3,000’s(e)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2009 – 15,000’s(a) / 2,500’s(e)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2010 – 16,500’s(a) / 2,500’s(e)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2011 – 16,000’s(a) / 2,000’s(e)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2012 – 15,991(a) / 2,647(e)</a:t>
            </a:r>
          </a:p>
          <a:p>
            <a:pPr marL="914400" lvl="1" algn="l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10244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2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ert Landsca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  <p:pic>
        <p:nvPicPr>
          <p:cNvPr id="6146" name="Picture 2" descr="C:\Users\bruce\AppData\Local\Microsoft\Windows\Temporary Internet Files\Content.IE5\LZPC5AZB\MC90030984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2133600" cy="136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ruce\AppData\Local\Microsoft\Windows\Temporary Internet Files\Content.IE5\DN207P4P\MP90036263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986" y="3513054"/>
            <a:ext cx="2168214" cy="136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\\Kovatch3\marketing\Logos\Misc logos\FAMA_Logo_bevel.e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400"/>
            <a:ext cx="1793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2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smtClean="0">
                <a:ea typeface="ＭＳ Ｐゴシック" pitchFamily="34" charset="-128"/>
              </a:rPr>
              <a:t>Tradeshow Advisory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 rtlCol="0">
            <a:normAutofit/>
          </a:bodyPr>
          <a:lstStyle/>
          <a:p>
            <a:pPr marL="115888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PA Fire Expo Show update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</a:rPr>
              <a:t>	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With the passing of Tina Alexander, her husband John Alexander is now the show manager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   All contact information stays the same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   Show will go on</a:t>
            </a:r>
          </a:p>
          <a:p>
            <a:pPr marL="914400" lvl="1" algn="l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11268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0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smtClean="0">
                <a:ea typeface="ＭＳ Ｐゴシック" pitchFamily="34" charset="-128"/>
              </a:rPr>
              <a:t>Tradeshow Advisory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 rtlCol="0">
            <a:normAutofit/>
          </a:bodyPr>
          <a:lstStyle/>
          <a:p>
            <a:pPr marL="115888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5-Year History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</a:rPr>
              <a:t>	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NY State Chiefs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2008 (Lake George) – 9,045(a) / 2,414(e)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2009 (Verona) – 10,786(a) / 2,426(e)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2010 (Verona)  – 10,855(a) / 2,761(e)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2011 (Verona) – 11,028(a) / 2,938(e)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2012 (Verona) – 11,927(a) / 2,858(e)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ea typeface="+mn-ea"/>
            </a:endParaRP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12292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5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smtClean="0">
                <a:ea typeface="ＭＳ Ｐゴシック" pitchFamily="34" charset="-128"/>
              </a:rPr>
              <a:t>Tradeshow Advisory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 rtlCol="0">
            <a:normAutofit/>
          </a:bodyPr>
          <a:lstStyle/>
          <a:p>
            <a:pPr marL="115888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FIRE Exhibitor Advisory Committee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</a:rPr>
              <a:t>	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Possible Construction of large exhibition area is just rumor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   Looking at changing hours for first day to run later than usual, until 7pm instead of 5pm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ea typeface="+mn-ea"/>
            </a:endParaRP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ea typeface="+mn-ea"/>
            </a:endParaRP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13316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51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smtClean="0">
                <a:ea typeface="ＭＳ Ｐゴシック" pitchFamily="34" charset="-128"/>
              </a:rPr>
              <a:t>Tradeshow Advisory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 rtlCol="0">
            <a:normAutofit/>
          </a:bodyPr>
          <a:lstStyle/>
          <a:p>
            <a:pPr marL="115888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5-Year History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</a:rPr>
              <a:t>	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Firehouse Expo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2008 – 17,007(a) 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2009 – 15,068(a)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2010 – 14,991(a)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2011 – 9,968(a)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2012 – 9,121(a) / 1,596(e)</a:t>
            </a:r>
          </a:p>
          <a:p>
            <a:pPr marL="914400" lvl="1" algn="l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14340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7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smtClean="0">
                <a:ea typeface="ＭＳ Ｐゴシック" pitchFamily="34" charset="-128"/>
              </a:rPr>
              <a:t>Tradeshow Advisory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 rtlCol="0">
            <a:normAutofit/>
          </a:bodyPr>
          <a:lstStyle/>
          <a:p>
            <a:pPr marL="115888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Firehouse Expo Steering Committee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</a:rPr>
              <a:t>	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Baltimore CVB working to make the entire city and event to welcome the fire service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   Show is adding after hours events to add draw, and is working to promote existing events (like FOOL’s) rather than competing with them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  Show is continuing to improve staging area</a:t>
            </a:r>
          </a:p>
          <a:p>
            <a:pPr marL="914400" lvl="1" algn="l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15364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1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smtClean="0">
                <a:ea typeface="ＭＳ Ｐゴシック" pitchFamily="34" charset="-128"/>
              </a:rPr>
              <a:t>Tradeshow Advisory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 rtlCol="0">
            <a:normAutofit/>
          </a:bodyPr>
          <a:lstStyle/>
          <a:p>
            <a:pPr marL="115888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5-Year History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</a:rPr>
              <a:t>	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FRI (IAFC)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2008 (Denver) – 7,459(a) / 5,742(e) 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2009 (Dallas) – 7,650(a) / 4,291(e)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2010 (Chicago) – 6,077(a) / 5,070(e)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2011 (Atlanta) – 5,347(a) / 7,032(e)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2012 (Denver) – 6,636(a) / 2,882(e)</a:t>
            </a:r>
          </a:p>
          <a:p>
            <a:pPr marL="914400" lvl="1" algn="l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16388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2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smtClean="0">
                <a:ea typeface="ＭＳ Ｐゴシック" pitchFamily="34" charset="-128"/>
              </a:rPr>
              <a:t>Tradeshow Advisory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 rtlCol="0">
            <a:normAutofit/>
          </a:bodyPr>
          <a:lstStyle/>
          <a:p>
            <a:pPr marL="115888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Future Dates/Locations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  2013 Chicago 8/13-8/17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  2014 Dallas (not Philadelphia) 8/12-8/16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  2015 Atlanta 8/25-8/29</a:t>
            </a:r>
          </a:p>
          <a:p>
            <a:pPr marL="457200" algn="l"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  <a:ea typeface="+mn-ea"/>
            </a:endParaRPr>
          </a:p>
          <a:p>
            <a:pPr marL="914400" lvl="1" algn="l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17412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2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smtClean="0">
                <a:ea typeface="ＭＳ Ｐゴシック" pitchFamily="34" charset="-128"/>
              </a:rPr>
              <a:t>Tradeshow Advisory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 rtlCol="0">
            <a:normAutofit/>
          </a:bodyPr>
          <a:lstStyle/>
          <a:p>
            <a:pPr marL="115888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IAFC Site Selection Task Force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	Currently in process of selecting future locations for FRI 2018-2022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  Began with 25 cities (new and existing)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   Down to 10 (6 new, 2 existing, 2 backups)</a:t>
            </a:r>
          </a:p>
        </p:txBody>
      </p:sp>
      <p:pic>
        <p:nvPicPr>
          <p:cNvPr id="18436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2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smtClean="0">
                <a:ea typeface="ＭＳ Ｐゴシック" pitchFamily="34" charset="-128"/>
              </a:rPr>
              <a:t>Tradeshow Advisory Committee</a:t>
            </a:r>
          </a:p>
        </p:txBody>
      </p:sp>
      <p:pic>
        <p:nvPicPr>
          <p:cNvPr id="2053" name="Picture 3" descr="Desert Landscap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2400" y="762000"/>
          <a:ext cx="35814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Acrobat Document" r:id="rId5" imgW="5829300" imgH="7543800" progId="AcroExch.Document.7">
                  <p:embed/>
                </p:oleObj>
              </mc:Choice>
              <mc:Fallback>
                <p:oleObj name="Acrobat Document" r:id="rId5" imgW="5829300" imgH="75438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0"/>
                        <a:ext cx="35814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800600" y="762000"/>
          <a:ext cx="35814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Acrobat Document" r:id="rId7" imgW="5829300" imgH="7543800" progId="AcroExch.Document.7">
                  <p:embed/>
                </p:oleObj>
              </mc:Choice>
              <mc:Fallback>
                <p:oleObj name="Acrobat Document" r:id="rId7" imgW="5829300" imgH="75438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762000"/>
                        <a:ext cx="35814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6" descr="\\Kovatch3\marketing\Logos\Misc logos\FAMA_Logo_bevel.ep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6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0" y="1801813"/>
            <a:ext cx="5334000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400" dirty="0"/>
              <a:t>FAMA Fall Meeting</a:t>
            </a:r>
            <a:br>
              <a:rPr lang="en-US" sz="4400" dirty="0"/>
            </a:br>
            <a:r>
              <a:rPr lang="en-US" sz="4400" dirty="0"/>
              <a:t>2012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-3175" y="3810000"/>
            <a:ext cx="5334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ts val="1000"/>
              </a:spcBef>
              <a:buClrTx/>
              <a:buFontTx/>
              <a:buNone/>
            </a:pPr>
            <a:r>
              <a:rPr lang="en-US" sz="4000" dirty="0" smtClean="0"/>
              <a:t>Technical Committee</a:t>
            </a:r>
            <a:endParaRPr lang="en-US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400"/>
            <a:ext cx="1793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064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24200"/>
            <a:ext cx="53340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Opening Remarks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Desert Landsca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  <p:pic>
        <p:nvPicPr>
          <p:cNvPr id="5" name="Picture 6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400"/>
            <a:ext cx="1793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Technical Committee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7543800" cy="4403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800" u="sng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u="sng" dirty="0" smtClean="0"/>
              <a:t>Co-Chairs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David Durstine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Mike Moore</a:t>
            </a:r>
            <a:r>
              <a:rPr lang="en-US" sz="1600" dirty="0" smtClean="0"/>
              <a:t>						</a:t>
            </a:r>
          </a:p>
          <a:p>
            <a:pPr eaLnBrk="1" hangingPunct="1">
              <a:lnSpc>
                <a:spcPct val="80000"/>
              </a:lnSpc>
            </a:pPr>
            <a:endParaRPr lang="en-US" sz="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/>
              <a:t>Subcommittee (Co-Chairs)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800" b="1" u="sng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u="sng" dirty="0" smtClean="0"/>
              <a:t>Aerial/Quint</a:t>
            </a:r>
            <a:r>
              <a:rPr lang="en-US" sz="1800" b="1" dirty="0" smtClean="0"/>
              <a:t>		</a:t>
            </a:r>
            <a:r>
              <a:rPr lang="en-US" sz="1800" b="1" u="sng" dirty="0" smtClean="0"/>
              <a:t>ARFF</a:t>
            </a:r>
            <a:r>
              <a:rPr lang="en-US" sz="1800" b="1" dirty="0" smtClean="0"/>
              <a:t>			</a:t>
            </a:r>
            <a:r>
              <a:rPr lang="en-US" sz="1800" b="1" u="sng" dirty="0" smtClean="0"/>
              <a:t>Ambulance</a:t>
            </a:r>
          </a:p>
          <a:p>
            <a:pPr>
              <a:lnSpc>
                <a:spcPct val="80000"/>
              </a:lnSpc>
              <a:buNone/>
            </a:pPr>
            <a:r>
              <a:rPr lang="en-US" sz="1600" dirty="0" smtClean="0"/>
              <a:t>Jim </a:t>
            </a:r>
            <a:r>
              <a:rPr lang="en-US" sz="1600" dirty="0" err="1" smtClean="0"/>
              <a:t>Salmi</a:t>
            </a:r>
            <a:r>
              <a:rPr lang="en-US" sz="1600" dirty="0" smtClean="0"/>
              <a:t>			Grady North		</a:t>
            </a:r>
            <a:r>
              <a:rPr lang="en-US" sz="1600" dirty="0"/>
              <a:t>Steve Rowland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Jeff Aiken			Marty Huffman		TBD</a:t>
            </a:r>
          </a:p>
          <a:p>
            <a:pPr eaLnBrk="1" hangingPunct="1">
              <a:lnSpc>
                <a:spcPct val="80000"/>
              </a:lnSpc>
            </a:pPr>
            <a:endParaRPr lang="en-US" sz="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u="sng" dirty="0" smtClean="0"/>
              <a:t>Body	</a:t>
            </a:r>
            <a:r>
              <a:rPr lang="en-US" sz="1800" b="1" dirty="0" smtClean="0"/>
              <a:t>		</a:t>
            </a:r>
            <a:r>
              <a:rPr lang="en-US" sz="1800" b="1" u="sng" dirty="0" smtClean="0"/>
              <a:t>Chassis</a:t>
            </a:r>
            <a:r>
              <a:rPr lang="en-US" sz="1800" b="1" dirty="0" smtClean="0"/>
              <a:t>			</a:t>
            </a:r>
            <a:r>
              <a:rPr lang="en-US" sz="1800" b="1" u="sng" dirty="0" smtClean="0"/>
              <a:t>Electrical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Bill </a:t>
            </a:r>
            <a:r>
              <a:rPr lang="en-US" sz="1600" dirty="0" err="1" smtClean="0"/>
              <a:t>Proft</a:t>
            </a:r>
            <a:r>
              <a:rPr lang="en-US" sz="1600" dirty="0" smtClean="0"/>
              <a:t> 			Roger Lackore		 John </a:t>
            </a:r>
            <a:r>
              <a:rPr lang="en-US" sz="1600" dirty="0" err="1" smtClean="0"/>
              <a:t>Doperalski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Mike Lemieux		Tim Johnson		 Peter </a:t>
            </a:r>
            <a:r>
              <a:rPr lang="en-US" sz="1600" dirty="0" err="1" smtClean="0"/>
              <a:t>Luhrs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endParaRPr lang="en-US" sz="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u="sng" dirty="0" smtClean="0"/>
              <a:t>Foam</a:t>
            </a:r>
            <a:r>
              <a:rPr lang="en-US" sz="1800" b="1" dirty="0" smtClean="0"/>
              <a:t> 			</a:t>
            </a:r>
            <a:r>
              <a:rPr lang="en-US" sz="1800" b="1" u="sng" dirty="0" smtClean="0"/>
              <a:t>Pumps &amp; Plumbing	</a:t>
            </a:r>
            <a:r>
              <a:rPr lang="en-US" sz="1800" b="1" dirty="0" smtClean="0"/>
              <a:t>	</a:t>
            </a:r>
            <a:r>
              <a:rPr lang="en-US" sz="1800" b="1" u="sng" dirty="0" smtClean="0"/>
              <a:t>Tech Education</a:t>
            </a:r>
          </a:p>
          <a:p>
            <a:pPr>
              <a:lnSpc>
                <a:spcPct val="80000"/>
              </a:lnSpc>
              <a:buNone/>
            </a:pPr>
            <a:r>
              <a:rPr lang="en-US" sz="1600" dirty="0" smtClean="0"/>
              <a:t>Dominic </a:t>
            </a:r>
            <a:r>
              <a:rPr lang="en-US" sz="1600" dirty="0" err="1" smtClean="0"/>
              <a:t>Colletti</a:t>
            </a:r>
            <a:r>
              <a:rPr lang="en-US" sz="1600" dirty="0" smtClean="0"/>
              <a:t> 		Doug Miller		</a:t>
            </a:r>
            <a:r>
              <a:rPr lang="en-US" sz="1600" dirty="0"/>
              <a:t>Dan </a:t>
            </a:r>
            <a:r>
              <a:rPr lang="en-US" sz="1600" dirty="0" err="1"/>
              <a:t>Veselsky</a:t>
            </a:r>
            <a:endParaRPr lang="en-US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Gregg Geske		Chad </a:t>
            </a:r>
            <a:r>
              <a:rPr lang="en-US" sz="1600" dirty="0" err="1" smtClean="0"/>
              <a:t>Trinkner</a:t>
            </a:r>
            <a:r>
              <a:rPr lang="en-US" sz="1600" dirty="0" smtClean="0"/>
              <a:t>		TBD</a:t>
            </a:r>
            <a:endParaRPr lang="en-US" sz="8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5402263"/>
            <a:ext cx="9144000" cy="1455737"/>
            <a:chOff x="0" y="5402263"/>
            <a:chExt cx="9144000" cy="1455737"/>
          </a:xfrm>
        </p:grpSpPr>
        <p:pic>
          <p:nvPicPr>
            <p:cNvPr id="5" name="Picture 3" descr="Desert Landscap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10200"/>
              <a:ext cx="769302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\\Kovatch3\marketing\Logos\Misc logos\FAMA_Logo_bevel.ep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5402263"/>
              <a:ext cx="1447800" cy="145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1575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-7257"/>
            <a:ext cx="8915400" cy="1143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Technical Committee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>
          <a:xfrm>
            <a:off x="495300" y="990600"/>
            <a:ext cx="7658100" cy="4525963"/>
          </a:xfrm>
        </p:spPr>
        <p:txBody>
          <a:bodyPr/>
          <a:lstStyle/>
          <a:p>
            <a:pPr marL="514350" indent="-514350" eaLnBrk="1" hangingPunct="1">
              <a:buFontTx/>
              <a:buNone/>
            </a:pPr>
            <a:r>
              <a:rPr lang="en-US" b="1" smtClean="0"/>
              <a:t>2012 Initiatives</a:t>
            </a:r>
          </a:p>
          <a:p>
            <a:pPr marL="514350" indent="-514350" eaLnBrk="1" hangingPunct="1"/>
            <a:r>
              <a:rPr lang="en-US" sz="2400" smtClean="0"/>
              <a:t>Published quarterly Technical Committee E‐Newsletter.  </a:t>
            </a:r>
          </a:p>
          <a:p>
            <a:pPr marL="514350" indent="-514350" eaLnBrk="1" hangingPunct="1">
              <a:buFontTx/>
              <a:buNone/>
            </a:pPr>
            <a:endParaRPr lang="en-US" sz="800" smtClean="0"/>
          </a:p>
          <a:p>
            <a:pPr marL="514350" indent="-514350" eaLnBrk="1" hangingPunct="1"/>
            <a:r>
              <a:rPr lang="en-US" sz="2400" smtClean="0"/>
              <a:t>Promote Communications and Committee Work outside the 2 Technical Meeting Held (Spring &amp; Fall)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2000" u="sng" smtClean="0"/>
              <a:t>Web Portal Project </a:t>
            </a:r>
            <a:r>
              <a:rPr lang="en-US" sz="2000" smtClean="0"/>
              <a:t>is on Track and with Beta Testing and Training currently in process.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2000" smtClean="0"/>
              <a:t>Subcommittee Chair Training Followed by full release in early October</a:t>
            </a:r>
          </a:p>
          <a:p>
            <a:pPr marL="514350" indent="-514350" eaLnBrk="1" hangingPunct="1"/>
            <a:endParaRPr lang="en-US" sz="80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5402263"/>
            <a:ext cx="9144000" cy="1455737"/>
            <a:chOff x="0" y="5402263"/>
            <a:chExt cx="9144000" cy="1455737"/>
          </a:xfrm>
        </p:grpSpPr>
        <p:pic>
          <p:nvPicPr>
            <p:cNvPr id="5" name="Picture 3" descr="Desert Landscap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10200"/>
              <a:ext cx="769302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\\Kovatch3\marketing\Logos\Misc logos\FAMA_Logo_bevel.ep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5402263"/>
              <a:ext cx="1447800" cy="145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2210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Technical Committee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495300" y="990600"/>
            <a:ext cx="8496300" cy="4525963"/>
          </a:xfrm>
        </p:spPr>
        <p:txBody>
          <a:bodyPr/>
          <a:lstStyle/>
          <a:p>
            <a:pPr marL="514350" indent="-514350" eaLnBrk="1" hangingPunct="1">
              <a:buFontTx/>
              <a:buNone/>
            </a:pPr>
            <a:r>
              <a:rPr lang="en-US" b="1" dirty="0" smtClean="0"/>
              <a:t>2012 Initiatives</a:t>
            </a:r>
          </a:p>
          <a:p>
            <a:pPr marL="514350" indent="-514350" eaLnBrk="1" hangingPunct="1"/>
            <a:r>
              <a:rPr lang="en-US" sz="2400" dirty="0" smtClean="0"/>
              <a:t>Apparatus Safety Sign Task Force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2000" dirty="0" smtClean="0"/>
              <a:t>Developed in conjunction with NFPA 170 Standard for Fire Safety &amp; Emergency Symbols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2000" dirty="0" smtClean="0"/>
              <a:t>White Paper has been created and is awaiting approvals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2000" dirty="0" smtClean="0"/>
              <a:t>Once approved it will be published on </a:t>
            </a:r>
            <a:r>
              <a:rPr lang="en-US" sz="2000" u="sng" dirty="0" smtClean="0">
                <a:solidFill>
                  <a:srgbClr val="0000FF"/>
                </a:solidFill>
              </a:rPr>
              <a:t>fama.org</a:t>
            </a:r>
            <a:r>
              <a:rPr lang="en-US" sz="2000" dirty="0" smtClean="0"/>
              <a:t> 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2000" dirty="0" smtClean="0"/>
              <a:t>Thanks to the Team</a:t>
            </a:r>
            <a:endParaRPr lang="en-US" sz="800" dirty="0" smtClean="0"/>
          </a:p>
          <a:p>
            <a:pPr marL="914400" lvl="1" indent="-514350" eaLnBrk="1" hangingPunct="1">
              <a:buFont typeface="Arial" charset="0"/>
              <a:buNone/>
            </a:pPr>
            <a:r>
              <a:rPr lang="en-US" sz="2000" dirty="0" smtClean="0"/>
              <a:t>Roger Lackore 	Wes Chestnut 		Tim Johnson </a:t>
            </a:r>
          </a:p>
          <a:p>
            <a:pPr marL="914400" lvl="1" indent="-514350" eaLnBrk="1" hangingPunct="1">
              <a:buFont typeface="Arial" charset="0"/>
              <a:buNone/>
            </a:pPr>
            <a:r>
              <a:rPr lang="en-US" sz="2000" dirty="0" smtClean="0"/>
              <a:t>Dale Katz 		Joe Hedges		Jim </a:t>
            </a:r>
            <a:r>
              <a:rPr lang="en-US" sz="2000" dirty="0" err="1" smtClean="0"/>
              <a:t>Garver</a:t>
            </a:r>
            <a:r>
              <a:rPr lang="en-US" sz="2000" dirty="0" smtClean="0"/>
              <a:t> </a:t>
            </a:r>
          </a:p>
          <a:p>
            <a:pPr marL="914400" lvl="1" indent="-514350" eaLnBrk="1" hangingPunct="1">
              <a:buFont typeface="Arial" charset="0"/>
              <a:buNone/>
            </a:pPr>
            <a:r>
              <a:rPr lang="en-US" sz="2000" dirty="0" smtClean="0"/>
              <a:t>Reid Wissler 		Jeff Davis		Eric </a:t>
            </a:r>
            <a:r>
              <a:rPr lang="en-US" sz="2000" dirty="0" err="1" smtClean="0"/>
              <a:t>Pitchford</a:t>
            </a:r>
            <a:endParaRPr lang="en-US" sz="2000" dirty="0" smtClean="0"/>
          </a:p>
          <a:p>
            <a:pPr marL="914400" lvl="1" indent="-514350" eaLnBrk="1" hangingPunct="1">
              <a:buFont typeface="Arial" charset="0"/>
              <a:buNone/>
            </a:pPr>
            <a:r>
              <a:rPr lang="en-US" sz="2000" dirty="0" smtClean="0"/>
              <a:t>Michael </a:t>
            </a:r>
            <a:r>
              <a:rPr lang="en-US" sz="2000" dirty="0" err="1" smtClean="0"/>
              <a:t>Michna</a:t>
            </a:r>
            <a:r>
              <a:rPr lang="en-US" sz="2000" dirty="0" smtClean="0"/>
              <a:t>	Greg </a:t>
            </a:r>
            <a:r>
              <a:rPr lang="en-US" sz="2000" dirty="0" err="1" smtClean="0"/>
              <a:t>Bronkema</a:t>
            </a:r>
            <a:endParaRPr lang="en-US" sz="2000" dirty="0" smtClean="0"/>
          </a:p>
          <a:p>
            <a:pPr marL="514350" indent="-514350" eaLnBrk="1" hangingPunct="1">
              <a:buFontTx/>
              <a:buNone/>
            </a:pPr>
            <a:endParaRPr lang="en-US" sz="8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5402263"/>
            <a:ext cx="9144000" cy="1455737"/>
            <a:chOff x="0" y="5402263"/>
            <a:chExt cx="9144000" cy="1455737"/>
          </a:xfrm>
        </p:grpSpPr>
        <p:pic>
          <p:nvPicPr>
            <p:cNvPr id="5" name="Picture 3" descr="Desert Landscap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10200"/>
              <a:ext cx="769302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\\Kovatch3\marketing\Logos\Misc logos\FAMA_Logo_bevel.ep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5402263"/>
              <a:ext cx="1447800" cy="145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8951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Technical Committee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81534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/>
              <a:t>2012 Spring Tech Meeting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dirty="0" smtClean="0"/>
              <a:t>Was held in conjunction with FDIC (Indianapolis, IN)</a:t>
            </a:r>
          </a:p>
          <a:p>
            <a:pPr algn="ctr" eaLnBrk="1" hangingPunct="1">
              <a:buFontTx/>
              <a:buNone/>
              <a:defRPr/>
            </a:pPr>
            <a:endParaRPr lang="en-US" sz="1000" dirty="0" smtClean="0"/>
          </a:p>
          <a:p>
            <a:pPr algn="ctr" eaLnBrk="1" hangingPunct="1">
              <a:buFontTx/>
              <a:buNone/>
              <a:defRPr/>
            </a:pPr>
            <a:r>
              <a:rPr lang="en-US" sz="2400" dirty="0" smtClean="0"/>
              <a:t>Special to Thanks to Spring Meeting Sponsors</a:t>
            </a:r>
          </a:p>
          <a:p>
            <a:pPr marL="514350" indent="-514350"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17412" name="Picture 5" descr="Arvin Meritor Logo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FRC-800.645.00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476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5402263"/>
            <a:ext cx="9144000" cy="1455737"/>
            <a:chOff x="0" y="5402263"/>
            <a:chExt cx="9144000" cy="1455737"/>
          </a:xfrm>
        </p:grpSpPr>
        <p:pic>
          <p:nvPicPr>
            <p:cNvPr id="7" name="Picture 3" descr="Desert Landscap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10200"/>
              <a:ext cx="769302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\\Kovatch3\marketing\Logos\Misc logos\FAMA_Logo_bevel.ep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5402263"/>
              <a:ext cx="1447800" cy="145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8410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Technical Committee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75438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/>
              <a:t>2012 Fall Tech Meeting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sz="2400" dirty="0" smtClean="0"/>
              <a:t>Was held in Conjunction with FRI (Denver, CO) </a:t>
            </a:r>
          </a:p>
          <a:p>
            <a:pPr eaLnBrk="1" hangingPunct="1">
              <a:buFontTx/>
              <a:buNone/>
              <a:defRPr/>
            </a:pPr>
            <a:endParaRPr lang="en-US" sz="1400" dirty="0" smtClean="0"/>
          </a:p>
          <a:p>
            <a:pPr algn="ctr" eaLnBrk="1" hangingPunct="1">
              <a:buFontTx/>
              <a:buNone/>
              <a:defRPr/>
            </a:pPr>
            <a:r>
              <a:rPr lang="en-US" sz="2400" dirty="0" smtClean="0"/>
              <a:t>Special to Thanks to the 2012 Fall Meeting Co-Sponsors</a:t>
            </a:r>
          </a:p>
          <a:p>
            <a:pPr marL="514350" indent="-514350"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18436" name="Picture 5" descr="waterouslogo100%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32150"/>
            <a:ext cx="5562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ROM logo colo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2895600"/>
            <a:ext cx="3190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5402263"/>
            <a:ext cx="9144000" cy="1455737"/>
            <a:chOff x="0" y="5402263"/>
            <a:chExt cx="9144000" cy="1455737"/>
          </a:xfrm>
        </p:grpSpPr>
        <p:pic>
          <p:nvPicPr>
            <p:cNvPr id="7" name="Picture 3" descr="Desert Landscap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10200"/>
              <a:ext cx="769302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\\Kovatch3\marketing\Logos\Misc logos\FAMA_Logo_bevel.ep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5402263"/>
              <a:ext cx="1447800" cy="145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3372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Technical Committee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75438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/>
              <a:t>Chassis Sub-Committee Report</a:t>
            </a:r>
          </a:p>
          <a:p>
            <a:pPr lvl="1" indent="-455613" eaLnBrk="1" hangingPunct="1">
              <a:buFont typeface="Arial" charset="0"/>
              <a:buNone/>
              <a:defRPr/>
            </a:pPr>
            <a:r>
              <a:rPr lang="en-US" sz="3200" dirty="0" smtClean="0"/>
              <a:t>Met yesterday </a:t>
            </a:r>
          </a:p>
          <a:p>
            <a:pPr indent="-55563" eaLnBrk="1" hangingPunct="1">
              <a:buFontTx/>
              <a:buNone/>
              <a:defRPr/>
            </a:pPr>
            <a:r>
              <a:rPr lang="en-US" dirty="0" smtClean="0"/>
              <a:t>More to come during Open Mike</a:t>
            </a:r>
          </a:p>
          <a:p>
            <a:pPr marL="514350" indent="-514350" eaLnBrk="1" hangingPunct="1">
              <a:buFontTx/>
              <a:buNone/>
              <a:defRPr/>
            </a:pP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0" y="5402263"/>
            <a:ext cx="9144000" cy="1455737"/>
            <a:chOff x="0" y="5402263"/>
            <a:chExt cx="9144000" cy="1455737"/>
          </a:xfrm>
        </p:grpSpPr>
        <p:pic>
          <p:nvPicPr>
            <p:cNvPr id="7" name="Picture 3" descr="Desert Landscap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10200"/>
              <a:ext cx="769302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\\Kovatch3\marketing\Logos\Misc logos\FAMA_Logo_bevel.ep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5402263"/>
              <a:ext cx="1447800" cy="145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6020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0" y="1801813"/>
            <a:ext cx="5334000" cy="1851025"/>
          </a:xfrm>
        </p:spPr>
        <p:txBody>
          <a:bodyPr/>
          <a:lstStyle/>
          <a:p>
            <a:pPr eaLnBrk="1" hangingPunct="1"/>
            <a:r>
              <a:rPr lang="en-US" smtClean="0"/>
              <a:t>FAMA Fall Meeting</a:t>
            </a:r>
            <a:br>
              <a:rPr lang="en-US" smtClean="0"/>
            </a:br>
            <a:r>
              <a:rPr lang="en-US" smtClean="0"/>
              <a:t>2012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-3175" y="3810000"/>
            <a:ext cx="5334000" cy="1752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Meeting Planning Committee</a:t>
            </a:r>
          </a:p>
        </p:txBody>
      </p:sp>
      <p:pic>
        <p:nvPicPr>
          <p:cNvPr id="14339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400"/>
            <a:ext cx="1793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91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smtClean="0"/>
              <a:t>Meeting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 rtlCol="0">
            <a:normAutofit/>
          </a:bodyPr>
          <a:lstStyle/>
          <a:p>
            <a:pPr marL="115888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tx1"/>
                </a:solidFill>
                <a:ea typeface="+mn-ea"/>
                <a:cs typeface="+mn-cs"/>
              </a:rPr>
              <a:t>Committee Members</a:t>
            </a:r>
          </a:p>
        </p:txBody>
      </p:sp>
      <p:pic>
        <p:nvPicPr>
          <p:cNvPr id="16387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609600" y="1524000"/>
            <a:ext cx="815340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3200">
                <a:cs typeface="Arial" charset="0"/>
              </a:rPr>
              <a:t>  John Swanson – Chairman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3200">
                <a:cs typeface="Arial" charset="0"/>
              </a:rPr>
              <a:t>  Mark Albright – Vice Chair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3200">
                <a:cs typeface="Arial" charset="0"/>
              </a:rPr>
              <a:t>  Harold Boer – Board Liaison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3200">
                <a:cs typeface="Arial" charset="0"/>
              </a:rPr>
              <a:t>  Ed Dobbs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3200">
                <a:cs typeface="Arial" charset="0"/>
              </a:rPr>
              <a:t>  Damon Lewis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3200">
                <a:cs typeface="Arial" charset="0"/>
              </a:rPr>
              <a:t>  Bob Grimaldi – Travel Agent/Consultant</a:t>
            </a:r>
          </a:p>
          <a:p>
            <a:pPr eaLnBrk="1" hangingPunct="1">
              <a:buFont typeface="Arial" charset="0"/>
              <a:buChar char="•"/>
            </a:pPr>
            <a:endParaRPr lang="en-CA"/>
          </a:p>
        </p:txBody>
      </p:sp>
      <p:pic>
        <p:nvPicPr>
          <p:cNvPr id="7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9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smtClean="0"/>
              <a:t>Meeting Planning</a:t>
            </a:r>
          </a:p>
        </p:txBody>
      </p:sp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/>
          <a:lstStyle/>
          <a:p>
            <a:pPr marL="115888" algn="l" eaLnBrk="1" hangingPunct="1">
              <a:lnSpc>
                <a:spcPct val="90000"/>
              </a:lnSpc>
            </a:pPr>
            <a:r>
              <a:rPr lang="en-US" sz="3300" dirty="0" smtClean="0">
                <a:solidFill>
                  <a:schemeClr val="tx1"/>
                </a:solidFill>
              </a:rPr>
              <a:t>Corporate Sponsors</a:t>
            </a:r>
          </a:p>
          <a:p>
            <a:pPr marL="115888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</a:rPr>
              <a:t>PennWell</a:t>
            </a:r>
            <a:r>
              <a:rPr lang="en-US" sz="3000" dirty="0" smtClean="0">
                <a:solidFill>
                  <a:schemeClr val="tx1"/>
                </a:solidFill>
              </a:rPr>
              <a:t> Emergency Services Group – Hospitality</a:t>
            </a:r>
          </a:p>
          <a:p>
            <a:pPr marL="115888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  Firehouse – Networking</a:t>
            </a:r>
          </a:p>
          <a:p>
            <a:pPr marL="115888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  Fire Chief – Business Speaker</a:t>
            </a:r>
          </a:p>
          <a:p>
            <a:pPr marL="115888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</a:rPr>
              <a:t>FireRescue</a:t>
            </a:r>
            <a:r>
              <a:rPr lang="en-US" sz="3000" dirty="0" smtClean="0">
                <a:solidFill>
                  <a:schemeClr val="tx1"/>
                </a:solidFill>
              </a:rPr>
              <a:t> &amp; FirefighterNation.com – Reception</a:t>
            </a:r>
          </a:p>
          <a:p>
            <a:pPr marL="115888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  FireRescue1.com – Banquet Open Bar</a:t>
            </a:r>
          </a:p>
          <a:p>
            <a:pPr marL="115888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  Spartan – FAMA Breakfast</a:t>
            </a:r>
          </a:p>
          <a:p>
            <a:pPr marL="115888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  AMDOR &amp; Rosenbauer - Roundtable</a:t>
            </a:r>
          </a:p>
        </p:txBody>
      </p:sp>
      <p:pic>
        <p:nvPicPr>
          <p:cNvPr id="18435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6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smtClean="0"/>
              <a:t>Meeting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90600"/>
            <a:ext cx="7467600" cy="4419600"/>
          </a:xfrm>
        </p:spPr>
        <p:txBody>
          <a:bodyPr rtlCol="0">
            <a:normAutofit/>
          </a:bodyPr>
          <a:lstStyle/>
          <a:p>
            <a:pPr marL="115888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tx1"/>
                </a:solidFill>
                <a:ea typeface="+mn-ea"/>
                <a:cs typeface="+mn-cs"/>
              </a:rPr>
              <a:t>FAMA Spring Meeting 2013</a:t>
            </a:r>
          </a:p>
          <a:p>
            <a:pPr marL="115888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  Location:  Rancho Mirage, CA</a:t>
            </a:r>
          </a:p>
          <a:p>
            <a:pPr marL="115888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  Date:  March 16 - 19, 2013</a:t>
            </a:r>
          </a:p>
          <a:p>
            <a:pPr marL="115888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  Hotel:  Rancho Las Palmas</a:t>
            </a:r>
          </a:p>
          <a:p>
            <a:pPr marL="115888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  Base Rate:  $255.00 per night</a:t>
            </a:r>
            <a:endParaRPr lang="en-CA" sz="2400" dirty="0" smtClean="0">
              <a:solidFill>
                <a:schemeClr val="tx1"/>
              </a:solidFill>
              <a:cs typeface="+mn-cs"/>
            </a:endParaRP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20483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24200"/>
            <a:ext cx="53340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Sponsor Recognition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Desert Landsca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  <p:pic>
        <p:nvPicPr>
          <p:cNvPr id="5" name="Picture 6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400"/>
            <a:ext cx="1793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smtClean="0"/>
              <a:t>Meeting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 rtlCol="0">
            <a:normAutofit/>
          </a:bodyPr>
          <a:lstStyle/>
          <a:p>
            <a:pPr marL="115888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tx1"/>
                </a:solidFill>
                <a:ea typeface="+mn-ea"/>
                <a:cs typeface="+mn-cs"/>
              </a:rPr>
              <a:t>Spring 2013</a:t>
            </a:r>
            <a:endParaRPr lang="en-US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22531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" descr="Rancho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" b="-3154"/>
          <a:stretch/>
        </p:blipFill>
        <p:spPr bwMode="auto">
          <a:xfrm>
            <a:off x="1295400" y="1600200"/>
            <a:ext cx="662940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4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smtClean="0"/>
              <a:t>Meeting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 rtlCol="0">
            <a:normAutofit/>
          </a:bodyPr>
          <a:lstStyle/>
          <a:p>
            <a:pPr marL="115888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tx1"/>
                </a:solidFill>
                <a:ea typeface="+mn-ea"/>
                <a:cs typeface="+mn-cs"/>
              </a:rPr>
              <a:t>Spring 2013</a:t>
            </a:r>
            <a:endParaRPr lang="en-US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24579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0" descr="Rancho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00" b="2400"/>
          <a:stretch/>
        </p:blipFill>
        <p:spPr bwMode="auto">
          <a:xfrm>
            <a:off x="1295400" y="1508760"/>
            <a:ext cx="65690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6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Meeting Planning</a:t>
            </a:r>
          </a:p>
        </p:txBody>
      </p:sp>
      <p:sp>
        <p:nvSpPr>
          <p:cNvPr id="26626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/>
          <a:lstStyle/>
          <a:p>
            <a:pPr marL="115888" algn="l" eaLnBrk="1" hangingPunct="1"/>
            <a:r>
              <a:rPr lang="en-US" sz="3600" smtClean="0">
                <a:solidFill>
                  <a:schemeClr val="tx1"/>
                </a:solidFill>
              </a:rPr>
              <a:t>FAMA/FEMSA Fall Meeting 2013</a:t>
            </a:r>
          </a:p>
          <a:p>
            <a:pPr marL="115888" algn="l" eaLnBrk="1" hangingPunct="1">
              <a:buFont typeface="Arial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  Location:  Tampa, FL</a:t>
            </a:r>
          </a:p>
          <a:p>
            <a:pPr marL="115888" algn="l" eaLnBrk="1" hangingPunct="1">
              <a:buFont typeface="Arial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  Date:  Sept. 25 – 27, 2013</a:t>
            </a:r>
          </a:p>
          <a:p>
            <a:pPr marL="115888" algn="l" eaLnBrk="1" hangingPunct="1">
              <a:buFont typeface="Arial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  Hotel:  Renaissance Tampa</a:t>
            </a:r>
          </a:p>
          <a:p>
            <a:pPr marL="115888" algn="l" eaLnBrk="1" hangingPunct="1">
              <a:buFont typeface="Arial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  Base Rate:  $159.00 per night</a:t>
            </a:r>
          </a:p>
        </p:txBody>
      </p:sp>
      <p:pic>
        <p:nvPicPr>
          <p:cNvPr id="26627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smtClean="0"/>
              <a:t>Meeting Planning</a:t>
            </a:r>
          </a:p>
        </p:txBody>
      </p:sp>
      <p:sp>
        <p:nvSpPr>
          <p:cNvPr id="28674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/>
          <a:lstStyle/>
          <a:p>
            <a:pPr marL="115888" algn="l" eaLnBrk="1" hangingPunct="1"/>
            <a:r>
              <a:rPr lang="en-US" sz="3600" dirty="0" smtClean="0">
                <a:solidFill>
                  <a:schemeClr val="tx1"/>
                </a:solidFill>
              </a:rPr>
              <a:t>FAMA Spring Meeting 2014</a:t>
            </a:r>
          </a:p>
          <a:p>
            <a:pPr marL="115888" algn="l" eaLnBrk="1" hangingPunct="1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Location:  Orlando, FL</a:t>
            </a:r>
          </a:p>
          <a:p>
            <a:pPr marL="115888" algn="l" eaLnBrk="1" hangingPunct="1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Date:  March 15 – 18, 2014</a:t>
            </a:r>
          </a:p>
          <a:p>
            <a:pPr marL="115888" algn="l" eaLnBrk="1" hangingPunct="1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Hotel:  Wyndham – Lake Buena Vista Resort</a:t>
            </a:r>
          </a:p>
          <a:p>
            <a:pPr marL="115888" algn="l" eaLnBrk="1" hangingPunct="1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Base Rate:  $125.00 per night</a:t>
            </a:r>
          </a:p>
        </p:txBody>
      </p:sp>
      <p:pic>
        <p:nvPicPr>
          <p:cNvPr id="28675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4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smtClean="0"/>
              <a:t>Meeting Planning</a:t>
            </a:r>
          </a:p>
        </p:txBody>
      </p:sp>
      <p:sp>
        <p:nvSpPr>
          <p:cNvPr id="30722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/>
          <a:lstStyle/>
          <a:p>
            <a:pPr marL="115888" algn="l" eaLnBrk="1" hangingPunct="1"/>
            <a:r>
              <a:rPr lang="en-US" sz="3600" dirty="0" smtClean="0">
                <a:solidFill>
                  <a:schemeClr val="tx1"/>
                </a:solidFill>
              </a:rPr>
              <a:t>FAMA/FEMSA Fall Meeting 2014</a:t>
            </a:r>
          </a:p>
          <a:p>
            <a:pPr marL="115888" algn="l" eaLnBrk="1" hangingPunct="1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Location:  San Antonio, TX</a:t>
            </a:r>
          </a:p>
          <a:p>
            <a:pPr marL="115888" algn="l" eaLnBrk="1" hangingPunct="1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Date:  October 8 – 10, 2014</a:t>
            </a:r>
          </a:p>
          <a:p>
            <a:pPr marL="115888" algn="l" eaLnBrk="1" hangingPunct="1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Hotel:  Plaza Marriott</a:t>
            </a:r>
          </a:p>
          <a:p>
            <a:pPr marL="115888" algn="l" eaLnBrk="1" hangingPunct="1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Base Rate:  $199.00 per night</a:t>
            </a:r>
          </a:p>
        </p:txBody>
      </p:sp>
      <p:pic>
        <p:nvPicPr>
          <p:cNvPr id="30723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69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smtClean="0"/>
              <a:t>Meeting Planning</a:t>
            </a:r>
          </a:p>
        </p:txBody>
      </p:sp>
      <p:sp>
        <p:nvSpPr>
          <p:cNvPr id="32770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/>
          <a:lstStyle/>
          <a:p>
            <a:pPr marL="115888" algn="l" eaLnBrk="1" hangingPunct="1"/>
            <a:r>
              <a:rPr lang="en-US" sz="3600" dirty="0" smtClean="0">
                <a:solidFill>
                  <a:schemeClr val="tx1"/>
                </a:solidFill>
              </a:rPr>
              <a:t>Save these dates:</a:t>
            </a:r>
          </a:p>
          <a:p>
            <a:pPr marL="115888" algn="l" eaLnBrk="1" hangingPunct="1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Spring 2015:  March 21 – 24, St. Augustine, FL</a:t>
            </a:r>
          </a:p>
          <a:p>
            <a:pPr marL="115888" algn="l" eaLnBrk="1" hangingPunct="1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Fall 2015:  October 7 – 9</a:t>
            </a:r>
          </a:p>
          <a:p>
            <a:pPr marL="115888" algn="l" eaLnBrk="1" hangingPunct="1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Spring 2016:  April 2 – 5</a:t>
            </a:r>
          </a:p>
          <a:p>
            <a:pPr marL="115888" algn="l" eaLnBrk="1" hangingPunct="1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Fall 2016:  October 5 – 7</a:t>
            </a:r>
          </a:p>
          <a:p>
            <a:pPr marL="115888" algn="l" eaLnBrk="1" hangingPunct="1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Spring 2017:  March 18 – 21</a:t>
            </a:r>
          </a:p>
          <a:p>
            <a:pPr marL="115888" algn="l" eaLnBrk="1" hangingPunct="1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Fall 2017:  October 4 - 6</a:t>
            </a:r>
          </a:p>
        </p:txBody>
      </p:sp>
      <p:pic>
        <p:nvPicPr>
          <p:cNvPr id="32771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90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smtClean="0"/>
              <a:t>Meeting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 rtlCol="0">
            <a:normAutofit/>
          </a:bodyPr>
          <a:lstStyle/>
          <a:p>
            <a:pPr marL="115888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tx1"/>
                </a:solidFill>
                <a:ea typeface="+mn-ea"/>
                <a:cs typeface="+mn-cs"/>
              </a:rPr>
              <a:t>Meeting Survey </a:t>
            </a:r>
          </a:p>
          <a:p>
            <a:pPr marL="115888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After the meeting, please go to the link below to access the on-line survey.  Your input is important in the planning of future meetings.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  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  <a:hlinkClick r:id="rId3"/>
              </a:rPr>
              <a:t>http://www.zoomerang.com/Survey/WEB22GM644XMAX</a:t>
            </a:r>
            <a:endParaRPr lang="en-US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pic>
        <p:nvPicPr>
          <p:cNvPr id="34819" name="Picture 3" descr="Desert Landscap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9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0" y="1801813"/>
            <a:ext cx="5334000" cy="1851025"/>
          </a:xfrm>
        </p:spPr>
        <p:txBody>
          <a:bodyPr/>
          <a:lstStyle/>
          <a:p>
            <a:pPr eaLnBrk="1" hangingPunct="1"/>
            <a:r>
              <a:rPr lang="en-US" dirty="0" smtClean="0"/>
              <a:t>FAMA Fall Meeting</a:t>
            </a:r>
            <a:br>
              <a:rPr lang="en-US" dirty="0" smtClean="0"/>
            </a:br>
            <a:r>
              <a:rPr lang="en-US" dirty="0" smtClean="0"/>
              <a:t>2012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-3175" y="3810000"/>
            <a:ext cx="53340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FAMA / FEMSA Survey Results</a:t>
            </a:r>
          </a:p>
        </p:txBody>
      </p:sp>
      <p:pic>
        <p:nvPicPr>
          <p:cNvPr id="14339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400"/>
            <a:ext cx="1793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2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smtClean="0"/>
              <a:t>FEMSA/FAMA State of the Fire Service (1,500 + respondents)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 rtlCol="0">
            <a:normAutofit fontScale="85000" lnSpcReduction="10000"/>
          </a:bodyPr>
          <a:lstStyle/>
          <a:p>
            <a:pPr marL="115888" algn="l" eaLnBrk="1" fontAlgn="auto" hangingPunct="1">
              <a:spcAft>
                <a:spcPts val="0"/>
              </a:spcAft>
              <a:defRPr/>
            </a:pPr>
            <a:endParaRPr lang="en-US" sz="36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115888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a typeface="+mn-ea"/>
                <a:cs typeface="+mn-cs"/>
              </a:rPr>
              <a:t>Summary Comments</a:t>
            </a:r>
          </a:p>
          <a:p>
            <a:pPr marL="115888" algn="l" eaLnBrk="1" fontAlgn="auto" hangingPunct="1">
              <a:spcAft>
                <a:spcPts val="0"/>
              </a:spcAft>
              <a:defRPr/>
            </a:pPr>
            <a:endParaRPr lang="en-US" sz="10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457200" algn="l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 Almost 1,100 attended one or zero </a:t>
            </a:r>
            <a:r>
              <a:rPr lang="en-US" dirty="0" smtClean="0">
                <a:solidFill>
                  <a:schemeClr val="tx1"/>
                </a:solidFill>
              </a:rPr>
              <a:t>tradeshows</a:t>
            </a:r>
          </a:p>
          <a:p>
            <a:pPr marL="457200" indent="509588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Departments 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feel that state trade shows provide more value than regional shows, 41% to 28%</a:t>
            </a:r>
          </a:p>
          <a:p>
            <a:pPr marL="457200" indent="509588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Over 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70% of respondents feel that 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web-based 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training or product videos do not reduce trade show attendance	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  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   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FDIC (41%), Firehouse World (30%) and Harrisburg (25%) were the top three shows 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– by attendance</a:t>
            </a:r>
            <a:endParaRPr lang="en-US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914400" lvl="1" algn="l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16387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83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smtClean="0"/>
              <a:t>FEMSA/FAMA State of the Fire Service (1,500 + respondents)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 rtlCol="0">
            <a:normAutofit/>
          </a:bodyPr>
          <a:lstStyle/>
          <a:p>
            <a:pPr marL="115888" algn="l" eaLnBrk="1" fontAlgn="auto" hangingPunct="1">
              <a:spcAft>
                <a:spcPts val="0"/>
              </a:spcAft>
              <a:defRPr/>
            </a:pPr>
            <a:endParaRPr lang="en-US" sz="9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115888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a typeface="+mn-ea"/>
                <a:cs typeface="+mn-cs"/>
              </a:rPr>
              <a:t>Summary Comments</a:t>
            </a:r>
          </a:p>
          <a:p>
            <a:pPr marL="115888" algn="l" eaLnBrk="1" fontAlgn="auto" hangingPunct="1">
              <a:spcAft>
                <a:spcPts val="0"/>
              </a:spcAft>
              <a:defRPr/>
            </a:pPr>
            <a:endParaRPr lang="en-US" sz="10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	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Attendees at trade shows are most seeking: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  New Product Info (91%)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 Hands on Training (68%)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 Exhibits (68%)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 Product Specs (to structure bids accordingly) (52%)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914400" lvl="1" algn="l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18435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9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04800"/>
            <a:ext cx="9067800" cy="4953000"/>
          </a:xfrm>
        </p:spPr>
        <p:txBody>
          <a:bodyPr rtlCol="0">
            <a:normAutofit lnSpcReduction="10000"/>
          </a:bodyPr>
          <a:lstStyle/>
          <a:p>
            <a:pPr marL="115888" algn="l"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AMDOR</a:t>
            </a:r>
          </a:p>
          <a:p>
            <a:pPr marL="115888" algn="l"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Fire Chief Publications</a:t>
            </a:r>
            <a:endParaRPr lang="en-US" sz="3600" dirty="0">
              <a:solidFill>
                <a:schemeClr val="tx1"/>
              </a:solidFill>
            </a:endParaRPr>
          </a:p>
          <a:p>
            <a:pPr marL="115888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FIREHOUSE</a:t>
            </a:r>
          </a:p>
          <a:p>
            <a:pPr marL="115888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Fire Rescue Magazine</a:t>
            </a:r>
          </a:p>
          <a:p>
            <a:pPr marL="115888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FireRescue1.com</a:t>
            </a:r>
          </a:p>
          <a:p>
            <a:pPr marL="115888" algn="l"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tx1"/>
                </a:solidFill>
              </a:rPr>
              <a:t>PennWell</a:t>
            </a:r>
            <a:r>
              <a:rPr lang="en-US" sz="3600" dirty="0" smtClean="0">
                <a:solidFill>
                  <a:schemeClr val="tx1"/>
                </a:solidFill>
              </a:rPr>
              <a:t> Emergency Services Group</a:t>
            </a:r>
          </a:p>
          <a:p>
            <a:pPr marL="115888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Rosenbauer</a:t>
            </a:r>
          </a:p>
          <a:p>
            <a:pPr marL="115888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a typeface="+mn-ea"/>
              </a:rPr>
              <a:t>Spartan</a:t>
            </a:r>
          </a:p>
          <a:p>
            <a:pPr marL="914400" lvl="1" algn="l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10244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72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smtClean="0"/>
              <a:t>FEMSA/FAMA State of the Fire Service (1,500 + respondents)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 rtlCol="0">
            <a:normAutofit/>
          </a:bodyPr>
          <a:lstStyle/>
          <a:p>
            <a:pPr marL="115888" algn="l" eaLnBrk="1" fontAlgn="auto" hangingPunct="1">
              <a:spcAft>
                <a:spcPts val="0"/>
              </a:spcAft>
              <a:defRPr/>
            </a:pPr>
            <a:endParaRPr lang="en-US" sz="9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115888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a typeface="+mn-ea"/>
                <a:cs typeface="+mn-cs"/>
              </a:rPr>
              <a:t>Summary Comments</a:t>
            </a:r>
          </a:p>
          <a:p>
            <a:pPr marL="115888" algn="l" eaLnBrk="1" fontAlgn="auto" hangingPunct="1">
              <a:spcAft>
                <a:spcPts val="0"/>
              </a:spcAft>
              <a:defRPr/>
            </a:pPr>
            <a:endParaRPr lang="en-US" sz="10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	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Most important trade show factors: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  Distance from your location (61%)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 Travel Costs (49%)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 Training program offered (39%)</a:t>
            </a:r>
          </a:p>
          <a:p>
            <a:pPr marL="914400" lvl="1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  Registration cost (39%)</a:t>
            </a:r>
          </a:p>
          <a:p>
            <a:pPr marL="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914400" lvl="1" algn="l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20483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44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01405"/>
            <a:ext cx="5334000" cy="1851025"/>
          </a:xfrm>
        </p:spPr>
        <p:txBody>
          <a:bodyPr/>
          <a:lstStyle/>
          <a:p>
            <a:r>
              <a:rPr lang="en-US" dirty="0" smtClean="0"/>
              <a:t>FAMA Fall Meeting</a:t>
            </a:r>
            <a:br>
              <a:rPr lang="en-US" dirty="0" smtClean="0"/>
            </a:b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29" y="3962400"/>
            <a:ext cx="5334000" cy="17526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     Open Mike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Desert Landsca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  <p:pic>
        <p:nvPicPr>
          <p:cNvPr id="6" name="Picture 6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400"/>
            <a:ext cx="1793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bruce\AppData\Local\Microsoft\Windows\Temporary Internet Files\Content.IE5\W06XOMGX\MC90044038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63174">
            <a:off x="2889510" y="4154077"/>
            <a:ext cx="2328228" cy="232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0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Open Mike</a:t>
            </a:r>
          </a:p>
        </p:txBody>
      </p:sp>
      <p:sp>
        <p:nvSpPr>
          <p:cNvPr id="26626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/>
          <a:lstStyle/>
          <a:p>
            <a:pPr marL="115888" algn="l" eaLnBrk="1" hangingPunct="1"/>
            <a:r>
              <a:rPr lang="en-US" sz="3600" dirty="0" smtClean="0">
                <a:solidFill>
                  <a:schemeClr val="tx1"/>
                </a:solidFill>
              </a:rPr>
              <a:t>NFPA 1500 – need Alternate Rep</a:t>
            </a:r>
          </a:p>
          <a:p>
            <a:pPr marL="115888" algn="l" eaLnBrk="1" hangingPunct="1"/>
            <a:r>
              <a:rPr lang="en-US" sz="3600" dirty="0" smtClean="0">
                <a:solidFill>
                  <a:schemeClr val="tx1"/>
                </a:solidFill>
              </a:rPr>
              <a:t>NFPA 1901 / 1906</a:t>
            </a:r>
          </a:p>
          <a:p>
            <a:pPr marL="115888" algn="l" eaLnBrk="1" hangingPunct="1"/>
            <a:r>
              <a:rPr lang="en-US" sz="3600" dirty="0" smtClean="0">
                <a:solidFill>
                  <a:schemeClr val="tx1"/>
                </a:solidFill>
              </a:rPr>
              <a:t>Dave Durstine and Mike Moore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6627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bruce\AppData\Local\Microsoft\Windows\Temporary Internet Files\Content.IE5\W06XOMGX\MC90044038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63174">
            <a:off x="3240462" y="2707062"/>
            <a:ext cx="2328228" cy="232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4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Open Mike</a:t>
            </a:r>
          </a:p>
        </p:txBody>
      </p:sp>
      <p:sp>
        <p:nvSpPr>
          <p:cNvPr id="26626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/>
          <a:lstStyle/>
          <a:p>
            <a:pPr marL="115888" algn="l" eaLnBrk="1" hangingPunct="1"/>
            <a:r>
              <a:rPr lang="en-US" sz="3600" dirty="0" smtClean="0">
                <a:solidFill>
                  <a:schemeClr val="tx1"/>
                </a:solidFill>
              </a:rPr>
              <a:t>EPA / DPF</a:t>
            </a:r>
          </a:p>
          <a:p>
            <a:pPr marL="115888" algn="l" eaLnBrk="1" hangingPunct="1"/>
            <a:r>
              <a:rPr lang="en-US" sz="3600" dirty="0" smtClean="0">
                <a:solidFill>
                  <a:schemeClr val="tx1"/>
                </a:solidFill>
              </a:rPr>
              <a:t>Roger Lackore, Tim Johnson &amp; Wes Chestnut</a:t>
            </a:r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5402263"/>
            <a:ext cx="9144000" cy="1455737"/>
            <a:chOff x="0" y="5402263"/>
            <a:chExt cx="9144000" cy="1455737"/>
          </a:xfrm>
        </p:grpSpPr>
        <p:pic>
          <p:nvPicPr>
            <p:cNvPr id="26627" name="Picture 3" descr="Desert Landscap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10200"/>
              <a:ext cx="769302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\\Kovatch3\marketing\Logos\Misc logos\FAMA_Logo_bevel.ep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5402263"/>
              <a:ext cx="1447800" cy="145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2" descr="C:\Users\bruce\AppData\Local\Microsoft\Windows\Temporary Internet Files\Content.IE5\W06XOMGX\MC90044038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63174">
            <a:off x="3240462" y="2707062"/>
            <a:ext cx="2328228" cy="232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4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01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FAMA Chassis Engine DPF Troubleshooting Guideline Initiative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Roger </a:t>
            </a:r>
            <a:r>
              <a:rPr lang="en-US" dirty="0" err="1" smtClean="0"/>
              <a:t>Lackore</a:t>
            </a:r>
            <a:r>
              <a:rPr lang="en-US" dirty="0" smtClean="0"/>
              <a:t> - Oshkosh</a:t>
            </a:r>
          </a:p>
          <a:p>
            <a:r>
              <a:rPr lang="en-US" dirty="0" smtClean="0"/>
              <a:t>Tim Johnson - </a:t>
            </a:r>
            <a:r>
              <a:rPr lang="en-US" dirty="0" err="1" smtClean="0"/>
              <a:t>Rosenbauer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5402263"/>
            <a:ext cx="9144000" cy="1455737"/>
            <a:chOff x="0" y="5402263"/>
            <a:chExt cx="9144000" cy="1455737"/>
          </a:xfrm>
        </p:grpSpPr>
        <p:pic>
          <p:nvPicPr>
            <p:cNvPr id="5" name="Picture 3" descr="Desert Landscap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10200"/>
              <a:ext cx="769302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\\Kovatch3\marketing\Logos\Misc logos\FAMA_Logo_bevel.ep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5402263"/>
              <a:ext cx="1447800" cy="145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97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2007 – Engines require DPF regeneration</a:t>
            </a:r>
          </a:p>
          <a:p>
            <a:r>
              <a:rPr lang="en-US" dirty="0" smtClean="0"/>
              <a:t>2010 – Engines add SCR</a:t>
            </a:r>
          </a:p>
          <a:p>
            <a:r>
              <a:rPr lang="en-US" dirty="0" smtClean="0"/>
              <a:t>2012 – Fire Chief Complaints of Frequent Regeneration or Related Issues</a:t>
            </a:r>
          </a:p>
          <a:p>
            <a:pPr lvl="1"/>
            <a:r>
              <a:rPr lang="en-US" dirty="0" smtClean="0"/>
              <a:t>San Diego</a:t>
            </a:r>
          </a:p>
          <a:p>
            <a:pPr lvl="1"/>
            <a:r>
              <a:rPr lang="en-US" dirty="0" smtClean="0"/>
              <a:t>SEAFC</a:t>
            </a:r>
          </a:p>
          <a:p>
            <a:pPr lvl="1"/>
            <a:r>
              <a:rPr lang="en-US" dirty="0" smtClean="0"/>
              <a:t>Congressmen complaint to EPA</a:t>
            </a:r>
          </a:p>
          <a:p>
            <a:r>
              <a:rPr lang="en-US" dirty="0" smtClean="0"/>
              <a:t>EPA Regulations Revised</a:t>
            </a:r>
          </a:p>
          <a:p>
            <a:pPr lvl="1"/>
            <a:r>
              <a:rPr lang="en-US" dirty="0" smtClean="0"/>
              <a:t>Allows Manual </a:t>
            </a:r>
            <a:r>
              <a:rPr lang="en-US" dirty="0" err="1" smtClean="0"/>
              <a:t>Regens</a:t>
            </a:r>
            <a:r>
              <a:rPr lang="en-US" dirty="0" smtClean="0"/>
              <a:t> Anytime</a:t>
            </a:r>
          </a:p>
          <a:p>
            <a:pPr lvl="1"/>
            <a:r>
              <a:rPr lang="en-US" dirty="0" smtClean="0"/>
              <a:t>Eliminates SCR Driver Inducements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5402263"/>
            <a:ext cx="9144000" cy="1455737"/>
            <a:chOff x="0" y="5402263"/>
            <a:chExt cx="9144000" cy="1455737"/>
          </a:xfrm>
        </p:grpSpPr>
        <p:pic>
          <p:nvPicPr>
            <p:cNvPr id="5" name="Picture 3" descr="Desert Landscap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10200"/>
              <a:ext cx="769302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\\Kovatch3\marketing\Logos\Misc logos\FAMA_Logo_bevel.ep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5402263"/>
              <a:ext cx="1447800" cy="145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33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FAMA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Customer Survey thru SEAFC</a:t>
            </a:r>
          </a:p>
          <a:p>
            <a:r>
              <a:rPr lang="en-US" dirty="0" smtClean="0"/>
              <a:t>Trouble-shooting Guideline Document</a:t>
            </a:r>
          </a:p>
          <a:p>
            <a:pPr lvl="1"/>
            <a:r>
              <a:rPr lang="en-US" dirty="0" smtClean="0"/>
              <a:t>Dave </a:t>
            </a:r>
            <a:r>
              <a:rPr lang="en-US" dirty="0" err="1" smtClean="0"/>
              <a:t>Drehobl</a:t>
            </a:r>
            <a:r>
              <a:rPr lang="en-US" dirty="0" smtClean="0"/>
              <a:t> – Cummins</a:t>
            </a:r>
          </a:p>
          <a:p>
            <a:pPr lvl="1"/>
            <a:r>
              <a:rPr lang="en-US" dirty="0" smtClean="0"/>
              <a:t>Brian </a:t>
            </a:r>
            <a:r>
              <a:rPr lang="en-US" dirty="0" err="1" smtClean="0"/>
              <a:t>Chaput</a:t>
            </a:r>
            <a:r>
              <a:rPr lang="en-US" dirty="0" smtClean="0"/>
              <a:t> - DDC</a:t>
            </a:r>
          </a:p>
          <a:p>
            <a:pPr lvl="1"/>
            <a:r>
              <a:rPr lang="en-US" dirty="0" smtClean="0"/>
              <a:t>Jason Davis - KME</a:t>
            </a:r>
          </a:p>
          <a:p>
            <a:pPr lvl="1"/>
            <a:r>
              <a:rPr lang="en-US" dirty="0" smtClean="0"/>
              <a:t>James Ham - Navistar</a:t>
            </a:r>
          </a:p>
          <a:p>
            <a:pPr lvl="1"/>
            <a:r>
              <a:rPr lang="en-US" dirty="0" smtClean="0"/>
              <a:t>Dirk </a:t>
            </a:r>
            <a:r>
              <a:rPr lang="en-US" dirty="0" err="1" smtClean="0"/>
              <a:t>Steyn</a:t>
            </a:r>
            <a:r>
              <a:rPr lang="en-US" dirty="0" smtClean="0"/>
              <a:t> – E-One</a:t>
            </a:r>
          </a:p>
          <a:p>
            <a:pPr lvl="1"/>
            <a:r>
              <a:rPr lang="en-US" dirty="0" smtClean="0"/>
              <a:t>Rand Smith – </a:t>
            </a:r>
            <a:r>
              <a:rPr lang="en-US" dirty="0" err="1" smtClean="0"/>
              <a:t>Sutphen</a:t>
            </a:r>
            <a:endParaRPr lang="en-US" dirty="0" smtClean="0"/>
          </a:p>
          <a:p>
            <a:pPr lvl="1"/>
            <a:r>
              <a:rPr lang="en-US" dirty="0" smtClean="0"/>
              <a:t>Neil </a:t>
            </a:r>
            <a:r>
              <a:rPr lang="en-US" dirty="0" err="1" smtClean="0"/>
              <a:t>Bjornstad</a:t>
            </a:r>
            <a:r>
              <a:rPr lang="en-US" dirty="0" smtClean="0"/>
              <a:t> – Pierce</a:t>
            </a:r>
          </a:p>
          <a:p>
            <a:pPr lvl="1"/>
            <a:r>
              <a:rPr lang="en-US" dirty="0" smtClean="0"/>
              <a:t>Tim Johnson – </a:t>
            </a:r>
            <a:r>
              <a:rPr lang="en-US" dirty="0" err="1" smtClean="0"/>
              <a:t>Rosenbauer</a:t>
            </a:r>
            <a:endParaRPr lang="en-US" dirty="0" smtClean="0"/>
          </a:p>
          <a:p>
            <a:pPr lvl="1"/>
            <a:r>
              <a:rPr lang="en-US" dirty="0" smtClean="0"/>
              <a:t>Roger </a:t>
            </a:r>
            <a:r>
              <a:rPr lang="en-US" dirty="0" err="1" smtClean="0"/>
              <a:t>Lackore</a:t>
            </a:r>
            <a:r>
              <a:rPr lang="en-US" dirty="0" smtClean="0"/>
              <a:t> - Oshkosh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5402263"/>
            <a:ext cx="9144000" cy="1455737"/>
            <a:chOff x="0" y="5402263"/>
            <a:chExt cx="9144000" cy="1455737"/>
          </a:xfrm>
        </p:grpSpPr>
        <p:pic>
          <p:nvPicPr>
            <p:cNvPr id="5" name="Picture 3" descr="Desert Landscap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10200"/>
              <a:ext cx="769302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\\Kovatch3\marketing\Logos\Misc logos\FAMA_Logo_bevel.ep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5402263"/>
              <a:ext cx="1447800" cy="145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89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Trouble-shooting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 to emissions systems</a:t>
            </a:r>
          </a:p>
          <a:p>
            <a:r>
              <a:rPr lang="en-US" dirty="0" smtClean="0"/>
              <a:t>How to identify your system</a:t>
            </a:r>
          </a:p>
          <a:p>
            <a:r>
              <a:rPr lang="en-US" dirty="0" smtClean="0"/>
              <a:t>2007 Engine guidance (15 topics)</a:t>
            </a:r>
          </a:p>
          <a:p>
            <a:r>
              <a:rPr lang="en-US" dirty="0" smtClean="0"/>
              <a:t>2010 Engine guidance (7 topics)</a:t>
            </a:r>
          </a:p>
          <a:p>
            <a:r>
              <a:rPr lang="en-US" dirty="0" smtClean="0"/>
              <a:t>Appendix</a:t>
            </a:r>
          </a:p>
          <a:p>
            <a:pPr lvl="1"/>
            <a:r>
              <a:rPr lang="en-US" dirty="0" smtClean="0"/>
              <a:t>Training Checklist</a:t>
            </a:r>
          </a:p>
          <a:p>
            <a:pPr lvl="1"/>
            <a:r>
              <a:rPr lang="en-US" dirty="0" smtClean="0"/>
              <a:t>Contacts for each engine OEM</a:t>
            </a:r>
          </a:p>
          <a:p>
            <a:pPr lvl="1"/>
            <a:r>
              <a:rPr lang="en-US" dirty="0" smtClean="0"/>
              <a:t>Contacts for each chassis OEM</a:t>
            </a:r>
          </a:p>
          <a:p>
            <a:pPr lvl="1"/>
            <a:r>
              <a:rPr lang="en-US" dirty="0" smtClean="0"/>
              <a:t>Links or URLs to reference documents</a:t>
            </a:r>
          </a:p>
          <a:p>
            <a:pPr lvl="1"/>
            <a:r>
              <a:rPr lang="en-US" dirty="0" smtClean="0"/>
              <a:t>Chassis-Specific information on switch locations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5402263"/>
            <a:ext cx="9144000" cy="1455737"/>
            <a:chOff x="0" y="5402263"/>
            <a:chExt cx="9144000" cy="1455737"/>
          </a:xfrm>
        </p:grpSpPr>
        <p:pic>
          <p:nvPicPr>
            <p:cNvPr id="5" name="Picture 3" descr="Desert Landscap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10200"/>
              <a:ext cx="769302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\\Kovatch3\marketing\Logos\Misc logos\FAMA_Logo_bevel.ep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5402263"/>
              <a:ext cx="1447800" cy="145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72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Complete draft document – 2 weeks</a:t>
            </a:r>
          </a:p>
          <a:p>
            <a:r>
              <a:rPr lang="en-US" dirty="0" smtClean="0"/>
              <a:t>Committee review  - 1 week</a:t>
            </a:r>
          </a:p>
          <a:p>
            <a:r>
              <a:rPr lang="en-US" dirty="0" smtClean="0"/>
              <a:t>Final editing – 1 week</a:t>
            </a:r>
          </a:p>
          <a:p>
            <a:r>
              <a:rPr lang="en-US" dirty="0" smtClean="0"/>
              <a:t>FAMA board approval – 1 week</a:t>
            </a:r>
          </a:p>
          <a:p>
            <a:r>
              <a:rPr lang="en-US" dirty="0" smtClean="0"/>
              <a:t>Publication in early November, 2012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5402263"/>
            <a:ext cx="9144000" cy="1455737"/>
            <a:chOff x="0" y="5402263"/>
            <a:chExt cx="9144000" cy="1455737"/>
          </a:xfrm>
        </p:grpSpPr>
        <p:pic>
          <p:nvPicPr>
            <p:cNvPr id="5" name="Picture 3" descr="Desert Landscap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10200"/>
              <a:ext cx="769302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\\Kovatch3\marketing\Logos\Misc logos\FAMA_Logo_bevel.ep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5402263"/>
              <a:ext cx="1447800" cy="145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41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Open Mike</a:t>
            </a:r>
          </a:p>
        </p:txBody>
      </p:sp>
      <p:sp>
        <p:nvSpPr>
          <p:cNvPr id="26626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/>
          <a:lstStyle/>
          <a:p>
            <a:pPr marL="115888" algn="l" eaLnBrk="1" hangingPunct="1"/>
            <a:r>
              <a:rPr lang="en-US" sz="3600" dirty="0" smtClean="0">
                <a:solidFill>
                  <a:schemeClr val="tx1"/>
                </a:solidFill>
              </a:rPr>
              <a:t>Statistics – Q &amp; A</a:t>
            </a:r>
          </a:p>
          <a:p>
            <a:pPr marL="115888" algn="l" eaLnBrk="1" hangingPunct="1"/>
            <a:r>
              <a:rPr lang="en-US" sz="3600" dirty="0" smtClean="0">
                <a:solidFill>
                  <a:schemeClr val="tx1"/>
                </a:solidFill>
              </a:rPr>
              <a:t>Peter Darley and Phil Gerace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6627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bruce\AppData\Local\Microsoft\Windows\Temporary Internet Files\Content.IE5\W06XOMGX\MC90044038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63174">
            <a:off x="3240462" y="2707062"/>
            <a:ext cx="2328228" cy="232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90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24200"/>
            <a:ext cx="53340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Introductions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Desert Landsca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  <p:pic>
        <p:nvPicPr>
          <p:cNvPr id="5" name="Picture 6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400"/>
            <a:ext cx="1793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9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Open Mike</a:t>
            </a:r>
          </a:p>
        </p:txBody>
      </p:sp>
      <p:sp>
        <p:nvSpPr>
          <p:cNvPr id="26626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/>
          <a:lstStyle/>
          <a:p>
            <a:pPr marL="115888" algn="l" eaLnBrk="1" hangingPunct="1"/>
            <a:r>
              <a:rPr lang="en-US" sz="3600" dirty="0" smtClean="0">
                <a:solidFill>
                  <a:schemeClr val="tx1"/>
                </a:solidFill>
              </a:rPr>
              <a:t>FDSAO Update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6627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bruce\AppData\Local\Microsoft\Windows\Temporary Internet Files\Content.IE5\W06XOMGX\MC90044038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63174">
            <a:off x="3240462" y="2707062"/>
            <a:ext cx="2328228" cy="232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6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01405"/>
            <a:ext cx="5334000" cy="1851025"/>
          </a:xfrm>
        </p:spPr>
        <p:txBody>
          <a:bodyPr/>
          <a:lstStyle/>
          <a:p>
            <a:r>
              <a:rPr lang="en-US" dirty="0" smtClean="0"/>
              <a:t>FAMA Fall Meeting</a:t>
            </a:r>
            <a:br>
              <a:rPr lang="en-US" dirty="0" smtClean="0"/>
            </a:b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29" y="3962400"/>
            <a:ext cx="53340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2013 Focus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Desert Landsca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  <p:pic>
        <p:nvPicPr>
          <p:cNvPr id="6" name="Picture 6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400"/>
            <a:ext cx="1793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13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Focus on 2013</a:t>
            </a:r>
          </a:p>
        </p:txBody>
      </p:sp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76200" y="1143000"/>
            <a:ext cx="9067800" cy="4267200"/>
          </a:xfrm>
        </p:spPr>
        <p:txBody>
          <a:bodyPr>
            <a:normAutofit/>
          </a:bodyPr>
          <a:lstStyle/>
          <a:p>
            <a:pPr marL="115888" algn="l"/>
            <a:r>
              <a:rPr lang="en-US" dirty="0" smtClean="0">
                <a:solidFill>
                  <a:schemeClr val="tx1"/>
                </a:solidFill>
              </a:rPr>
              <a:t>Purpose of most trade organizations is to improve the business conditions and profitability of its members.</a:t>
            </a:r>
          </a:p>
        </p:txBody>
      </p:sp>
      <p:pic>
        <p:nvPicPr>
          <p:cNvPr id="3075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Focus on 2013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>
            <a:normAutofit/>
          </a:bodyPr>
          <a:lstStyle/>
          <a:p>
            <a:pPr marL="115888" algn="l"/>
            <a:r>
              <a:rPr lang="en-US" sz="3600" dirty="0" smtClean="0">
                <a:solidFill>
                  <a:schemeClr val="tx1"/>
                </a:solidFill>
              </a:rPr>
              <a:t>Networking with other members:</a:t>
            </a:r>
          </a:p>
          <a:p>
            <a:pPr marL="115888" indent="458788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Ranks </a:t>
            </a:r>
            <a:r>
              <a:rPr lang="en-US" dirty="0" smtClean="0">
                <a:solidFill>
                  <a:schemeClr val="tx1"/>
                </a:solidFill>
              </a:rPr>
              <a:t>very high in all surveys</a:t>
            </a:r>
          </a:p>
          <a:p>
            <a:pPr marL="115888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FAMA Spring and Fall Meetings</a:t>
            </a:r>
          </a:p>
          <a:p>
            <a:pPr marL="13716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Allows suppliers, customers, and competitors to know each other in a relaxed setting</a:t>
            </a:r>
          </a:p>
          <a:p>
            <a:pPr marL="13716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Work closely w/ Bruce and meeting planning committee on enhancing next year</a:t>
            </a:r>
            <a:r>
              <a:rPr lang="en-US" altLang="en-US" dirty="0" smtClean="0">
                <a:solidFill>
                  <a:schemeClr val="tx1"/>
                </a:solidFill>
              </a:rPr>
              <a:t>’</a:t>
            </a:r>
            <a:r>
              <a:rPr lang="en-US" dirty="0" smtClean="0">
                <a:solidFill>
                  <a:schemeClr val="tx1"/>
                </a:solidFill>
              </a:rPr>
              <a:t>s meetings</a:t>
            </a:r>
          </a:p>
          <a:p>
            <a:pPr marL="13716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Get information out to members early and often</a:t>
            </a:r>
          </a:p>
        </p:txBody>
      </p:sp>
      <p:pic>
        <p:nvPicPr>
          <p:cNvPr id="4099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24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Focus on 2013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 rtlCol="0">
            <a:noAutofit/>
          </a:bodyPr>
          <a:lstStyle/>
          <a:p>
            <a:pPr marL="115888" algn="l" fontAlgn="auto">
              <a:spcAft>
                <a:spcPts val="0"/>
              </a:spcAft>
              <a:defRPr/>
            </a:pPr>
            <a:r>
              <a:rPr lang="en-US" sz="3500" dirty="0" smtClean="0">
                <a:solidFill>
                  <a:schemeClr val="tx1"/>
                </a:solidFill>
                <a:ea typeface="+mn-ea"/>
              </a:rPr>
              <a:t>Government Affairs Committee (GAC)</a:t>
            </a:r>
          </a:p>
          <a:p>
            <a:pPr marL="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dirty="0">
                <a:solidFill>
                  <a:schemeClr val="tx1"/>
                </a:solidFill>
                <a:ea typeface="+mn-ea"/>
              </a:rPr>
              <a:t>	</a:t>
            </a:r>
            <a:r>
              <a:rPr lang="en-US" sz="3500" dirty="0" smtClean="0">
                <a:solidFill>
                  <a:schemeClr val="tx1"/>
                </a:solidFill>
                <a:ea typeface="+mn-ea"/>
              </a:rPr>
              <a:t>Becoming more important</a:t>
            </a:r>
          </a:p>
          <a:p>
            <a:pPr marL="914400" lvl="1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sz="3500" dirty="0" smtClean="0">
                <a:solidFill>
                  <a:schemeClr val="tx1"/>
                </a:solidFill>
                <a:ea typeface="+mn-ea"/>
              </a:rPr>
              <a:t>Hill Day</a:t>
            </a:r>
          </a:p>
          <a:p>
            <a:pPr marL="914400" lvl="1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chemeClr val="tx1"/>
                </a:solidFill>
                <a:ea typeface="+mn-ea"/>
              </a:rPr>
              <a:t>AFG</a:t>
            </a:r>
          </a:p>
          <a:p>
            <a:pPr marL="914400" lvl="1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chemeClr val="tx1"/>
                </a:solidFill>
                <a:ea typeface="+mn-ea"/>
              </a:rPr>
              <a:t>Weight Issues</a:t>
            </a:r>
          </a:p>
          <a:p>
            <a:pPr marL="914400" lvl="1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chemeClr val="tx1"/>
                </a:solidFill>
                <a:ea typeface="+mn-ea"/>
              </a:rPr>
              <a:t>EPA Issues</a:t>
            </a:r>
          </a:p>
          <a:p>
            <a:pPr marL="914400" lvl="1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chemeClr val="tx1"/>
                </a:solidFill>
                <a:ea typeface="+mn-ea"/>
              </a:rPr>
              <a:t>Very informative newsletter</a:t>
            </a:r>
          </a:p>
        </p:txBody>
      </p:sp>
      <p:pic>
        <p:nvPicPr>
          <p:cNvPr id="5123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7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Focus on 2013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9067800" cy="4419600"/>
          </a:xfrm>
        </p:spPr>
        <p:txBody>
          <a:bodyPr>
            <a:normAutofit/>
          </a:bodyPr>
          <a:lstStyle/>
          <a:p>
            <a:pPr marL="687388" indent="-571500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Statistics</a:t>
            </a:r>
          </a:p>
          <a:p>
            <a:pPr marL="1144588" lvl="1" indent="-571500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Working to enhance information</a:t>
            </a:r>
          </a:p>
          <a:p>
            <a:pPr marL="1144588" lvl="1" indent="-571500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Encourage members to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report quicker</a:t>
            </a:r>
          </a:p>
        </p:txBody>
      </p:sp>
      <p:pic>
        <p:nvPicPr>
          <p:cNvPr id="6147" name="Picture 3" descr="Desert 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84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67200"/>
          </a:xfrm>
        </p:spPr>
        <p:txBody>
          <a:bodyPr rtlCol="0">
            <a:normAutofit fontScale="92500" lnSpcReduction="20000"/>
          </a:bodyPr>
          <a:lstStyle/>
          <a:p>
            <a:pPr marL="687388" indent="-571500" fontAlgn="auto">
              <a:spcAft>
                <a:spcPts val="0"/>
              </a:spcAft>
              <a:defRPr/>
            </a:pPr>
            <a:r>
              <a:rPr lang="en-US" sz="3900" dirty="0">
                <a:ea typeface="+mn-ea"/>
              </a:rPr>
              <a:t>Technical Information</a:t>
            </a:r>
          </a:p>
          <a:p>
            <a:pPr marL="803275" lvl="1"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dirty="0">
                <a:ea typeface="+mn-ea"/>
              </a:rPr>
              <a:t>NFPA </a:t>
            </a:r>
          </a:p>
          <a:p>
            <a:pPr marL="803275" lvl="1"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dirty="0">
                <a:ea typeface="+mn-ea"/>
              </a:rPr>
              <a:t>Keep members updated on proposed changes</a:t>
            </a:r>
          </a:p>
          <a:p>
            <a:pPr marL="803275" lvl="1"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dirty="0">
                <a:ea typeface="+mn-ea"/>
              </a:rPr>
              <a:t>Encourage members to be part of process</a:t>
            </a:r>
          </a:p>
          <a:p>
            <a:pPr marL="803275" lvl="1"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dirty="0">
                <a:ea typeface="+mn-ea"/>
              </a:rPr>
              <a:t>Encourage members to review and make proposals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pic>
        <p:nvPicPr>
          <p:cNvPr id="7170" name="Picture 3" descr="Desert Landsca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itle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4400" dirty="0"/>
              <a:t>Focus on 2013</a:t>
            </a:r>
          </a:p>
        </p:txBody>
      </p:sp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4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0" y="3175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Focus on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3600" dirty="0" smtClean="0"/>
              <a:t>Technical Committees</a:t>
            </a:r>
          </a:p>
          <a:p>
            <a:pPr lvl="1"/>
            <a:r>
              <a:rPr lang="en-US" sz="3600" dirty="0" smtClean="0"/>
              <a:t>Very busy</a:t>
            </a:r>
          </a:p>
          <a:p>
            <a:pPr lvl="1"/>
            <a:r>
              <a:rPr lang="en-US" sz="3600" dirty="0" smtClean="0"/>
              <a:t>Many issues are also GAC</a:t>
            </a:r>
          </a:p>
          <a:p>
            <a:pPr lvl="1"/>
            <a:r>
              <a:rPr lang="en-US" sz="3600" dirty="0" smtClean="0"/>
              <a:t>Make sure information gets to members thru e-mail blasts, the quarterly Technical e-Newsletter, and postings on web site.</a:t>
            </a:r>
          </a:p>
        </p:txBody>
      </p:sp>
      <p:pic>
        <p:nvPicPr>
          <p:cNvPr id="8195" name="Picture 3" descr="Desert Landsca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23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05740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en-US" sz="11500" dirty="0" smtClean="0"/>
              <a:t>THANK YOU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Focus on 2013</a:t>
            </a:r>
          </a:p>
        </p:txBody>
      </p:sp>
      <p:pic>
        <p:nvPicPr>
          <p:cNvPr id="9219" name="Picture 4" descr="Desert Landsca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7693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\\Kovatch3\marketing\Logos\Misc logos\FAMA_Logo_bevel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02263"/>
            <a:ext cx="14478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5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01405"/>
            <a:ext cx="5334000" cy="1851025"/>
          </a:xfrm>
        </p:spPr>
        <p:txBody>
          <a:bodyPr/>
          <a:lstStyle/>
          <a:p>
            <a:r>
              <a:rPr lang="en-US" dirty="0" smtClean="0"/>
              <a:t>FAMA Fall Meeting</a:t>
            </a:r>
            <a:br>
              <a:rPr lang="en-US" dirty="0" smtClean="0"/>
            </a:b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29" y="3962400"/>
            <a:ext cx="53340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In Closing …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Desert Landsca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  <p:pic>
        <p:nvPicPr>
          <p:cNvPr id="6" name="Picture 6" descr="\\Kovatch3\marketing\Logos\Misc logos\FAMA_Logo_bevel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400"/>
            <a:ext cx="1793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1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5291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C60B329-475F-4BCC-A7D3-8CA620D174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2018</Words>
  <Application>Microsoft Office PowerPoint</Application>
  <PresentationFormat>On-screen Show (4:3)</PresentationFormat>
  <Paragraphs>652</Paragraphs>
  <Slides>101</Slides>
  <Notes>87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3" baseType="lpstr">
      <vt:lpstr>TS030005291</vt:lpstr>
      <vt:lpstr>Acrobat Document</vt:lpstr>
      <vt:lpstr>FAMA Fall Meeting 2012</vt:lpstr>
      <vt:lpstr>FAMA Fall Meeting 2012</vt:lpstr>
      <vt:lpstr>FAMA Fall Meeting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FAMA Fall Meeting 2012</vt:lpstr>
      <vt:lpstr>PowerPoint Presentation</vt:lpstr>
      <vt:lpstr>PowerPoint Presentation</vt:lpstr>
      <vt:lpstr>FAMA Fall Meeting 2012</vt:lpstr>
      <vt:lpstr>PowerPoint Presentation</vt:lpstr>
      <vt:lpstr>FAMA Fall Meeting 2012</vt:lpstr>
      <vt:lpstr>PowerPoint Presentation</vt:lpstr>
      <vt:lpstr>FAMA Fall Meeting 2012</vt:lpstr>
      <vt:lpstr>Nominating Committee's recommended slate of nominees for 2013 FAMA Board </vt:lpstr>
      <vt:lpstr>FAMA Fall Meeting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FAMA Fall Meeting 2012</vt:lpstr>
      <vt:lpstr>GOVERNMENTAL AFFAIRS COMMITTEE (GAC) MEMBERS</vt:lpstr>
      <vt:lpstr>GAC Support </vt:lpstr>
      <vt:lpstr>2012 Activity</vt:lpstr>
      <vt:lpstr>Hill Day Successes</vt:lpstr>
      <vt:lpstr>2013 Legislative Agenda</vt:lpstr>
      <vt:lpstr>2013 Goals</vt:lpstr>
      <vt:lpstr>GAC tasks to Members</vt:lpstr>
      <vt:lpstr>FAMA Fall Meeting 2012</vt:lpstr>
      <vt:lpstr>Tradeshow Advisory Committee</vt:lpstr>
      <vt:lpstr>Tradeshow Advisory Committee</vt:lpstr>
      <vt:lpstr>Tradeshow Advisory Committee</vt:lpstr>
      <vt:lpstr>Tradeshow Advisory Committee</vt:lpstr>
      <vt:lpstr>Tradeshow Advisory Committee</vt:lpstr>
      <vt:lpstr>Tradeshow Advisory Committee</vt:lpstr>
      <vt:lpstr>Tradeshow Advisory Committee</vt:lpstr>
      <vt:lpstr>Tradeshow Advisory Committee</vt:lpstr>
      <vt:lpstr>Tradeshow Advisory Committee</vt:lpstr>
      <vt:lpstr>Tradeshow Advisory Committee</vt:lpstr>
      <vt:lpstr>Tradeshow Advisory Committee</vt:lpstr>
      <vt:lpstr>Tradeshow Advisory Committee</vt:lpstr>
      <vt:lpstr>Tradeshow Advisory Committee</vt:lpstr>
      <vt:lpstr>Tradeshow Advisory Committee</vt:lpstr>
      <vt:lpstr>Tradeshow Advisory Committee</vt:lpstr>
      <vt:lpstr>Tradeshow Advisory Committee</vt:lpstr>
      <vt:lpstr>PowerPoint Presentation</vt:lpstr>
      <vt:lpstr>Technical Committee</vt:lpstr>
      <vt:lpstr>Technical Committee</vt:lpstr>
      <vt:lpstr>Technical Committee</vt:lpstr>
      <vt:lpstr>Technical Committee</vt:lpstr>
      <vt:lpstr>Technical Committee</vt:lpstr>
      <vt:lpstr>Technical Committee</vt:lpstr>
      <vt:lpstr>FAMA Fall Meeting 2012</vt:lpstr>
      <vt:lpstr>Meeting Planning</vt:lpstr>
      <vt:lpstr>Meeting Planning</vt:lpstr>
      <vt:lpstr>Meeting Planning</vt:lpstr>
      <vt:lpstr>Meeting Planning</vt:lpstr>
      <vt:lpstr>Meeting Planning</vt:lpstr>
      <vt:lpstr>Meeting Planning</vt:lpstr>
      <vt:lpstr>Meeting Planning</vt:lpstr>
      <vt:lpstr>Meeting Planning</vt:lpstr>
      <vt:lpstr>Meeting Planning</vt:lpstr>
      <vt:lpstr>Meeting Planning</vt:lpstr>
      <vt:lpstr>FAMA Fall Meeting 2012</vt:lpstr>
      <vt:lpstr>FEMSA/FAMA State of the Fire Service (1,500 + respondents)</vt:lpstr>
      <vt:lpstr>FEMSA/FAMA State of the Fire Service (1,500 + respondents)</vt:lpstr>
      <vt:lpstr>FEMSA/FAMA State of the Fire Service (1,500 + respondents)</vt:lpstr>
      <vt:lpstr>FAMA Fall Meeting 2012</vt:lpstr>
      <vt:lpstr>Open Mike</vt:lpstr>
      <vt:lpstr>Open Mike</vt:lpstr>
      <vt:lpstr>FAMA Chassis Engine DPF Troubleshooting Guideline Initiative</vt:lpstr>
      <vt:lpstr>History</vt:lpstr>
      <vt:lpstr>FAMA Actions</vt:lpstr>
      <vt:lpstr>Trouble-shooting Guide</vt:lpstr>
      <vt:lpstr>Timeline</vt:lpstr>
      <vt:lpstr>Open Mike</vt:lpstr>
      <vt:lpstr>Open Mike</vt:lpstr>
      <vt:lpstr>FAMA Fall Meeting 2012</vt:lpstr>
      <vt:lpstr>Focus on 2013</vt:lpstr>
      <vt:lpstr>Focus on 2013</vt:lpstr>
      <vt:lpstr>Focus on 2013</vt:lpstr>
      <vt:lpstr>Focus on 2013</vt:lpstr>
      <vt:lpstr>PowerPoint Presentation</vt:lpstr>
      <vt:lpstr>Focus on 2013</vt:lpstr>
      <vt:lpstr>Focus on 2013</vt:lpstr>
      <vt:lpstr>FAMA Fall Meeting 2012</vt:lpstr>
      <vt:lpstr>Next Meeting Notice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2012-08-30T17:19:33Z</dcterms:created>
  <dcterms:modified xsi:type="dcterms:W3CDTF">2012-09-28T17:10:28Z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TC300052919990</vt:lpwstr>
  </property>
</Properties>
</file>