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5" r:id="rId1"/>
  </p:sldMasterIdLst>
  <p:notesMasterIdLst>
    <p:notesMasterId r:id="rId48"/>
  </p:notesMasterIdLst>
  <p:handoutMasterIdLst>
    <p:handoutMasterId r:id="rId49"/>
  </p:handoutMasterIdLst>
  <p:sldIdLst>
    <p:sldId id="336" r:id="rId2"/>
    <p:sldId id="416" r:id="rId3"/>
    <p:sldId id="490" r:id="rId4"/>
    <p:sldId id="442" r:id="rId5"/>
    <p:sldId id="492" r:id="rId6"/>
    <p:sldId id="491" r:id="rId7"/>
    <p:sldId id="493" r:id="rId8"/>
    <p:sldId id="350" r:id="rId9"/>
    <p:sldId id="483" r:id="rId10"/>
    <p:sldId id="485" r:id="rId11"/>
    <p:sldId id="484" r:id="rId12"/>
    <p:sldId id="472" r:id="rId13"/>
    <p:sldId id="486" r:id="rId14"/>
    <p:sldId id="446" r:id="rId15"/>
    <p:sldId id="506" r:id="rId16"/>
    <p:sldId id="274" r:id="rId17"/>
    <p:sldId id="367" r:id="rId18"/>
    <p:sldId id="460" r:id="rId19"/>
    <p:sldId id="430" r:id="rId20"/>
    <p:sldId id="487" r:id="rId21"/>
    <p:sldId id="447" r:id="rId22"/>
    <p:sldId id="488" r:id="rId23"/>
    <p:sldId id="459" r:id="rId24"/>
    <p:sldId id="464" r:id="rId25"/>
    <p:sldId id="496" r:id="rId26"/>
    <p:sldId id="497" r:id="rId27"/>
    <p:sldId id="495" r:id="rId28"/>
    <p:sldId id="477" r:id="rId29"/>
    <p:sldId id="478" r:id="rId30"/>
    <p:sldId id="511" r:id="rId31"/>
    <p:sldId id="512" r:id="rId32"/>
    <p:sldId id="309" r:id="rId33"/>
    <p:sldId id="306" r:id="rId34"/>
    <p:sldId id="456" r:id="rId35"/>
    <p:sldId id="504" r:id="rId36"/>
    <p:sldId id="503" r:id="rId37"/>
    <p:sldId id="482" r:id="rId38"/>
    <p:sldId id="505" r:id="rId39"/>
    <p:sldId id="510" r:id="rId40"/>
    <p:sldId id="509" r:id="rId41"/>
    <p:sldId id="489" r:id="rId42"/>
    <p:sldId id="307" r:id="rId43"/>
    <p:sldId id="508" r:id="rId44"/>
    <p:sldId id="480" r:id="rId45"/>
    <p:sldId id="481" r:id="rId46"/>
    <p:sldId id="467" r:id="rId4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90000"/>
    <a:srgbClr val="CC0000"/>
    <a:srgbClr val="800000"/>
    <a:srgbClr val="D87662"/>
    <a:srgbClr val="0000CC"/>
    <a:srgbClr val="0033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7308" autoAdjust="0"/>
    <p:restoredTop sz="74610" autoAdjust="0"/>
  </p:normalViewPr>
  <p:slideViewPr>
    <p:cSldViewPr>
      <p:cViewPr varScale="1">
        <p:scale>
          <a:sx n="47" d="100"/>
          <a:sy n="47" d="100"/>
        </p:scale>
        <p:origin x="-112" y="-10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10"/>
    </p:cViewPr>
  </p:sorterViewPr>
  <p:notesViewPr>
    <p:cSldViewPr>
      <p:cViewPr>
        <p:scale>
          <a:sx n="150" d="100"/>
          <a:sy n="150" d="100"/>
        </p:scale>
        <p:origin x="-804" y="168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png"/><Relationship Id="rId1" Type="http://schemas.openxmlformats.org/officeDocument/2006/relationships/theme" Target="../theme/theme3.xml"/><Relationship Id="rId2" Type="http://schemas.openxmlformats.org/officeDocument/2006/relationships/image" Target="../media/image6.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737114" y="236094"/>
            <a:ext cx="3251752" cy="480389"/>
          </a:xfrm>
          <a:prstGeom prst="rect">
            <a:avLst/>
          </a:prstGeom>
          <a:noFill/>
          <a:ln w="9525">
            <a:noFill/>
            <a:miter lim="800000"/>
            <a:headEnd/>
            <a:tailEnd/>
          </a:ln>
        </p:spPr>
        <p:txBody>
          <a:bodyPr vert="horz" wrap="square" lIns="96616" tIns="48309" rIns="96616" bIns="48309" numCol="1" anchor="ctr" anchorCtr="0" compatLnSpc="1">
            <a:prstTxWarp prst="textNoShape">
              <a:avLst/>
            </a:prstTxWarp>
          </a:bodyPr>
          <a:lstStyle>
            <a:lvl1pPr defTabSz="913851">
              <a:defRPr sz="900" b="1">
                <a:latin typeface="Myriad Pro"/>
              </a:defRPr>
            </a:lvl1pPr>
          </a:lstStyle>
          <a:p>
            <a:pPr>
              <a:defRPr/>
            </a:pPr>
            <a:endParaRPr lang="en-US"/>
          </a:p>
        </p:txBody>
      </p:sp>
      <p:sp>
        <p:nvSpPr>
          <p:cNvPr id="3" name="Date Placeholder 2"/>
          <p:cNvSpPr>
            <a:spLocks noGrp="1"/>
          </p:cNvSpPr>
          <p:nvPr>
            <p:ph type="dt" sz="quarter" idx="1"/>
          </p:nvPr>
        </p:nvSpPr>
        <p:spPr bwMode="auto">
          <a:xfrm>
            <a:off x="4144618" y="8961777"/>
            <a:ext cx="2845904" cy="239374"/>
          </a:xfrm>
          <a:prstGeom prst="rect">
            <a:avLst/>
          </a:prstGeom>
          <a:noFill/>
          <a:ln w="9525">
            <a:noFill/>
            <a:miter lim="800000"/>
            <a:headEnd/>
            <a:tailEnd/>
          </a:ln>
        </p:spPr>
        <p:txBody>
          <a:bodyPr vert="horz" wrap="square" lIns="96616" tIns="48309" rIns="96616" bIns="48309" numCol="1" anchor="t" anchorCtr="0" compatLnSpc="1">
            <a:prstTxWarp prst="textNoShape">
              <a:avLst/>
            </a:prstTxWarp>
          </a:bodyPr>
          <a:lstStyle>
            <a:lvl1pPr algn="r" defTabSz="913851">
              <a:defRPr sz="700">
                <a:latin typeface="Myriad Web"/>
              </a:defRPr>
            </a:lvl1pPr>
          </a:lstStyle>
          <a:p>
            <a:pPr>
              <a:defRPr/>
            </a:pPr>
            <a:fld id="{C131572C-2871-413F-8CC0-B8BF42F160E2}" type="datetime2">
              <a:rPr lang="en-US"/>
              <a:pPr>
                <a:defRPr/>
              </a:pPr>
              <a:t>Monday, March 25, 13</a:t>
            </a:fld>
            <a:endParaRPr lang="en-US"/>
          </a:p>
        </p:txBody>
      </p:sp>
      <p:sp>
        <p:nvSpPr>
          <p:cNvPr id="4" name="Footer Placeholder 3"/>
          <p:cNvSpPr>
            <a:spLocks noGrp="1"/>
          </p:cNvSpPr>
          <p:nvPr>
            <p:ph type="ftr" sz="quarter" idx="2"/>
          </p:nvPr>
        </p:nvSpPr>
        <p:spPr bwMode="auto">
          <a:xfrm>
            <a:off x="954158" y="9247058"/>
            <a:ext cx="2464904" cy="157397"/>
          </a:xfrm>
          <a:prstGeom prst="rect">
            <a:avLst/>
          </a:prstGeom>
          <a:noFill/>
          <a:ln w="9525">
            <a:noFill/>
            <a:miter lim="800000"/>
            <a:headEnd/>
            <a:tailEnd/>
          </a:ln>
        </p:spPr>
        <p:txBody>
          <a:bodyPr vert="horz" wrap="square" lIns="96616" tIns="48309" rIns="96616" bIns="48309" numCol="1" anchor="b" anchorCtr="0" compatLnSpc="1">
            <a:prstTxWarp prst="textNoShape">
              <a:avLst/>
            </a:prstTxWarp>
          </a:bodyPr>
          <a:lstStyle>
            <a:lvl1pPr defTabSz="913851">
              <a:defRPr sz="500">
                <a:latin typeface="Myriad Condensed Web"/>
              </a:defRPr>
            </a:lvl1pPr>
          </a:lstStyle>
          <a:p>
            <a:pPr>
              <a:defRPr/>
            </a:pPr>
            <a:r>
              <a:rPr lang="en-US"/>
              <a:t>Copyright 2009. All Rights Reserved. Logos and images are protected trademarks of the IAFC.</a:t>
            </a:r>
          </a:p>
        </p:txBody>
      </p:sp>
      <p:sp>
        <p:nvSpPr>
          <p:cNvPr id="5" name="Slide Number Placeholder 4"/>
          <p:cNvSpPr>
            <a:spLocks noGrp="1"/>
          </p:cNvSpPr>
          <p:nvPr>
            <p:ph type="sldNum" sz="quarter" idx="3"/>
          </p:nvPr>
        </p:nvSpPr>
        <p:spPr bwMode="auto">
          <a:xfrm>
            <a:off x="4631635" y="9214268"/>
            <a:ext cx="2358887" cy="226257"/>
          </a:xfrm>
          <a:prstGeom prst="rect">
            <a:avLst/>
          </a:prstGeom>
          <a:noFill/>
          <a:ln w="9525">
            <a:noFill/>
            <a:miter lim="800000"/>
            <a:headEnd/>
            <a:tailEnd/>
          </a:ln>
        </p:spPr>
        <p:txBody>
          <a:bodyPr vert="horz" wrap="square" lIns="96616" tIns="48309" rIns="96616" bIns="48309" numCol="1" anchor="b" anchorCtr="0" compatLnSpc="1">
            <a:prstTxWarp prst="textNoShape">
              <a:avLst/>
            </a:prstTxWarp>
          </a:bodyPr>
          <a:lstStyle>
            <a:lvl1pPr algn="r" defTabSz="913851">
              <a:defRPr sz="900" b="1">
                <a:latin typeface="Myriad Web"/>
              </a:defRPr>
            </a:lvl1pPr>
          </a:lstStyle>
          <a:p>
            <a:pPr>
              <a:defRPr/>
            </a:pPr>
            <a:fld id="{DFC79ADE-F0E9-4CFA-A361-EAA746A925EB}" type="slidenum">
              <a:rPr lang="en-US"/>
              <a:pPr>
                <a:defRPr/>
              </a:pPr>
              <a:t>‹#›</a:t>
            </a:fld>
            <a:endParaRPr lang="en-US"/>
          </a:p>
        </p:txBody>
      </p:sp>
      <p:pic>
        <p:nvPicPr>
          <p:cNvPr id="97286" name="Picture 6" descr="IAFC_BW - Copy.gif"/>
          <p:cNvPicPr>
            <a:picLocks noChangeAspect="1"/>
          </p:cNvPicPr>
          <p:nvPr/>
        </p:nvPicPr>
        <p:blipFill>
          <a:blip r:embed="rId2" cstate="print"/>
          <a:srcRect/>
          <a:stretch>
            <a:fillRect/>
          </a:stretch>
        </p:blipFill>
        <p:spPr bwMode="auto">
          <a:xfrm>
            <a:off x="556592" y="8997846"/>
            <a:ext cx="407505" cy="419725"/>
          </a:xfrm>
          <a:prstGeom prst="rect">
            <a:avLst/>
          </a:prstGeom>
          <a:noFill/>
          <a:ln w="9525">
            <a:noFill/>
            <a:miter lim="800000"/>
            <a:headEnd/>
            <a:tailEnd/>
          </a:ln>
        </p:spPr>
      </p:pic>
      <p:pic>
        <p:nvPicPr>
          <p:cNvPr id="97287" name="Picture 8" descr="IAFC_Text.gif"/>
          <p:cNvPicPr>
            <a:picLocks noChangeAspect="1"/>
          </p:cNvPicPr>
          <p:nvPr/>
        </p:nvPicPr>
        <p:blipFill>
          <a:blip r:embed="rId3" cstate="print">
            <a:grayscl/>
            <a:biLevel thresh="50000"/>
          </a:blip>
          <a:srcRect/>
          <a:stretch>
            <a:fillRect/>
          </a:stretch>
        </p:blipFill>
        <p:spPr bwMode="auto">
          <a:xfrm>
            <a:off x="556592" y="314795"/>
            <a:ext cx="2941983" cy="175433"/>
          </a:xfrm>
          <a:prstGeom prst="rect">
            <a:avLst/>
          </a:prstGeom>
          <a:noFill/>
          <a:ln w="9525">
            <a:noFill/>
            <a:miter lim="800000"/>
            <a:headEnd/>
            <a:tailEnd/>
          </a:ln>
        </p:spPr>
      </p:pic>
      <p:pic>
        <p:nvPicPr>
          <p:cNvPr id="97288" name="Picture 9" descr="IAFC_Abbreviation_Text.gif"/>
          <p:cNvPicPr>
            <a:picLocks noChangeAspect="1"/>
          </p:cNvPicPr>
          <p:nvPr/>
        </p:nvPicPr>
        <p:blipFill>
          <a:blip r:embed="rId4" cstate="print">
            <a:grayscl/>
            <a:biLevel thresh="50000"/>
          </a:blip>
          <a:srcRect/>
          <a:stretch>
            <a:fillRect/>
          </a:stretch>
        </p:blipFill>
        <p:spPr bwMode="auto">
          <a:xfrm>
            <a:off x="954157" y="9004405"/>
            <a:ext cx="636104" cy="242653"/>
          </a:xfrm>
          <a:prstGeom prst="rect">
            <a:avLst/>
          </a:prstGeom>
          <a:noFill/>
          <a:ln w="9525">
            <a:noFill/>
            <a:miter lim="800000"/>
            <a:headEnd/>
            <a:tailEnd/>
          </a:ln>
        </p:spPr>
      </p:pic>
      <p:pic>
        <p:nvPicPr>
          <p:cNvPr id="97289" name="Picture 10" descr="Leadership_Tag.gif"/>
          <p:cNvPicPr>
            <a:picLocks noChangeAspect="1"/>
          </p:cNvPicPr>
          <p:nvPr/>
        </p:nvPicPr>
        <p:blipFill>
          <a:blip r:embed="rId5" cstate="print">
            <a:grayscl/>
            <a:biLevel thresh="50000"/>
          </a:blip>
          <a:srcRect/>
          <a:stretch>
            <a:fillRect/>
          </a:stretch>
        </p:blipFill>
        <p:spPr bwMode="auto">
          <a:xfrm>
            <a:off x="318054" y="470552"/>
            <a:ext cx="2448339" cy="159036"/>
          </a:xfrm>
          <a:prstGeom prst="rect">
            <a:avLst/>
          </a:prstGeom>
          <a:noFill/>
          <a:ln w="9525">
            <a:noFill/>
            <a:miter lim="800000"/>
            <a:headEnd/>
            <a:tailEnd/>
          </a:ln>
        </p:spPr>
      </p:pic>
    </p:spTree>
    <p:extLst>
      <p:ext uri="{BB962C8B-B14F-4D97-AF65-F5344CB8AC3E}">
        <p14:creationId xmlns:p14="http://schemas.microsoft.com/office/powerpoint/2010/main" val="361793521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theme" Target="../theme/theme2.xml"/><Relationship Id="rId2"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6288" y="800100"/>
            <a:ext cx="5762625" cy="4321175"/>
          </a:xfrm>
          <a:prstGeom prst="rect">
            <a:avLst/>
          </a:prstGeom>
          <a:noFill/>
          <a:ln w="12700">
            <a:solidFill>
              <a:prstClr val="black"/>
            </a:solidFill>
          </a:ln>
        </p:spPr>
        <p:txBody>
          <a:bodyPr vert="horz" lIns="100250" tIns="50125" rIns="100250" bIns="50125" rtlCol="0" anchor="ctr"/>
          <a:lstStyle/>
          <a:p>
            <a:pPr lvl="0"/>
            <a:endParaRPr lang="en-US" noProof="0"/>
          </a:p>
        </p:txBody>
      </p:sp>
      <p:sp>
        <p:nvSpPr>
          <p:cNvPr id="16" name="Notes Placeholder 15"/>
          <p:cNvSpPr>
            <a:spLocks noGrp="1"/>
          </p:cNvSpPr>
          <p:nvPr>
            <p:ph type="body" sz="quarter" idx="3"/>
          </p:nvPr>
        </p:nvSpPr>
        <p:spPr bwMode="auto">
          <a:xfrm>
            <a:off x="732183" y="5361327"/>
            <a:ext cx="5850835" cy="3518472"/>
          </a:xfrm>
          <a:prstGeom prst="rect">
            <a:avLst/>
          </a:prstGeom>
          <a:noFill/>
          <a:ln w="9525">
            <a:noFill/>
            <a:miter lim="800000"/>
            <a:headEnd/>
            <a:tailEnd/>
          </a:ln>
        </p:spPr>
        <p:txBody>
          <a:bodyPr vert="horz" wrap="square" lIns="96616" tIns="48309" rIns="96616" bIns="483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Header Placeholder 1"/>
          <p:cNvSpPr>
            <a:spLocks noGrp="1"/>
          </p:cNvSpPr>
          <p:nvPr>
            <p:ph type="hdr" sz="quarter"/>
          </p:nvPr>
        </p:nvSpPr>
        <p:spPr bwMode="auto">
          <a:xfrm>
            <a:off x="3737114" y="236094"/>
            <a:ext cx="3251752" cy="480389"/>
          </a:xfrm>
          <a:prstGeom prst="rect">
            <a:avLst/>
          </a:prstGeom>
          <a:noFill/>
          <a:ln w="9525">
            <a:noFill/>
            <a:miter lim="800000"/>
            <a:headEnd/>
            <a:tailEnd/>
          </a:ln>
        </p:spPr>
        <p:txBody>
          <a:bodyPr vert="horz" wrap="square" lIns="96616" tIns="48309" rIns="96616" bIns="48309" numCol="1" anchor="ctr" anchorCtr="0" compatLnSpc="1">
            <a:prstTxWarp prst="textNoShape">
              <a:avLst/>
            </a:prstTxWarp>
          </a:bodyPr>
          <a:lstStyle>
            <a:lvl1pPr defTabSz="913851">
              <a:defRPr sz="900" b="1">
                <a:latin typeface="Myriad Pro"/>
              </a:defRPr>
            </a:lvl1pPr>
          </a:lstStyle>
          <a:p>
            <a:pPr>
              <a:defRPr/>
            </a:pPr>
            <a:endParaRPr lang="en-US"/>
          </a:p>
        </p:txBody>
      </p:sp>
      <p:pic>
        <p:nvPicPr>
          <p:cNvPr id="53253" name="Picture 11" descr="IAFC_Text.gif"/>
          <p:cNvPicPr>
            <a:picLocks noChangeAspect="1"/>
          </p:cNvPicPr>
          <p:nvPr/>
        </p:nvPicPr>
        <p:blipFill>
          <a:blip r:embed="rId2">
            <a:grayscl/>
            <a:biLevel thresh="50000"/>
          </a:blip>
          <a:srcRect/>
          <a:stretch>
            <a:fillRect/>
          </a:stretch>
        </p:blipFill>
        <p:spPr bwMode="auto">
          <a:xfrm>
            <a:off x="556592" y="314795"/>
            <a:ext cx="2941983" cy="175433"/>
          </a:xfrm>
          <a:prstGeom prst="rect">
            <a:avLst/>
          </a:prstGeom>
          <a:noFill/>
          <a:ln w="9525">
            <a:noFill/>
            <a:miter lim="800000"/>
            <a:headEnd/>
            <a:tailEnd/>
          </a:ln>
        </p:spPr>
      </p:pic>
      <p:pic>
        <p:nvPicPr>
          <p:cNvPr id="53254" name="Picture 12" descr="Leadership_Tag.gif"/>
          <p:cNvPicPr>
            <a:picLocks noChangeAspect="1"/>
          </p:cNvPicPr>
          <p:nvPr/>
        </p:nvPicPr>
        <p:blipFill>
          <a:blip r:embed="rId3">
            <a:grayscl/>
            <a:biLevel thresh="50000"/>
          </a:blip>
          <a:srcRect/>
          <a:stretch>
            <a:fillRect/>
          </a:stretch>
        </p:blipFill>
        <p:spPr bwMode="auto">
          <a:xfrm>
            <a:off x="318054" y="470552"/>
            <a:ext cx="2448339" cy="159036"/>
          </a:xfrm>
          <a:prstGeom prst="rect">
            <a:avLst/>
          </a:prstGeom>
          <a:noFill/>
          <a:ln w="9525">
            <a:noFill/>
            <a:miter lim="800000"/>
            <a:headEnd/>
            <a:tailEnd/>
          </a:ln>
        </p:spPr>
      </p:pic>
      <p:sp>
        <p:nvSpPr>
          <p:cNvPr id="14" name="Date Placeholder 2"/>
          <p:cNvSpPr>
            <a:spLocks noGrp="1"/>
          </p:cNvSpPr>
          <p:nvPr>
            <p:ph type="dt" sz="quarter" idx="1"/>
          </p:nvPr>
        </p:nvSpPr>
        <p:spPr bwMode="auto">
          <a:xfrm>
            <a:off x="4144618" y="8961777"/>
            <a:ext cx="2845904" cy="239374"/>
          </a:xfrm>
          <a:prstGeom prst="rect">
            <a:avLst/>
          </a:prstGeom>
          <a:noFill/>
          <a:ln w="9525">
            <a:noFill/>
            <a:miter lim="800000"/>
            <a:headEnd/>
            <a:tailEnd/>
          </a:ln>
        </p:spPr>
        <p:txBody>
          <a:bodyPr vert="horz" wrap="square" lIns="96616" tIns="48309" rIns="96616" bIns="48309" numCol="1" anchor="t" anchorCtr="0" compatLnSpc="1">
            <a:prstTxWarp prst="textNoShape">
              <a:avLst/>
            </a:prstTxWarp>
          </a:bodyPr>
          <a:lstStyle>
            <a:lvl1pPr algn="r" defTabSz="913851">
              <a:defRPr sz="700">
                <a:latin typeface="Myriad Web"/>
              </a:defRPr>
            </a:lvl1pPr>
          </a:lstStyle>
          <a:p>
            <a:pPr>
              <a:defRPr/>
            </a:pPr>
            <a:fld id="{56480555-9FFD-4199-B534-DB3ECE1B6DE4}" type="datetime2">
              <a:rPr lang="en-US"/>
              <a:pPr>
                <a:defRPr/>
              </a:pPr>
              <a:t>Monday, March 25, 13</a:t>
            </a:fld>
            <a:endParaRPr lang="en-US"/>
          </a:p>
        </p:txBody>
      </p:sp>
      <p:sp>
        <p:nvSpPr>
          <p:cNvPr id="15" name="Footer Placeholder 3"/>
          <p:cNvSpPr>
            <a:spLocks noGrp="1"/>
          </p:cNvSpPr>
          <p:nvPr>
            <p:ph type="ftr" sz="quarter" idx="4"/>
          </p:nvPr>
        </p:nvSpPr>
        <p:spPr bwMode="auto">
          <a:xfrm>
            <a:off x="954158" y="9247058"/>
            <a:ext cx="2464904" cy="157397"/>
          </a:xfrm>
          <a:prstGeom prst="rect">
            <a:avLst/>
          </a:prstGeom>
          <a:noFill/>
          <a:ln w="9525">
            <a:noFill/>
            <a:miter lim="800000"/>
            <a:headEnd/>
            <a:tailEnd/>
          </a:ln>
        </p:spPr>
        <p:txBody>
          <a:bodyPr vert="horz" wrap="square" lIns="96616" tIns="48309" rIns="96616" bIns="48309" numCol="1" anchor="b" anchorCtr="0" compatLnSpc="1">
            <a:prstTxWarp prst="textNoShape">
              <a:avLst/>
            </a:prstTxWarp>
          </a:bodyPr>
          <a:lstStyle>
            <a:lvl1pPr defTabSz="913851">
              <a:defRPr sz="500">
                <a:latin typeface="Myriad Condensed Web"/>
              </a:defRPr>
            </a:lvl1pPr>
          </a:lstStyle>
          <a:p>
            <a:pPr>
              <a:defRPr/>
            </a:pPr>
            <a:r>
              <a:rPr lang="en-US"/>
              <a:t>Copyright 2009. All Rights Reserved. Logos and images are protected trademarks of the IAFC.</a:t>
            </a:r>
          </a:p>
        </p:txBody>
      </p:sp>
      <p:sp>
        <p:nvSpPr>
          <p:cNvPr id="17" name="Slide Number Placeholder 4"/>
          <p:cNvSpPr>
            <a:spLocks noGrp="1"/>
          </p:cNvSpPr>
          <p:nvPr>
            <p:ph type="sldNum" sz="quarter" idx="5"/>
          </p:nvPr>
        </p:nvSpPr>
        <p:spPr bwMode="auto">
          <a:xfrm>
            <a:off x="4631635" y="9214268"/>
            <a:ext cx="2358887" cy="226257"/>
          </a:xfrm>
          <a:prstGeom prst="rect">
            <a:avLst/>
          </a:prstGeom>
          <a:noFill/>
          <a:ln w="9525">
            <a:noFill/>
            <a:miter lim="800000"/>
            <a:headEnd/>
            <a:tailEnd/>
          </a:ln>
        </p:spPr>
        <p:txBody>
          <a:bodyPr vert="horz" wrap="square" lIns="96616" tIns="48309" rIns="96616" bIns="48309" numCol="1" anchor="b" anchorCtr="0" compatLnSpc="1">
            <a:prstTxWarp prst="textNoShape">
              <a:avLst/>
            </a:prstTxWarp>
          </a:bodyPr>
          <a:lstStyle>
            <a:lvl1pPr algn="r" defTabSz="913851">
              <a:defRPr sz="900" b="1">
                <a:latin typeface="Myriad Web"/>
              </a:defRPr>
            </a:lvl1pPr>
          </a:lstStyle>
          <a:p>
            <a:pPr>
              <a:defRPr/>
            </a:pPr>
            <a:fld id="{219D55B4-3D73-4555-A132-9D133FBFC9D5}" type="slidenum">
              <a:rPr lang="en-US"/>
              <a:pPr>
                <a:defRPr/>
              </a:pPr>
              <a:t>‹#›</a:t>
            </a:fld>
            <a:endParaRPr lang="en-US"/>
          </a:p>
        </p:txBody>
      </p:sp>
      <p:pic>
        <p:nvPicPr>
          <p:cNvPr id="53258" name="Picture 17" descr="IAFC_BW - Copy.gif"/>
          <p:cNvPicPr>
            <a:picLocks noChangeAspect="1"/>
          </p:cNvPicPr>
          <p:nvPr/>
        </p:nvPicPr>
        <p:blipFill>
          <a:blip r:embed="rId4"/>
          <a:srcRect/>
          <a:stretch>
            <a:fillRect/>
          </a:stretch>
        </p:blipFill>
        <p:spPr bwMode="auto">
          <a:xfrm>
            <a:off x="556592" y="8997846"/>
            <a:ext cx="407505" cy="419725"/>
          </a:xfrm>
          <a:prstGeom prst="rect">
            <a:avLst/>
          </a:prstGeom>
          <a:noFill/>
          <a:ln w="9525">
            <a:noFill/>
            <a:miter lim="800000"/>
            <a:headEnd/>
            <a:tailEnd/>
          </a:ln>
        </p:spPr>
      </p:pic>
      <p:pic>
        <p:nvPicPr>
          <p:cNvPr id="53259" name="Picture 18" descr="IAFC_Abbreviation_Text.gif"/>
          <p:cNvPicPr>
            <a:picLocks noChangeAspect="1"/>
          </p:cNvPicPr>
          <p:nvPr/>
        </p:nvPicPr>
        <p:blipFill>
          <a:blip r:embed="rId5">
            <a:grayscl/>
            <a:biLevel thresh="50000"/>
          </a:blip>
          <a:srcRect/>
          <a:stretch>
            <a:fillRect/>
          </a:stretch>
        </p:blipFill>
        <p:spPr bwMode="auto">
          <a:xfrm>
            <a:off x="954157" y="9004405"/>
            <a:ext cx="636104" cy="242653"/>
          </a:xfrm>
          <a:prstGeom prst="rect">
            <a:avLst/>
          </a:prstGeom>
          <a:noFill/>
          <a:ln w="9525">
            <a:noFill/>
            <a:miter lim="800000"/>
            <a:headEnd/>
            <a:tailEnd/>
          </a:ln>
        </p:spPr>
      </p:pic>
    </p:spTree>
    <p:extLst>
      <p:ext uri="{BB962C8B-B14F-4D97-AF65-F5344CB8AC3E}">
        <p14:creationId xmlns:p14="http://schemas.microsoft.com/office/powerpoint/2010/main" val="41845110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57200" algn="l" rtl="0" eaLnBrk="0" fontAlgn="base" hangingPunct="0">
      <a:spcBef>
        <a:spcPct val="30000"/>
      </a:spcBef>
      <a:spcAft>
        <a:spcPct val="0"/>
      </a:spcAft>
      <a:defRPr sz="1100" kern="1200">
        <a:solidFill>
          <a:schemeClr val="tx1"/>
        </a:solidFill>
        <a:latin typeface="+mn-lt"/>
        <a:ea typeface="+mn-ea"/>
        <a:cs typeface="+mn-cs"/>
      </a:defRPr>
    </a:lvl2pPr>
    <a:lvl3pPr marL="914400" algn="l" rtl="0" eaLnBrk="0" fontAlgn="base" hangingPunct="0">
      <a:spcBef>
        <a:spcPct val="30000"/>
      </a:spcBef>
      <a:spcAft>
        <a:spcPct val="0"/>
      </a:spcAft>
      <a:defRPr sz="1100" kern="1200">
        <a:solidFill>
          <a:schemeClr val="tx1"/>
        </a:solidFill>
        <a:latin typeface="+mn-lt"/>
        <a:ea typeface="+mn-ea"/>
        <a:cs typeface="+mn-cs"/>
      </a:defRPr>
    </a:lvl3pPr>
    <a:lvl4pPr marL="1371600" algn="l" rtl="0" eaLnBrk="0" fontAlgn="base" hangingPunct="0">
      <a:spcBef>
        <a:spcPct val="30000"/>
      </a:spcBef>
      <a:spcAft>
        <a:spcPct val="0"/>
      </a:spcAft>
      <a:defRPr sz="1100" kern="1200">
        <a:solidFill>
          <a:schemeClr val="tx1"/>
        </a:solidFill>
        <a:latin typeface="+mn-lt"/>
        <a:ea typeface="+mn-ea"/>
        <a:cs typeface="+mn-cs"/>
      </a:defRPr>
    </a:lvl4pPr>
    <a:lvl5pPr marL="1828800" algn="l" rtl="0" eaLnBrk="0" fontAlgn="base" hangingPunct="0">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Stocks down on Friday, after longest</a:t>
            </a:r>
            <a:r>
              <a:rPr lang="en-US" baseline="0" dirty="0" smtClean="0"/>
              <a:t> winning streak in 17 </a:t>
            </a:r>
            <a:r>
              <a:rPr lang="en-US" baseline="0" dirty="0" err="1" smtClean="0"/>
              <a:t>yeaars</a:t>
            </a:r>
            <a:r>
              <a:rPr lang="en-US" baseline="0" dirty="0" smtClean="0"/>
              <a:t>.   Dow was up over 14,500.  10 day winning streak, longest since 1996.  Up due to spike in gas prices… bad for economy, but good for stock market. </a:t>
            </a:r>
          </a:p>
          <a:p>
            <a:endParaRPr lang="en-US" baseline="0" dirty="0" smtClean="0"/>
          </a:p>
          <a:p>
            <a:r>
              <a:rPr lang="en-US" dirty="0" smtClean="0"/>
              <a:t>Leading indicators are indicators that usually change before the economy as a whole changes.[1] They are therefore useful as short-term predictors of the economy. Stock market returns are a leading indicator: the stock market usually begins to decline before the economy as a whole declines and usually begins to improve before the general economy begins to recover from a slump. Other leading indicators include the index of consumer expectations, building permits, and the money supply</a:t>
            </a:r>
          </a:p>
          <a:p>
            <a:endParaRPr lang="en-US" dirty="0" smtClean="0"/>
          </a:p>
          <a:p>
            <a:r>
              <a:rPr lang="en-US" dirty="0" smtClean="0"/>
              <a:t>5.Manufacturers' new orders for non-defense capital goods — As stated above, new orders lead the business cycle because increases in orders usually mean positive changes in actual production and perhaps rising demand. This measure is the producer's counterpart of new orders for consumer goods/materials component (#3).</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governments often need to project future tax revenues. The city of San Francisco, for example, uses the price of a one-bedroom apartment on Craigslist, weekend subway ridership numbers, parking garage usage, and monthly reports on passenger landings at the city's airport</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11</a:t>
            </a:fld>
            <a:endParaRPr lang="en-US"/>
          </a:p>
        </p:txBody>
      </p:sp>
    </p:spTree>
    <p:extLst>
      <p:ext uri="{BB962C8B-B14F-4D97-AF65-F5344CB8AC3E}">
        <p14:creationId xmlns:p14="http://schemas.microsoft.com/office/powerpoint/2010/main" val="1479470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67"/>
            <a:r>
              <a:rPr lang="en-US" dirty="0" smtClean="0"/>
              <a:t>The latest monthly average of daily closes is 54% above trend after having fallen only 11% below trend in March of 2009. Previous bottoms were considerably further below trend. </a:t>
            </a:r>
          </a:p>
          <a:p>
            <a:endParaRPr lang="en-US" dirty="0" smtClean="0"/>
          </a:p>
          <a:p>
            <a:r>
              <a:rPr lang="en-US" dirty="0" smtClean="0"/>
              <a:t>The two dotted lines have the same slope as the trend line,</a:t>
            </a:r>
            <a:r>
              <a:rPr lang="en-US" baseline="0" dirty="0" smtClean="0"/>
              <a:t> </a:t>
            </a:r>
            <a:r>
              <a:rPr lang="en-US" dirty="0" smtClean="0"/>
              <a:t>with the top of the channel based on the peak of the Tech Bubble and the low is based on the 1932 trough. </a:t>
            </a:r>
          </a:p>
          <a:p>
            <a:endParaRPr lang="en-US" dirty="0" smtClean="0"/>
          </a:p>
          <a:p>
            <a:r>
              <a:rPr lang="en-US" dirty="0" smtClean="0"/>
              <a:t>http://advisorperspectives.com/dshort/updates/Secular-Bull-and-Bear-Markets.php?SP-Composite-secular-trends</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Real GDP increased 2.2 percent in 2012 after</a:t>
            </a:r>
            <a:r>
              <a:rPr lang="en-US" baseline="0" dirty="0" smtClean="0"/>
              <a:t> </a:t>
            </a:r>
            <a:r>
              <a:rPr lang="en-US" dirty="0" smtClean="0"/>
              <a:t>increasing 1.8 percent in 2011.</a:t>
            </a:r>
          </a:p>
          <a:p>
            <a:endParaRPr lang="en-US" dirty="0" smtClean="0"/>
          </a:p>
          <a:p>
            <a:r>
              <a:rPr lang="en-US" dirty="0" smtClean="0"/>
              <a:t>The pickup in growth in 2012 mainly reflected:</a:t>
            </a:r>
          </a:p>
          <a:p>
            <a:pPr defTabSz="948567">
              <a:defRPr/>
            </a:pPr>
            <a:r>
              <a:rPr lang="en-US" dirty="0" smtClean="0"/>
              <a:t>• A smaller decrease in state and local government</a:t>
            </a:r>
            <a:r>
              <a:rPr lang="en-US" baseline="0" dirty="0" smtClean="0"/>
              <a:t> </a:t>
            </a:r>
            <a:r>
              <a:rPr lang="en-US" dirty="0" smtClean="0"/>
              <a:t>spending.</a:t>
            </a:r>
          </a:p>
          <a:p>
            <a:pPr defTabSz="948567">
              <a:defRPr/>
            </a:pPr>
            <a:r>
              <a:rPr lang="en-US" dirty="0" smtClean="0"/>
              <a:t>• An upturn in residential housing.</a:t>
            </a:r>
          </a:p>
          <a:p>
            <a:pPr defTabSz="948567">
              <a:buFont typeface="Arial" pitchFamily="34" charset="0"/>
              <a:buChar char="•"/>
              <a:defRPr/>
            </a:pPr>
            <a:r>
              <a:rPr lang="en-US" dirty="0" smtClean="0"/>
              <a:t> A deceleration in imports</a:t>
            </a:r>
          </a:p>
          <a:p>
            <a:r>
              <a:rPr lang="en-US" dirty="0" smtClean="0"/>
              <a:t>• An upturn in inventory investment.</a:t>
            </a:r>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r>
              <a:rPr lang="en-US" dirty="0" smtClean="0"/>
              <a:t>Coincident indicators change at approximately the same time as the whole economy, thereby providing information about the current state of the economy. There are many coincident economic indicators, such as Gross Domestic Product, industrial production, personal income and retail sales (up 1.1% in Feb). A coincident index may be used to identify, after the fact, the dates of peaks and troughs in the business cycle</a:t>
            </a:r>
          </a:p>
          <a:p>
            <a:endParaRPr lang="en-US" dirty="0" smtClean="0"/>
          </a:p>
          <a:p>
            <a:r>
              <a:rPr lang="en-US" dirty="0" smtClean="0"/>
              <a:t>Industrial production is a measure of output of the industrial sector of the economy. The industrial sector includes manufacturing, mining, and utilities.[1] Although these sectors contribute only a small portion of GDP (Gross Domestic Product), they are highly sensitive to interest rates and consumer demand.[citation needed] This makes Industrial Production an important tool for forecasting future GDP and economic performance. Industrial Production figures are also used by central banks to measure inflation, as high levels of industrial production can lead to uncontrolled levels of consumption and rapid inflation.</a:t>
            </a:r>
          </a:p>
        </p:txBody>
      </p:sp>
      <p:sp>
        <p:nvSpPr>
          <p:cNvPr id="59396" name="Header Placeholder 3"/>
          <p:cNvSpPr>
            <a:spLocks noGrp="1"/>
          </p:cNvSpPr>
          <p:nvPr>
            <p:ph type="hdr" sz="quarter"/>
          </p:nvPr>
        </p:nvSpPr>
        <p:spPr>
          <a:noFill/>
        </p:spPr>
        <p:txBody>
          <a:bodyPr/>
          <a:lstStyle/>
          <a:p>
            <a:pPr defTabSz="912338"/>
            <a:endParaRPr lang="en-US" dirty="0" smtClean="0"/>
          </a:p>
        </p:txBody>
      </p:sp>
      <p:sp>
        <p:nvSpPr>
          <p:cNvPr id="59397" name="Date Placeholder 4"/>
          <p:cNvSpPr>
            <a:spLocks noGrp="1"/>
          </p:cNvSpPr>
          <p:nvPr>
            <p:ph type="dt" sz="quarter" idx="1"/>
          </p:nvPr>
        </p:nvSpPr>
        <p:spPr>
          <a:noFill/>
        </p:spPr>
        <p:txBody>
          <a:bodyPr/>
          <a:lstStyle/>
          <a:p>
            <a:pPr defTabSz="912338"/>
            <a:fld id="{A3CC1937-3FCF-451D-8EFB-6C3C3EF66C6F}" type="datetime2">
              <a:rPr lang="en-US" smtClean="0"/>
              <a:pPr defTabSz="912338"/>
              <a:t>Monday, March 25, 13</a:t>
            </a:fld>
            <a:endParaRPr lang="en-US" dirty="0" smtClean="0"/>
          </a:p>
        </p:txBody>
      </p:sp>
      <p:sp>
        <p:nvSpPr>
          <p:cNvPr id="59398" name="Footer Placeholder 5"/>
          <p:cNvSpPr>
            <a:spLocks noGrp="1"/>
          </p:cNvSpPr>
          <p:nvPr>
            <p:ph type="ftr" sz="quarter" idx="4"/>
          </p:nvPr>
        </p:nvSpPr>
        <p:spPr>
          <a:noFill/>
        </p:spPr>
        <p:txBody>
          <a:bodyPr/>
          <a:lstStyle/>
          <a:p>
            <a:pPr defTabSz="912338"/>
            <a:r>
              <a:rPr lang="en-US" dirty="0" smtClean="0"/>
              <a:t>Copyright 2009. All Rights Reserved. Logos and images are protected trademarks of the IAFC.</a:t>
            </a:r>
          </a:p>
        </p:txBody>
      </p:sp>
      <p:sp>
        <p:nvSpPr>
          <p:cNvPr id="59399" name="Slide Number Placeholder 6"/>
          <p:cNvSpPr>
            <a:spLocks noGrp="1"/>
          </p:cNvSpPr>
          <p:nvPr>
            <p:ph type="sldNum" sz="quarter" idx="5"/>
          </p:nvPr>
        </p:nvSpPr>
        <p:spPr>
          <a:noFill/>
        </p:spPr>
        <p:txBody>
          <a:bodyPr/>
          <a:lstStyle/>
          <a:p>
            <a:pPr defTabSz="912338"/>
            <a:fld id="{7C1FC95D-8378-4DB8-A327-C200C2A28515}" type="slidenum">
              <a:rPr lang="en-US" smtClean="0"/>
              <a:pPr defTabSz="912338"/>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February Industrial Production data, with revisions for the previous five months, has risen for four consecutive months and is now 19.2% above its June 2009 recession trough. The Real Retail Sales indicator has also risen for four consecutive months, the last three of which have been all-time highs.</a:t>
            </a:r>
          </a:p>
          <a:p>
            <a:endParaRPr lang="en-US" dirty="0" smtClean="0"/>
          </a:p>
          <a:p>
            <a:r>
              <a:rPr lang="en-US" dirty="0" smtClean="0"/>
              <a:t>The chart and table below illustrate the performance of the Big Four and simple average of the four since the end of the Great Recession.</a:t>
            </a:r>
          </a:p>
          <a:p>
            <a:endParaRPr lang="en-US" dirty="0" smtClean="0"/>
          </a:p>
          <a:p>
            <a:r>
              <a:rPr lang="en-US" dirty="0" smtClean="0"/>
              <a:t>The February Industrial Production data, with revisions for the previous five months, has risen for four consecutive months and is now 19.2% above its June 2009 recession trough. The Real Retail Sales indicator has also risen for four consecutive months, the last three of which have been all-time highs.</a:t>
            </a:r>
          </a:p>
          <a:p>
            <a:endParaRPr lang="en-US" dirty="0" smtClean="0"/>
          </a:p>
          <a:p>
            <a:r>
              <a:rPr lang="en-US" dirty="0" smtClean="0"/>
              <a:t>The chart and table below illustrate the performance of the Big Four and simple average of the four since the end of the Great Recession.</a:t>
            </a:r>
          </a:p>
          <a:p>
            <a:endParaRPr lang="en-US" dirty="0" smtClean="0"/>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15</a:t>
            </a:fld>
            <a:endParaRPr lang="en-US"/>
          </a:p>
        </p:txBody>
      </p:sp>
    </p:spTree>
    <p:extLst>
      <p:ext uri="{BB962C8B-B14F-4D97-AF65-F5344CB8AC3E}">
        <p14:creationId xmlns:p14="http://schemas.microsoft.com/office/powerpoint/2010/main" val="2184950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ln/>
        </p:spPr>
        <p:txBody>
          <a:bodyPr/>
          <a:lstStyle/>
          <a:p>
            <a:pPr marL="355713" indent="-355713">
              <a:spcBef>
                <a:spcPct val="20000"/>
              </a:spcBef>
              <a:defRPr/>
            </a:pPr>
            <a:r>
              <a:rPr lang="en-US" dirty="0" smtClean="0"/>
              <a:t>Source:  Conference Board… these are some of their leading indices but reflect the private sector</a:t>
            </a:r>
          </a:p>
          <a:p>
            <a:pPr marL="355713" indent="-355713">
              <a:spcBef>
                <a:spcPct val="20000"/>
              </a:spcBef>
              <a:defRPr/>
            </a:pPr>
            <a:endParaRPr lang="en-US" kern="0" dirty="0" smtClean="0">
              <a:solidFill>
                <a:srgbClr val="182A62"/>
              </a:solidFill>
            </a:endParaRPr>
          </a:p>
          <a:p>
            <a:pPr marL="355713" indent="-355713">
              <a:spcBef>
                <a:spcPct val="20000"/>
              </a:spcBef>
              <a:defRPr/>
            </a:pPr>
            <a:r>
              <a:rPr lang="en-US" kern="0" dirty="0" smtClean="0">
                <a:solidFill>
                  <a:srgbClr val="182A62"/>
                </a:solidFill>
              </a:rPr>
              <a:t>Employment Trends Index  Up 1.2%  (March</a:t>
            </a:r>
            <a:r>
              <a:rPr lang="en-US" kern="0" baseline="0" dirty="0" smtClean="0">
                <a:solidFill>
                  <a:srgbClr val="182A62"/>
                </a:solidFill>
              </a:rPr>
              <a:t> Report) over last month.  Up 3.2% over last year at this time.</a:t>
            </a:r>
            <a:endParaRPr lang="en-US" kern="0" dirty="0" smtClean="0">
              <a:solidFill>
                <a:srgbClr val="182A62"/>
              </a:solidFill>
            </a:endParaRPr>
          </a:p>
          <a:p>
            <a:pPr marL="355713" indent="-355713">
              <a:spcBef>
                <a:spcPct val="20000"/>
              </a:spcBef>
              <a:defRPr/>
            </a:pPr>
            <a:endParaRPr lang="en-US" dirty="0" smtClean="0"/>
          </a:p>
          <a:p>
            <a:pPr marL="355713" indent="-355713">
              <a:spcBef>
                <a:spcPct val="20000"/>
              </a:spcBef>
              <a:defRPr/>
            </a:pPr>
            <a:r>
              <a:rPr lang="en-US" dirty="0" smtClean="0"/>
              <a:t>Help Wanted Online (March</a:t>
            </a:r>
            <a:r>
              <a:rPr lang="en-US" baseline="0" dirty="0" smtClean="0"/>
              <a:t> report)</a:t>
            </a:r>
            <a:endParaRPr lang="en-US" dirty="0" smtClean="0"/>
          </a:p>
          <a:p>
            <a:pPr marL="355713" indent="-355713">
              <a:spcBef>
                <a:spcPct val="20000"/>
              </a:spcBef>
              <a:buFont typeface="Arial" pitchFamily="34" charset="0"/>
              <a:buChar char="•"/>
              <a:defRPr/>
            </a:pPr>
            <a:r>
              <a:rPr lang="en-US" dirty="0" smtClean="0"/>
              <a:t>Took a drop in February after strong growth in December and January. </a:t>
            </a:r>
          </a:p>
          <a:p>
            <a:pPr marL="355713" indent="-355713">
              <a:spcBef>
                <a:spcPct val="20000"/>
              </a:spcBef>
              <a:buFont typeface="Arial" pitchFamily="34" charset="0"/>
              <a:buChar char="•"/>
              <a:defRPr/>
            </a:pPr>
            <a:r>
              <a:rPr lang="en-US" dirty="0" smtClean="0"/>
              <a:t>In February, online labor demand dipped in 40 of the 50 States in the U.S.,</a:t>
            </a:r>
            <a:r>
              <a:rPr lang="en-US" baseline="0" dirty="0" smtClean="0"/>
              <a:t> but </a:t>
            </a:r>
            <a:r>
              <a:rPr lang="en-US" dirty="0" smtClean="0"/>
              <a:t>Forty-four of the 50 States are above February 2012’s levels</a:t>
            </a:r>
          </a:p>
          <a:p>
            <a:pPr marL="355713" indent="-355713">
              <a:spcBef>
                <a:spcPct val="20000"/>
              </a:spcBef>
              <a:buFont typeface="Arial" pitchFamily="34" charset="0"/>
              <a:buChar char="•"/>
              <a:defRPr/>
            </a:pPr>
            <a:r>
              <a:rPr lang="en-US" dirty="0" smtClean="0"/>
              <a:t>Professional</a:t>
            </a:r>
            <a:r>
              <a:rPr lang="en-US" baseline="0" dirty="0" smtClean="0"/>
              <a:t> job listing are trending upward, but service/production jobs still low.  Estimated that there are 4 people unemployed for each advertised vacancy in service/production jobs  </a:t>
            </a:r>
            <a:endParaRPr lang="en-US" kern="0" dirty="0" smtClean="0">
              <a:solidFill>
                <a:srgbClr val="182A62"/>
              </a:solidFill>
            </a:endParaRPr>
          </a:p>
          <a:p>
            <a:pPr marL="355713" indent="-355713">
              <a:spcBef>
                <a:spcPct val="20000"/>
              </a:spcBef>
              <a:defRPr/>
            </a:pPr>
            <a:endParaRPr lang="en-US" kern="0" dirty="0" smtClean="0">
              <a:solidFill>
                <a:srgbClr val="182A62"/>
              </a:solidFill>
            </a:endParaRPr>
          </a:p>
          <a:p>
            <a:pPr>
              <a:defRPr/>
            </a:pPr>
            <a:r>
              <a:rPr lang="en-US" kern="0" dirty="0" smtClean="0">
                <a:solidFill>
                  <a:srgbClr val="182A62"/>
                </a:solidFill>
              </a:rPr>
              <a:t>Measure of CEO Confidence – (January</a:t>
            </a:r>
            <a:r>
              <a:rPr lang="en-US" kern="0" baseline="0" dirty="0" smtClean="0">
                <a:solidFill>
                  <a:srgbClr val="182A62"/>
                </a:solidFill>
              </a:rPr>
              <a:t> report) </a:t>
            </a:r>
            <a:r>
              <a:rPr lang="en-US" kern="0" dirty="0" smtClean="0">
                <a:solidFill>
                  <a:srgbClr val="182A62"/>
                </a:solidFill>
              </a:rPr>
              <a:t> saw</a:t>
            </a:r>
            <a:r>
              <a:rPr lang="en-US" kern="0" baseline="0" dirty="0" smtClean="0">
                <a:solidFill>
                  <a:srgbClr val="182A62"/>
                </a:solidFill>
              </a:rPr>
              <a:t> a small increase to complete 2012, after a downturn in the third quarter</a:t>
            </a:r>
            <a:endParaRPr lang="en-US" dirty="0" smtClean="0"/>
          </a:p>
          <a:p>
            <a:pPr>
              <a:defRPr/>
            </a:pPr>
            <a:r>
              <a:rPr lang="en-US" dirty="0" smtClean="0"/>
              <a:t>	15 percent (up 5%) say general conditions are better compared to six months ago</a:t>
            </a:r>
          </a:p>
          <a:p>
            <a:pPr>
              <a:defRPr/>
            </a:pPr>
            <a:r>
              <a:rPr lang="en-US" dirty="0" smtClean="0"/>
              <a:t>	13 percent (down</a:t>
            </a:r>
            <a:r>
              <a:rPr lang="en-US" baseline="0" dirty="0" smtClean="0"/>
              <a:t> 1</a:t>
            </a:r>
            <a:r>
              <a:rPr lang="en-US" dirty="0" smtClean="0"/>
              <a:t>%) say their industry specific conditions have improved</a:t>
            </a:r>
            <a:endParaRPr lang="en-US" dirty="0"/>
          </a:p>
        </p:txBody>
      </p:sp>
      <p:sp>
        <p:nvSpPr>
          <p:cNvPr id="60420" name="Header Placeholder 3"/>
          <p:cNvSpPr>
            <a:spLocks noGrp="1"/>
          </p:cNvSpPr>
          <p:nvPr>
            <p:ph type="hdr" sz="quarter"/>
          </p:nvPr>
        </p:nvSpPr>
        <p:spPr>
          <a:xfrm>
            <a:off x="715619" y="239374"/>
            <a:ext cx="3021495" cy="400050"/>
          </a:xfrm>
          <a:noFill/>
        </p:spPr>
        <p:txBody>
          <a:bodyPr/>
          <a:lstStyle/>
          <a:p>
            <a:pPr defTabSz="912338"/>
            <a:endParaRPr lang="en-US" sz="1300" b="0" dirty="0">
              <a:latin typeface="Myriad Web"/>
            </a:endParaRPr>
          </a:p>
        </p:txBody>
      </p:sp>
      <p:sp>
        <p:nvSpPr>
          <p:cNvPr id="60421" name="Date Placeholder 4"/>
          <p:cNvSpPr>
            <a:spLocks noGrp="1"/>
          </p:cNvSpPr>
          <p:nvPr>
            <p:ph type="dt" sz="quarter" idx="1"/>
          </p:nvPr>
        </p:nvSpPr>
        <p:spPr>
          <a:xfrm>
            <a:off x="3737114" y="8892916"/>
            <a:ext cx="2844249" cy="239374"/>
          </a:xfrm>
          <a:noFill/>
        </p:spPr>
        <p:txBody>
          <a:bodyPr/>
          <a:lstStyle/>
          <a:p>
            <a:pPr defTabSz="912338"/>
            <a:fld id="{41C2FAB3-01D6-4FD4-871C-84105A7EB46A}" type="datetime2">
              <a:rPr lang="en-US" smtClean="0"/>
              <a:pPr defTabSz="912338"/>
              <a:t>Monday, March 25, 13</a:t>
            </a:fld>
            <a:endParaRPr lang="en-US" dirty="0" smtClean="0"/>
          </a:p>
        </p:txBody>
      </p:sp>
      <p:sp>
        <p:nvSpPr>
          <p:cNvPr id="60422" name="Footer Placeholder 5"/>
          <p:cNvSpPr>
            <a:spLocks noGrp="1"/>
          </p:cNvSpPr>
          <p:nvPr>
            <p:ph type="ftr" sz="quarter" idx="4"/>
          </p:nvPr>
        </p:nvSpPr>
        <p:spPr>
          <a:xfrm>
            <a:off x="1192696" y="8997846"/>
            <a:ext cx="2385392" cy="314793"/>
          </a:xfrm>
          <a:noFill/>
        </p:spPr>
        <p:txBody>
          <a:bodyPr/>
          <a:lstStyle/>
          <a:p>
            <a:pPr defTabSz="912338"/>
            <a:r>
              <a:rPr lang="en-US" sz="1500" b="1" dirty="0">
                <a:latin typeface="Myriad Pro"/>
              </a:rPr>
              <a:t>IAFC</a:t>
            </a:r>
          </a:p>
          <a:p>
            <a:pPr defTabSz="912338"/>
            <a:r>
              <a:rPr lang="en-US" dirty="0" smtClean="0"/>
              <a:t>Copyright 2009. All Rights Reserved.</a:t>
            </a:r>
          </a:p>
        </p:txBody>
      </p:sp>
      <p:sp>
        <p:nvSpPr>
          <p:cNvPr id="60423" name="Slide Number Placeholder 6"/>
          <p:cNvSpPr>
            <a:spLocks noGrp="1"/>
          </p:cNvSpPr>
          <p:nvPr>
            <p:ph type="sldNum" sz="quarter" idx="5"/>
          </p:nvPr>
        </p:nvSpPr>
        <p:spPr>
          <a:xfrm>
            <a:off x="4224131" y="9145406"/>
            <a:ext cx="2357231" cy="227898"/>
          </a:xfrm>
          <a:noFill/>
        </p:spPr>
        <p:txBody>
          <a:bodyPr/>
          <a:lstStyle/>
          <a:p>
            <a:pPr defTabSz="912338"/>
            <a:fld id="{C41C1A7D-B5E1-4179-8A3F-02C1E5E9AB37}" type="slidenum">
              <a:rPr lang="en-US" smtClean="0"/>
              <a:pPr defTabSz="912338"/>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a:noFill/>
          <a:ln/>
        </p:spPr>
        <p:txBody>
          <a:bodyPr/>
          <a:lstStyle/>
          <a:p>
            <a:r>
              <a:rPr lang="en-US" dirty="0" smtClean="0"/>
              <a:t>Conference Board </a:t>
            </a:r>
            <a:r>
              <a:rPr lang="en-US" b="1" i="1" dirty="0" smtClean="0"/>
              <a:t>Consumer Confidence Index®</a:t>
            </a:r>
            <a:r>
              <a:rPr lang="en-US" dirty="0" smtClean="0"/>
              <a:t>, rebounded</a:t>
            </a:r>
            <a:r>
              <a:rPr lang="en-US" baseline="0" dirty="0" smtClean="0"/>
              <a:t> in February after a significant drop in January which analysts contributed to the end of year uncertainty created by the financial cliff and payroll tax cuts. </a:t>
            </a:r>
            <a:endParaRPr lang="en-US" dirty="0" smtClean="0"/>
          </a:p>
          <a:p>
            <a:endParaRPr lang="en-US" dirty="0" smtClean="0"/>
          </a:p>
          <a:p>
            <a:r>
              <a:rPr lang="en-US" dirty="0" smtClean="0"/>
              <a:t>While reported consumer</a:t>
            </a:r>
            <a:r>
              <a:rPr lang="en-US" baseline="0" dirty="0" smtClean="0"/>
              <a:t> outlook was high, last months report may indicated a another possible dip in March now that sequestration has taken effect.  February is at 71.8</a:t>
            </a:r>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a:noFill/>
          <a:ln/>
        </p:spPr>
        <p:txBody>
          <a:bodyPr/>
          <a:lstStyle/>
          <a:p>
            <a:r>
              <a:rPr lang="en-US" dirty="0" smtClean="0"/>
              <a:t>Previous chart looks great…but looking at the bigger picture we are still a long way from where we were. </a:t>
            </a:r>
          </a:p>
          <a:p>
            <a:endParaRPr lang="en-US" dirty="0" smtClean="0"/>
          </a:p>
          <a:p>
            <a:r>
              <a:rPr lang="en-US" dirty="0" smtClean="0"/>
              <a:t>The Conference Board Consumer Research Center said consumers are more positive about the economy and their income prospects, but feel somewhat mixed about employment conditions.</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a:noFill/>
          <a:ln/>
        </p:spPr>
        <p:txBody>
          <a:bodyPr/>
          <a:lstStyle/>
          <a:p>
            <a:endParaRPr lang="en-US" dirty="0" smtClean="0"/>
          </a:p>
          <a:p>
            <a:r>
              <a:rPr lang="en-US" dirty="0" smtClean="0"/>
              <a:t>The number of </a:t>
            </a:r>
            <a:r>
              <a:rPr lang="en-US" b="1" dirty="0" smtClean="0"/>
              <a:t>long-term unemployed </a:t>
            </a:r>
            <a:r>
              <a:rPr lang="en-US" dirty="0" smtClean="0"/>
              <a:t>(those jobless for 27 weeks or more) was about unchanged at 4.8 million. These individuals accounted for 40.2 percent of the unemployed</a:t>
            </a:r>
          </a:p>
          <a:p>
            <a:endParaRPr lang="en-US" dirty="0" smtClean="0"/>
          </a:p>
          <a:p>
            <a:r>
              <a:rPr lang="en-US" dirty="0" smtClean="0"/>
              <a:t>Job gains were in professional and business services, construction, and health care. </a:t>
            </a:r>
          </a:p>
          <a:p>
            <a:endParaRPr lang="en-US" dirty="0" smtClean="0"/>
          </a:p>
          <a:p>
            <a:r>
              <a:rPr lang="en-US" dirty="0" smtClean="0"/>
              <a:t>Lagging indicators are indicators that usually change after the economy as a whole does. Typically the lag is a few quarters of a year. The unemployment rate is a lagging indicator: employment tends to increase two or three quarters after an upturn in the general economy[citation needed]. In finance, Bollinger bands are one of various lagging indicators in frequent use. In a performance measuring system, profit earned by a business is a lagging indicator as it reflects a historical performance; similarly, improved customer satisfaction is the result of initiatives taken in the past</a:t>
            </a:r>
          </a:p>
          <a:p>
            <a:endParaRPr lang="en-US" dirty="0" smtClean="0"/>
          </a:p>
        </p:txBody>
      </p:sp>
      <p:sp>
        <p:nvSpPr>
          <p:cNvPr id="63492" name="Header Placeholder 3"/>
          <p:cNvSpPr>
            <a:spLocks noGrp="1"/>
          </p:cNvSpPr>
          <p:nvPr>
            <p:ph type="hdr" sz="quarter"/>
          </p:nvPr>
        </p:nvSpPr>
        <p:spPr>
          <a:noFill/>
        </p:spPr>
        <p:txBody>
          <a:bodyPr/>
          <a:lstStyle/>
          <a:p>
            <a:pPr defTabSz="912338"/>
            <a:endParaRPr lang="en-US" dirty="0" smtClean="0"/>
          </a:p>
        </p:txBody>
      </p:sp>
      <p:sp>
        <p:nvSpPr>
          <p:cNvPr id="63493" name="Date Placeholder 4"/>
          <p:cNvSpPr>
            <a:spLocks noGrp="1"/>
          </p:cNvSpPr>
          <p:nvPr>
            <p:ph type="dt" sz="quarter" idx="1"/>
          </p:nvPr>
        </p:nvSpPr>
        <p:spPr>
          <a:noFill/>
        </p:spPr>
        <p:txBody>
          <a:bodyPr/>
          <a:lstStyle/>
          <a:p>
            <a:pPr defTabSz="912338"/>
            <a:fld id="{E4E5A61B-16B1-4306-89C6-4AA14E60B01C}" type="datetime2">
              <a:rPr lang="en-US" smtClean="0"/>
              <a:pPr defTabSz="912338"/>
              <a:t>Monday, March 25, 13</a:t>
            </a:fld>
            <a:endParaRPr lang="en-US" dirty="0" smtClean="0"/>
          </a:p>
        </p:txBody>
      </p:sp>
      <p:sp>
        <p:nvSpPr>
          <p:cNvPr id="63494" name="Footer Placeholder 5"/>
          <p:cNvSpPr>
            <a:spLocks noGrp="1"/>
          </p:cNvSpPr>
          <p:nvPr>
            <p:ph type="ftr" sz="quarter" idx="4"/>
          </p:nvPr>
        </p:nvSpPr>
        <p:spPr>
          <a:noFill/>
        </p:spPr>
        <p:txBody>
          <a:bodyPr/>
          <a:lstStyle/>
          <a:p>
            <a:pPr defTabSz="912338"/>
            <a:r>
              <a:rPr lang="en-US" dirty="0" smtClean="0"/>
              <a:t>Copyright 2009. All Rights Reserved. Logos and images are protected trademarks of the IAFC.</a:t>
            </a:r>
          </a:p>
        </p:txBody>
      </p:sp>
      <p:sp>
        <p:nvSpPr>
          <p:cNvPr id="63495" name="Slide Number Placeholder 6"/>
          <p:cNvSpPr>
            <a:spLocks noGrp="1"/>
          </p:cNvSpPr>
          <p:nvPr>
            <p:ph type="sldNum" sz="quarter" idx="5"/>
          </p:nvPr>
        </p:nvSpPr>
        <p:spPr>
          <a:noFill/>
        </p:spPr>
        <p:txBody>
          <a:bodyPr/>
          <a:lstStyle/>
          <a:p>
            <a:pPr defTabSz="912338"/>
            <a:fld id="{9F25960F-0E4A-4BD6-BD96-A074DFD72BAE}" type="slidenum">
              <a:rPr lang="en-US" smtClean="0"/>
              <a:pPr defTabSz="912338"/>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noFill/>
          <a:ln/>
        </p:spPr>
        <p:txBody>
          <a:bodyPr/>
          <a:lstStyle/>
          <a:p>
            <a:r>
              <a:rPr lang="en-US" dirty="0" smtClean="0"/>
              <a:t>federal dollars accounting for more than a third of total state spending</a:t>
            </a:r>
            <a:br>
              <a:rPr lang="en-US" dirty="0" smtClean="0"/>
            </a:br>
            <a:r>
              <a:rPr lang="en-US" dirty="0" smtClean="0"/>
              <a:t/>
            </a:r>
            <a:br>
              <a:rPr lang="en-US" dirty="0" smtClean="0"/>
            </a:br>
            <a:endParaRPr lang="en-US" dirty="0" smtClean="0"/>
          </a:p>
          <a:p>
            <a:pPr>
              <a:buFontTx/>
              <a:buChar char="•"/>
            </a:pPr>
            <a:r>
              <a:rPr lang="en-US" dirty="0" smtClean="0"/>
              <a:t> State and Local government continue to struggle.</a:t>
            </a:r>
          </a:p>
          <a:p>
            <a:pPr>
              <a:buFontTx/>
              <a:buChar char="•"/>
            </a:pPr>
            <a:r>
              <a:rPr lang="en-US" dirty="0" smtClean="0"/>
              <a:t> National government making increasing cuts in effort to trim back the deficit. </a:t>
            </a:r>
          </a:p>
        </p:txBody>
      </p:sp>
      <p:sp>
        <p:nvSpPr>
          <p:cNvPr id="55300" name="Header Placeholder 3"/>
          <p:cNvSpPr>
            <a:spLocks noGrp="1"/>
          </p:cNvSpPr>
          <p:nvPr>
            <p:ph type="hdr" sz="quarter"/>
          </p:nvPr>
        </p:nvSpPr>
        <p:spPr>
          <a:noFill/>
        </p:spPr>
        <p:txBody>
          <a:bodyPr/>
          <a:lstStyle/>
          <a:p>
            <a:pPr defTabSz="912338"/>
            <a:endParaRPr lang="en-US" dirty="0" smtClean="0"/>
          </a:p>
        </p:txBody>
      </p:sp>
      <p:sp>
        <p:nvSpPr>
          <p:cNvPr id="55301" name="Date Placeholder 4"/>
          <p:cNvSpPr>
            <a:spLocks noGrp="1"/>
          </p:cNvSpPr>
          <p:nvPr>
            <p:ph type="dt" sz="quarter" idx="1"/>
          </p:nvPr>
        </p:nvSpPr>
        <p:spPr>
          <a:noFill/>
        </p:spPr>
        <p:txBody>
          <a:bodyPr/>
          <a:lstStyle/>
          <a:p>
            <a:pPr defTabSz="912338"/>
            <a:fld id="{F1A00FE3-7405-4A59-9265-F2CAC334A6E3}" type="datetime2">
              <a:rPr lang="en-US" smtClean="0"/>
              <a:pPr defTabSz="912338"/>
              <a:t>Monday, March 25, 13</a:t>
            </a:fld>
            <a:endParaRPr lang="en-US" dirty="0" smtClean="0"/>
          </a:p>
        </p:txBody>
      </p:sp>
      <p:sp>
        <p:nvSpPr>
          <p:cNvPr id="55302" name="Footer Placeholder 5"/>
          <p:cNvSpPr>
            <a:spLocks noGrp="1"/>
          </p:cNvSpPr>
          <p:nvPr>
            <p:ph type="ftr" sz="quarter" idx="4"/>
          </p:nvPr>
        </p:nvSpPr>
        <p:spPr>
          <a:noFill/>
        </p:spPr>
        <p:txBody>
          <a:bodyPr/>
          <a:lstStyle/>
          <a:p>
            <a:pPr defTabSz="912338"/>
            <a:r>
              <a:rPr lang="en-US" dirty="0" smtClean="0"/>
              <a:t>Copyright 2009. All Rights Reserved. Logos and images are protected trademarks of the IAFC.</a:t>
            </a:r>
          </a:p>
        </p:txBody>
      </p:sp>
      <p:sp>
        <p:nvSpPr>
          <p:cNvPr id="55303" name="Slide Number Placeholder 6"/>
          <p:cNvSpPr>
            <a:spLocks noGrp="1"/>
          </p:cNvSpPr>
          <p:nvPr>
            <p:ph type="sldNum" sz="quarter" idx="5"/>
          </p:nvPr>
        </p:nvSpPr>
        <p:spPr>
          <a:noFill/>
        </p:spPr>
        <p:txBody>
          <a:bodyPr/>
          <a:lstStyle/>
          <a:p>
            <a:pPr defTabSz="912338"/>
            <a:fld id="{50503F74-45F3-4349-9D77-FD990DD217F6}" type="slidenum">
              <a:rPr lang="en-US" smtClean="0"/>
              <a:pPr defTabSz="912338"/>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 unemployment continues a slow decrease from the highs of 2010, but has largely remained steady over past year. </a:t>
            </a:r>
          </a:p>
          <a:p>
            <a:endParaRPr lang="en-US" dirty="0" smtClean="0"/>
          </a:p>
          <a:p>
            <a:r>
              <a:rPr lang="en-US" dirty="0" smtClean="0"/>
              <a:t>Trend is still an upward </a:t>
            </a:r>
            <a:r>
              <a:rPr lang="en-US" dirty="0" err="1" smtClean="0"/>
              <a:t>tajectory</a:t>
            </a:r>
            <a:endParaRPr lang="en-US" dirty="0" smtClean="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a:noFill/>
          <a:ln/>
        </p:spPr>
        <p:txBody>
          <a:bodyPr/>
          <a:lstStyle/>
          <a:p>
            <a:r>
              <a:rPr lang="en-US" dirty="0" smtClean="0"/>
              <a:t>The chart above depicts the annual returns of the U.S. National, the 10-City Composite and the 20-City Composite Home Price Indices. </a:t>
            </a:r>
          </a:p>
          <a:p>
            <a:endParaRPr lang="en-US" dirty="0" smtClean="0"/>
          </a:p>
          <a:p>
            <a:r>
              <a:rPr lang="en-US" dirty="0" smtClean="0"/>
              <a:t>The S&amp;P/Case-</a:t>
            </a:r>
            <a:r>
              <a:rPr lang="en-US" dirty="0" err="1" smtClean="0"/>
              <a:t>Shiller</a:t>
            </a:r>
            <a:r>
              <a:rPr lang="en-US" dirty="0" smtClean="0"/>
              <a:t> U.S. National Home Price Index recorded a 7.3% gain in 2012 over 2011.  </a:t>
            </a:r>
          </a:p>
          <a:p>
            <a:endParaRPr lang="en-US" dirty="0" smtClean="0"/>
          </a:p>
          <a:p>
            <a:r>
              <a:rPr lang="en-US" dirty="0" smtClean="0"/>
              <a:t>Nationally,</a:t>
            </a:r>
            <a:r>
              <a:rPr lang="en-US" baseline="0" dirty="0" smtClean="0"/>
              <a:t> and in both composites, the data shows the majority of home prices at their 2003 levels. However, some places continue to struggle.  </a:t>
            </a:r>
          </a:p>
          <a:p>
            <a:endParaRPr lang="en-US" baseline="0" dirty="0" smtClean="0"/>
          </a:p>
          <a:p>
            <a:r>
              <a:rPr lang="en-US" baseline="0" dirty="0" smtClean="0"/>
              <a:t>Atlanta and Detroit posted their largest year-over-year increase since the index began in 1991. However, they still have yet to reach back to their year-2000 levels. Detroit is still 20% behind where they were in 2000.</a:t>
            </a:r>
          </a:p>
          <a:p>
            <a:endParaRPr lang="en-US" baseline="0" dirty="0" smtClean="0"/>
          </a:p>
          <a:p>
            <a:r>
              <a:rPr lang="en-US" baseline="0" dirty="0" smtClean="0"/>
              <a:t>Note: When you started doing this presentation you noted a “five year trough” in the </a:t>
            </a:r>
            <a:r>
              <a:rPr lang="en-US" baseline="0" dirty="0" err="1" smtClean="0"/>
              <a:t>houseing</a:t>
            </a:r>
            <a:r>
              <a:rPr lang="en-US" baseline="0" dirty="0" smtClean="0"/>
              <a:t> market ending in:  2013!</a:t>
            </a:r>
          </a:p>
          <a:p>
            <a:r>
              <a:rPr lang="en-US" baseline="0" dirty="0" smtClean="0"/>
              <a:t> </a:t>
            </a:r>
            <a:endParaRPr lang="en-US" dirty="0" smtClean="0"/>
          </a:p>
        </p:txBody>
      </p:sp>
      <p:sp>
        <p:nvSpPr>
          <p:cNvPr id="66564" name="Header Placeholder 3"/>
          <p:cNvSpPr>
            <a:spLocks noGrp="1"/>
          </p:cNvSpPr>
          <p:nvPr>
            <p:ph type="hdr" sz="quarter"/>
          </p:nvPr>
        </p:nvSpPr>
        <p:spPr>
          <a:noFill/>
        </p:spPr>
        <p:txBody>
          <a:bodyPr/>
          <a:lstStyle/>
          <a:p>
            <a:pPr defTabSz="912338"/>
            <a:endParaRPr lang="en-US" dirty="0" smtClean="0"/>
          </a:p>
        </p:txBody>
      </p:sp>
      <p:sp>
        <p:nvSpPr>
          <p:cNvPr id="66565" name="Date Placeholder 4"/>
          <p:cNvSpPr>
            <a:spLocks noGrp="1"/>
          </p:cNvSpPr>
          <p:nvPr>
            <p:ph type="dt" sz="quarter" idx="1"/>
          </p:nvPr>
        </p:nvSpPr>
        <p:spPr>
          <a:noFill/>
        </p:spPr>
        <p:txBody>
          <a:bodyPr/>
          <a:lstStyle/>
          <a:p>
            <a:pPr defTabSz="912338"/>
            <a:fld id="{19CE4B8F-4606-4BED-8535-6E14C2E66EB3}" type="datetime2">
              <a:rPr lang="en-US" smtClean="0"/>
              <a:pPr defTabSz="912338"/>
              <a:t>Monday, March 25, 13</a:t>
            </a:fld>
            <a:endParaRPr lang="en-US" dirty="0" smtClean="0"/>
          </a:p>
        </p:txBody>
      </p:sp>
      <p:sp>
        <p:nvSpPr>
          <p:cNvPr id="66566" name="Footer Placeholder 5"/>
          <p:cNvSpPr>
            <a:spLocks noGrp="1"/>
          </p:cNvSpPr>
          <p:nvPr>
            <p:ph type="ftr" sz="quarter" idx="4"/>
          </p:nvPr>
        </p:nvSpPr>
        <p:spPr>
          <a:noFill/>
        </p:spPr>
        <p:txBody>
          <a:bodyPr/>
          <a:lstStyle/>
          <a:p>
            <a:pPr defTabSz="912338"/>
            <a:r>
              <a:rPr lang="en-US" dirty="0" smtClean="0"/>
              <a:t>Copyright 2009. All Rights Reserved. Logos and images are protected trademarks of the IAFC.</a:t>
            </a:r>
          </a:p>
        </p:txBody>
      </p:sp>
      <p:sp>
        <p:nvSpPr>
          <p:cNvPr id="66567" name="Slide Number Placeholder 6"/>
          <p:cNvSpPr>
            <a:spLocks noGrp="1"/>
          </p:cNvSpPr>
          <p:nvPr>
            <p:ph type="sldNum" sz="quarter" idx="5"/>
          </p:nvPr>
        </p:nvSpPr>
        <p:spPr>
          <a:noFill/>
        </p:spPr>
        <p:txBody>
          <a:bodyPr/>
          <a:lstStyle/>
          <a:p>
            <a:pPr defTabSz="912338"/>
            <a:fld id="{1F6500F4-5DBC-48EE-91F7-CE0FC5EDB500}" type="slidenum">
              <a:rPr lang="en-US" smtClean="0"/>
              <a:pPr defTabSz="912338"/>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FEB Report (report due on March 15). The CPI reported no change in January CPI  on a seasonally adjusted basis. </a:t>
            </a:r>
          </a:p>
          <a:p>
            <a:endParaRPr lang="en-US" dirty="0" smtClean="0"/>
          </a:p>
          <a:p>
            <a:r>
              <a:rPr lang="en-US" dirty="0" smtClean="0"/>
              <a:t>Over the last 12 months, the all items index increased 1.6 percent before seasonal adjustment. Up .7 for month, and right at 2% for the year</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Changes in most categories are were</a:t>
            </a:r>
            <a:r>
              <a:rPr lang="en-US" baseline="0" dirty="0" smtClean="0"/>
              <a:t> minimal offsetting each other to make a neutral net affect. </a:t>
            </a:r>
          </a:p>
          <a:p>
            <a:pPr defTabSz="948567">
              <a:defRPr/>
            </a:pPr>
            <a:endParaRPr lang="en-US" dirty="0" smtClean="0"/>
          </a:p>
          <a:p>
            <a:pPr defTabSz="948567">
              <a:defRPr/>
            </a:pPr>
            <a:r>
              <a:rPr lang="en-US" dirty="0" smtClean="0"/>
              <a:t>Areas leading increases included critical personal expenses: clothes, shelter and medical care.   </a:t>
            </a:r>
          </a:p>
          <a:p>
            <a:pPr defTabSz="948567">
              <a:defRPr/>
            </a:pPr>
            <a:r>
              <a:rPr lang="en-US" dirty="0" smtClean="0"/>
              <a:t>As the fire service has largely be subject to wage freezes and loss or reduction of benefits, these are areas they will be very much concerned about. </a:t>
            </a:r>
          </a:p>
          <a:p>
            <a:pPr defTabSz="948567">
              <a:defRPr/>
            </a:pPr>
            <a:endParaRPr lang="en-US" dirty="0" smtClean="0"/>
          </a:p>
          <a:p>
            <a:pPr defTabSz="948567">
              <a:defRPr/>
            </a:pPr>
            <a:r>
              <a:rPr lang="en-US" dirty="0" smtClean="0"/>
              <a:t>Also included airline fares which can further complicate travel to professional development restrictions currently imposed on many departments.  </a:t>
            </a:r>
          </a:p>
          <a:p>
            <a:pPr>
              <a:defRPr/>
            </a:pPr>
            <a:endParaRPr lang="en-US" dirty="0" smtClean="0"/>
          </a:p>
          <a:p>
            <a:pPr>
              <a:defRPr/>
            </a:pPr>
            <a:r>
              <a:rPr lang="en-US" dirty="0" smtClean="0"/>
              <a:t>Gas</a:t>
            </a:r>
            <a:r>
              <a:rPr lang="en-US" baseline="0" dirty="0" smtClean="0"/>
              <a:t> up 8 cents over month</a:t>
            </a:r>
          </a:p>
          <a:p>
            <a:pPr>
              <a:defRPr/>
            </a:pPr>
            <a:endParaRPr lang="en-US" baseline="0" dirty="0" smtClean="0"/>
          </a:p>
          <a:p>
            <a:pPr>
              <a:defRPr/>
            </a:pPr>
            <a:r>
              <a:rPr lang="en-US" baseline="0" dirty="0" smtClean="0"/>
              <a:t>Since the recession ended in mid-2009, the index is up 8.4 percent.</a:t>
            </a:r>
          </a:p>
          <a:p>
            <a:pPr>
              <a:defRPr/>
            </a:pPr>
            <a:endParaRPr lang="en-US" baseline="0" dirty="0" smtClean="0"/>
          </a:p>
          <a:p>
            <a:pPr>
              <a:defRPr/>
            </a:pPr>
            <a:r>
              <a:rPr lang="en-US" baseline="0" dirty="0" smtClean="0"/>
              <a:t>Price gains over that time have been larger in some areas, notably gas (55 percent), air fares (24 percent), milk (22 percent), used cars (21 percent), college tuition and fees (19 percent), and medical services (12 percent).</a:t>
            </a:r>
          </a:p>
          <a:p>
            <a:pPr>
              <a:defRPr/>
            </a:pPr>
            <a:endParaRPr lang="en-US" baseline="0" dirty="0" smtClean="0"/>
          </a:p>
          <a:p>
            <a:pPr>
              <a:defRPr/>
            </a:pPr>
            <a:r>
              <a:rPr lang="en-US" baseline="0" dirty="0" smtClean="0"/>
              <a:t>Some major components of the index have had smaller gains (housing and rent, clothing, electricity), while other components have seen prices fall since mid-2009 (toys, furniture, major appliances).</a:t>
            </a:r>
          </a:p>
          <a:p>
            <a:pPr>
              <a:defRPr/>
            </a:pPr>
            <a:endParaRPr lang="en-US" baseline="0" dirty="0" smtClean="0"/>
          </a:p>
          <a:p>
            <a:pPr>
              <a:defRPr/>
            </a:pPr>
            <a:endParaRPr lang="en-US" dirty="0" smtClean="0"/>
          </a:p>
        </p:txBody>
      </p:sp>
      <p:sp>
        <p:nvSpPr>
          <p:cNvPr id="65540" name="Header Placeholder 3"/>
          <p:cNvSpPr>
            <a:spLocks noGrp="1"/>
          </p:cNvSpPr>
          <p:nvPr>
            <p:ph type="hdr" sz="quarter"/>
          </p:nvPr>
        </p:nvSpPr>
        <p:spPr>
          <a:noFill/>
        </p:spPr>
        <p:txBody>
          <a:bodyPr/>
          <a:lstStyle/>
          <a:p>
            <a:pPr defTabSz="912338"/>
            <a:endParaRPr lang="en-US" dirty="0" smtClean="0"/>
          </a:p>
        </p:txBody>
      </p:sp>
      <p:sp>
        <p:nvSpPr>
          <p:cNvPr id="65541" name="Date Placeholder 4"/>
          <p:cNvSpPr>
            <a:spLocks noGrp="1"/>
          </p:cNvSpPr>
          <p:nvPr>
            <p:ph type="dt" sz="quarter" idx="1"/>
          </p:nvPr>
        </p:nvSpPr>
        <p:spPr>
          <a:noFill/>
        </p:spPr>
        <p:txBody>
          <a:bodyPr/>
          <a:lstStyle/>
          <a:p>
            <a:pPr defTabSz="912338"/>
            <a:fld id="{55A57758-E954-4211-B64E-23D0E95E5C23}" type="datetime2">
              <a:rPr lang="en-US" smtClean="0"/>
              <a:pPr defTabSz="912338"/>
              <a:t>Monday, March 25, 13</a:t>
            </a:fld>
            <a:endParaRPr lang="en-US" dirty="0" smtClean="0"/>
          </a:p>
        </p:txBody>
      </p:sp>
      <p:sp>
        <p:nvSpPr>
          <p:cNvPr id="65542" name="Footer Placeholder 5"/>
          <p:cNvSpPr>
            <a:spLocks noGrp="1"/>
          </p:cNvSpPr>
          <p:nvPr>
            <p:ph type="ftr" sz="quarter" idx="4"/>
          </p:nvPr>
        </p:nvSpPr>
        <p:spPr>
          <a:noFill/>
        </p:spPr>
        <p:txBody>
          <a:bodyPr/>
          <a:lstStyle/>
          <a:p>
            <a:pPr defTabSz="912338"/>
            <a:r>
              <a:rPr lang="en-US" dirty="0" smtClean="0"/>
              <a:t>Copyright 2009. All Rights Reserved. Logos and images are protected trademarks of the IAFC.</a:t>
            </a:r>
          </a:p>
        </p:txBody>
      </p:sp>
      <p:sp>
        <p:nvSpPr>
          <p:cNvPr id="65543" name="Slide Number Placeholder 6"/>
          <p:cNvSpPr>
            <a:spLocks noGrp="1"/>
          </p:cNvSpPr>
          <p:nvPr>
            <p:ph type="sldNum" sz="quarter" idx="5"/>
          </p:nvPr>
        </p:nvSpPr>
        <p:spPr>
          <a:noFill/>
        </p:spPr>
        <p:txBody>
          <a:bodyPr/>
          <a:lstStyle/>
          <a:p>
            <a:pPr defTabSz="912338"/>
            <a:fld id="{8EC5FB67-63D7-461D-80B5-A22E52387B1B}" type="slidenum">
              <a:rPr lang="en-US" smtClean="0"/>
              <a:pPr defTabSz="912338"/>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how much states would be collecting if revenues had not dropped sharply due to the recession but instead had continued to grow at their historical rate of 5 percent.  (The 5 percent rate is based on actual collections between 1980 and 2008, with adjustments for projected inflation and GDP growth.)  </a:t>
            </a:r>
          </a:p>
          <a:p>
            <a:endParaRPr lang="en-US" dirty="0" smtClean="0"/>
          </a:p>
          <a:p>
            <a:r>
              <a:rPr lang="en-US" dirty="0" smtClean="0"/>
              <a:t>It also shows that, at the 2011 rate of 8.3 percent, revenues wouldn’t get back on a normal track until 2019. </a:t>
            </a:r>
            <a:r>
              <a:rPr lang="en-US" baseline="0" dirty="0" smtClean="0"/>
              <a:t> </a:t>
            </a:r>
            <a:r>
              <a:rPr lang="en-US" dirty="0" smtClean="0"/>
              <a:t>State tax collections typically grow faster than normal after a recession as they recover from a reduced base.  But states haven’t seen sustained growth at an 8.3 percent level since the 1960s.  Already, revenue growth for 2012 has slowed compared to 2011.  Preliminary figures show growth of about 4 percent for the most recent quarter.</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a:noFill/>
          <a:ln/>
        </p:spPr>
        <p:txBody>
          <a:bodyPr/>
          <a:lstStyle/>
          <a:p>
            <a:pPr>
              <a:lnSpc>
                <a:spcPct val="80000"/>
              </a:lnSpc>
            </a:pPr>
            <a:r>
              <a:rPr lang="en-US" sz="900" dirty="0"/>
              <a:t>Typically, housing prices hit bottom and begin to trend upward 5 years after the bottom of for investment in real estate.  We saw the bottom of spending in real estate as and investment late in 2008.  As with historical patterns we are starting to see some improvement, but are likely not see significant increases in housing prices until 2013 or so.  </a:t>
            </a:r>
          </a:p>
          <a:p>
            <a:pPr>
              <a:lnSpc>
                <a:spcPct val="80000"/>
              </a:lnSpc>
            </a:pPr>
            <a:endParaRPr lang="en-US" sz="900" dirty="0"/>
          </a:p>
        </p:txBody>
      </p:sp>
      <p:sp>
        <p:nvSpPr>
          <p:cNvPr id="70660" name="Header Placeholder 3"/>
          <p:cNvSpPr>
            <a:spLocks noGrp="1"/>
          </p:cNvSpPr>
          <p:nvPr>
            <p:ph type="hdr" sz="quarter"/>
          </p:nvPr>
        </p:nvSpPr>
        <p:spPr>
          <a:noFill/>
        </p:spPr>
        <p:txBody>
          <a:bodyPr/>
          <a:lstStyle/>
          <a:p>
            <a:pPr defTabSz="912338"/>
            <a:endParaRPr lang="en-US" dirty="0" smtClean="0"/>
          </a:p>
        </p:txBody>
      </p:sp>
      <p:sp>
        <p:nvSpPr>
          <p:cNvPr id="70661" name="Date Placeholder 4"/>
          <p:cNvSpPr>
            <a:spLocks noGrp="1"/>
          </p:cNvSpPr>
          <p:nvPr>
            <p:ph type="dt" sz="quarter" idx="1"/>
          </p:nvPr>
        </p:nvSpPr>
        <p:spPr>
          <a:noFill/>
        </p:spPr>
        <p:txBody>
          <a:bodyPr/>
          <a:lstStyle/>
          <a:p>
            <a:pPr defTabSz="912338"/>
            <a:fld id="{EBBA4F29-4406-4C56-8341-7BA593913D8A}" type="datetime2">
              <a:rPr lang="en-US" smtClean="0"/>
              <a:pPr defTabSz="912338"/>
              <a:t>Monday, March 25, 13</a:t>
            </a:fld>
            <a:endParaRPr lang="en-US" dirty="0" smtClean="0"/>
          </a:p>
        </p:txBody>
      </p:sp>
      <p:sp>
        <p:nvSpPr>
          <p:cNvPr id="70662" name="Footer Placeholder 5"/>
          <p:cNvSpPr>
            <a:spLocks noGrp="1"/>
          </p:cNvSpPr>
          <p:nvPr>
            <p:ph type="ftr" sz="quarter" idx="4"/>
          </p:nvPr>
        </p:nvSpPr>
        <p:spPr>
          <a:noFill/>
        </p:spPr>
        <p:txBody>
          <a:bodyPr/>
          <a:lstStyle/>
          <a:p>
            <a:pPr defTabSz="912338"/>
            <a:r>
              <a:rPr lang="en-US" dirty="0" smtClean="0"/>
              <a:t>Copyright 2009. All Rights Reserved. Logos and images are protected trademarks of the IAFC.</a:t>
            </a:r>
          </a:p>
        </p:txBody>
      </p:sp>
      <p:sp>
        <p:nvSpPr>
          <p:cNvPr id="70663" name="Slide Number Placeholder 6"/>
          <p:cNvSpPr>
            <a:spLocks noGrp="1"/>
          </p:cNvSpPr>
          <p:nvPr>
            <p:ph type="sldNum" sz="quarter" idx="5"/>
          </p:nvPr>
        </p:nvSpPr>
        <p:spPr>
          <a:noFill/>
        </p:spPr>
        <p:txBody>
          <a:bodyPr/>
          <a:lstStyle/>
          <a:p>
            <a:pPr defTabSz="912338"/>
            <a:fld id="{BE3EC4DA-50DA-4BB9-A8AD-BB97EB076933}" type="slidenum">
              <a:rPr lang="en-US" smtClean="0"/>
              <a:pPr defTabSz="912338"/>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1684" name="Header Placeholder 3"/>
          <p:cNvSpPr txBox="1">
            <a:spLocks noGrp="1"/>
          </p:cNvSpPr>
          <p:nvPr/>
        </p:nvSpPr>
        <p:spPr bwMode="auto">
          <a:xfrm>
            <a:off x="3737114" y="236094"/>
            <a:ext cx="3251752" cy="480389"/>
          </a:xfrm>
          <a:prstGeom prst="rect">
            <a:avLst/>
          </a:prstGeom>
          <a:noFill/>
          <a:ln w="9525">
            <a:noFill/>
            <a:miter lim="800000"/>
            <a:headEnd/>
            <a:tailEnd/>
          </a:ln>
        </p:spPr>
        <p:txBody>
          <a:bodyPr lIns="96631" tIns="48316" rIns="96631" bIns="48316" anchor="ctr"/>
          <a:lstStyle/>
          <a:p>
            <a:pPr defTabSz="913985"/>
            <a:endParaRPr lang="en-US" sz="900" b="1" dirty="0">
              <a:latin typeface="Myriad Pro"/>
            </a:endParaRPr>
          </a:p>
        </p:txBody>
      </p:sp>
      <p:sp>
        <p:nvSpPr>
          <p:cNvPr id="71685" name="Date Placeholder 4"/>
          <p:cNvSpPr txBox="1">
            <a:spLocks noGrp="1"/>
          </p:cNvSpPr>
          <p:nvPr/>
        </p:nvSpPr>
        <p:spPr bwMode="auto">
          <a:xfrm>
            <a:off x="4144618" y="8961777"/>
            <a:ext cx="2845904" cy="239374"/>
          </a:xfrm>
          <a:prstGeom prst="rect">
            <a:avLst/>
          </a:prstGeom>
          <a:noFill/>
          <a:ln w="9525">
            <a:noFill/>
            <a:miter lim="800000"/>
            <a:headEnd/>
            <a:tailEnd/>
          </a:ln>
        </p:spPr>
        <p:txBody>
          <a:bodyPr lIns="96631" tIns="48316" rIns="96631" bIns="48316"/>
          <a:lstStyle/>
          <a:p>
            <a:pPr algn="r" defTabSz="913985"/>
            <a:fld id="{66475364-7038-47A5-87D2-6A99AA3B6313}" type="datetime2">
              <a:rPr lang="en-US" sz="700">
                <a:latin typeface="Myriad Web"/>
              </a:rPr>
              <a:pPr algn="r" defTabSz="913985"/>
              <a:t>Monday, March 25, 13</a:t>
            </a:fld>
            <a:endParaRPr lang="en-US" sz="700" dirty="0">
              <a:latin typeface="Myriad Web"/>
            </a:endParaRPr>
          </a:p>
        </p:txBody>
      </p:sp>
      <p:sp>
        <p:nvSpPr>
          <p:cNvPr id="71686" name="Footer Placeholder 5"/>
          <p:cNvSpPr txBox="1">
            <a:spLocks noGrp="1"/>
          </p:cNvSpPr>
          <p:nvPr/>
        </p:nvSpPr>
        <p:spPr bwMode="auto">
          <a:xfrm>
            <a:off x="954158" y="9247058"/>
            <a:ext cx="2464904" cy="157397"/>
          </a:xfrm>
          <a:prstGeom prst="rect">
            <a:avLst/>
          </a:prstGeom>
          <a:noFill/>
          <a:ln w="9525">
            <a:noFill/>
            <a:miter lim="800000"/>
            <a:headEnd/>
            <a:tailEnd/>
          </a:ln>
        </p:spPr>
        <p:txBody>
          <a:bodyPr lIns="96631" tIns="48316" rIns="96631" bIns="48316" anchor="b"/>
          <a:lstStyle/>
          <a:p>
            <a:pPr defTabSz="913985"/>
            <a:r>
              <a:rPr lang="en-US" sz="500" dirty="0">
                <a:latin typeface="Myriad Condensed Web"/>
              </a:rPr>
              <a:t>Copyright 2009. All Rights Reserved. Logos and images are protected trademarks of the IAFC.</a:t>
            </a:r>
          </a:p>
        </p:txBody>
      </p:sp>
      <p:sp>
        <p:nvSpPr>
          <p:cNvPr id="71687" name="Slide Number Placeholder 6"/>
          <p:cNvSpPr txBox="1">
            <a:spLocks noGrp="1"/>
          </p:cNvSpPr>
          <p:nvPr/>
        </p:nvSpPr>
        <p:spPr bwMode="auto">
          <a:xfrm>
            <a:off x="4631635" y="9214268"/>
            <a:ext cx="2358887" cy="226257"/>
          </a:xfrm>
          <a:prstGeom prst="rect">
            <a:avLst/>
          </a:prstGeom>
          <a:noFill/>
          <a:ln w="9525">
            <a:noFill/>
            <a:miter lim="800000"/>
            <a:headEnd/>
            <a:tailEnd/>
          </a:ln>
        </p:spPr>
        <p:txBody>
          <a:bodyPr lIns="96631" tIns="48316" rIns="96631" bIns="48316" anchor="b"/>
          <a:lstStyle/>
          <a:p>
            <a:pPr algn="r" defTabSz="913985"/>
            <a:fld id="{5F3CB6B1-A32A-4F31-8FAB-FC1A01336615}" type="slidenum">
              <a:rPr lang="en-US" sz="900" b="1">
                <a:latin typeface="Myriad Web"/>
              </a:rPr>
              <a:pPr algn="r" defTabSz="913985"/>
              <a:t>29</a:t>
            </a:fld>
            <a:endParaRPr lang="en-US" sz="900" b="1" dirty="0">
              <a:latin typeface="Myriad Web"/>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3</a:t>
            </a:fld>
            <a:endParaRPr lang="en-US"/>
          </a:p>
        </p:txBody>
      </p:sp>
    </p:spTree>
    <p:extLst>
      <p:ext uri="{BB962C8B-B14F-4D97-AF65-F5344CB8AC3E}">
        <p14:creationId xmlns:p14="http://schemas.microsoft.com/office/powerpoint/2010/main" val="12839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30</a:t>
            </a:fld>
            <a:endParaRPr lang="en-US"/>
          </a:p>
        </p:txBody>
      </p:sp>
    </p:spTree>
    <p:extLst>
      <p:ext uri="{BB962C8B-B14F-4D97-AF65-F5344CB8AC3E}">
        <p14:creationId xmlns:p14="http://schemas.microsoft.com/office/powerpoint/2010/main" val="105306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31</a:t>
            </a:fld>
            <a:endParaRPr lang="en-US"/>
          </a:p>
        </p:txBody>
      </p:sp>
    </p:spTree>
    <p:extLst>
      <p:ext uri="{BB962C8B-B14F-4D97-AF65-F5344CB8AC3E}">
        <p14:creationId xmlns:p14="http://schemas.microsoft.com/office/powerpoint/2010/main" val="1873856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a:xfrm>
            <a:off x="732183" y="5361326"/>
            <a:ext cx="5850835" cy="3520113"/>
          </a:xfrm>
          <a:noFill/>
          <a:ln/>
        </p:spPr>
        <p:txBody>
          <a:bodyPr lIns="96602" tIns="48301" rIns="96602" bIns="48301"/>
          <a:lstStyle/>
          <a:p>
            <a:pPr eaLnBrk="1" hangingPunct="1">
              <a:spcBef>
                <a:spcPct val="0"/>
              </a:spcBef>
            </a:pPr>
            <a:endParaRPr lang="en-US" smtClean="0"/>
          </a:p>
        </p:txBody>
      </p:sp>
      <p:sp>
        <p:nvSpPr>
          <p:cNvPr id="87044" name="Header Placeholder 3"/>
          <p:cNvSpPr txBox="1">
            <a:spLocks noGrp="1"/>
          </p:cNvSpPr>
          <p:nvPr/>
        </p:nvSpPr>
        <p:spPr bwMode="auto">
          <a:xfrm>
            <a:off x="3737114" y="236094"/>
            <a:ext cx="3251752" cy="480389"/>
          </a:xfrm>
          <a:prstGeom prst="rect">
            <a:avLst/>
          </a:prstGeom>
          <a:noFill/>
          <a:ln w="9525">
            <a:noFill/>
            <a:miter lim="800000"/>
            <a:headEnd/>
            <a:tailEnd/>
          </a:ln>
        </p:spPr>
        <p:txBody>
          <a:bodyPr lIns="96602" tIns="48301" rIns="96602" bIns="48301" anchor="ctr"/>
          <a:lstStyle/>
          <a:p>
            <a:pPr defTabSz="943628"/>
            <a:endParaRPr lang="en-US" sz="900" b="1" dirty="0">
              <a:latin typeface="Myriad Pro"/>
            </a:endParaRPr>
          </a:p>
        </p:txBody>
      </p:sp>
      <p:sp>
        <p:nvSpPr>
          <p:cNvPr id="87045" name="Date Placeholder 4"/>
          <p:cNvSpPr txBox="1">
            <a:spLocks noGrp="1"/>
          </p:cNvSpPr>
          <p:nvPr/>
        </p:nvSpPr>
        <p:spPr bwMode="auto">
          <a:xfrm>
            <a:off x="4144618" y="8961777"/>
            <a:ext cx="2845904" cy="239374"/>
          </a:xfrm>
          <a:prstGeom prst="rect">
            <a:avLst/>
          </a:prstGeom>
          <a:noFill/>
          <a:ln w="9525">
            <a:noFill/>
            <a:miter lim="800000"/>
            <a:headEnd/>
            <a:tailEnd/>
          </a:ln>
        </p:spPr>
        <p:txBody>
          <a:bodyPr lIns="96602" tIns="48301" rIns="96602" bIns="48301"/>
          <a:lstStyle/>
          <a:p>
            <a:pPr algn="r" defTabSz="943628"/>
            <a:fld id="{F181E072-E646-4030-BFB2-437F41C1F888}" type="datetime2">
              <a:rPr lang="en-US" sz="700">
                <a:latin typeface="Myriad Web"/>
              </a:rPr>
              <a:pPr algn="r" defTabSz="943628"/>
              <a:t>Monday, March 25, 13</a:t>
            </a:fld>
            <a:endParaRPr lang="en-US" sz="700" dirty="0">
              <a:latin typeface="Myriad Web"/>
            </a:endParaRPr>
          </a:p>
        </p:txBody>
      </p:sp>
      <p:sp>
        <p:nvSpPr>
          <p:cNvPr id="87046" name="Footer Placeholder 5"/>
          <p:cNvSpPr txBox="1">
            <a:spLocks noGrp="1"/>
          </p:cNvSpPr>
          <p:nvPr/>
        </p:nvSpPr>
        <p:spPr bwMode="auto">
          <a:xfrm>
            <a:off x="954158" y="9247058"/>
            <a:ext cx="2464904" cy="157397"/>
          </a:xfrm>
          <a:prstGeom prst="rect">
            <a:avLst/>
          </a:prstGeom>
          <a:noFill/>
          <a:ln w="9525">
            <a:noFill/>
            <a:miter lim="800000"/>
            <a:headEnd/>
            <a:tailEnd/>
          </a:ln>
        </p:spPr>
        <p:txBody>
          <a:bodyPr lIns="96602" tIns="48301" rIns="96602" bIns="48301" anchor="b"/>
          <a:lstStyle/>
          <a:p>
            <a:pPr defTabSz="943628"/>
            <a:r>
              <a:rPr lang="en-US" sz="500" dirty="0">
                <a:latin typeface="Myriad Condensed Web"/>
              </a:rPr>
              <a:t>Copyright 2009. All Rights Reserved. Logos and images are protected trademarks of the IAFC.</a:t>
            </a:r>
          </a:p>
        </p:txBody>
      </p:sp>
      <p:sp>
        <p:nvSpPr>
          <p:cNvPr id="87047" name="Slide Number Placeholder 6"/>
          <p:cNvSpPr txBox="1">
            <a:spLocks noGrp="1"/>
          </p:cNvSpPr>
          <p:nvPr/>
        </p:nvSpPr>
        <p:spPr bwMode="auto">
          <a:xfrm>
            <a:off x="4633292" y="9214268"/>
            <a:ext cx="2357230" cy="226257"/>
          </a:xfrm>
          <a:prstGeom prst="rect">
            <a:avLst/>
          </a:prstGeom>
          <a:noFill/>
          <a:ln w="9525">
            <a:noFill/>
            <a:miter lim="800000"/>
            <a:headEnd/>
            <a:tailEnd/>
          </a:ln>
        </p:spPr>
        <p:txBody>
          <a:bodyPr lIns="96602" tIns="48301" rIns="96602" bIns="48301" anchor="b"/>
          <a:lstStyle/>
          <a:p>
            <a:pPr algn="r" defTabSz="943628"/>
            <a:fld id="{C568E0FF-7FFB-4342-9DB7-2DAA096C2EBB}" type="slidenum">
              <a:rPr lang="en-US" sz="900" b="1">
                <a:latin typeface="Myriad Web"/>
              </a:rPr>
              <a:pPr algn="r" defTabSz="943628"/>
              <a:t>32</a:t>
            </a:fld>
            <a:endParaRPr lang="en-US" sz="900" b="1" dirty="0">
              <a:latin typeface="Myriad Web"/>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a:xfrm>
            <a:off x="732183" y="5361326"/>
            <a:ext cx="5850835" cy="3520113"/>
          </a:xfrm>
          <a:noFill/>
          <a:ln/>
        </p:spPr>
        <p:txBody>
          <a:bodyPr lIns="96602" tIns="48301" rIns="96602" bIns="48301"/>
          <a:lstStyle/>
          <a:p>
            <a:pPr eaLnBrk="1" hangingPunct="1">
              <a:spcBef>
                <a:spcPct val="0"/>
              </a:spcBef>
            </a:pPr>
            <a:endParaRPr lang="en-US" smtClean="0"/>
          </a:p>
        </p:txBody>
      </p:sp>
      <p:sp>
        <p:nvSpPr>
          <p:cNvPr id="88068" name="Header Placeholder 3"/>
          <p:cNvSpPr txBox="1">
            <a:spLocks noGrp="1"/>
          </p:cNvSpPr>
          <p:nvPr/>
        </p:nvSpPr>
        <p:spPr bwMode="auto">
          <a:xfrm>
            <a:off x="3737114" y="236094"/>
            <a:ext cx="3251752" cy="480389"/>
          </a:xfrm>
          <a:prstGeom prst="rect">
            <a:avLst/>
          </a:prstGeom>
          <a:noFill/>
          <a:ln w="9525">
            <a:noFill/>
            <a:miter lim="800000"/>
            <a:headEnd/>
            <a:tailEnd/>
          </a:ln>
        </p:spPr>
        <p:txBody>
          <a:bodyPr lIns="96602" tIns="48301" rIns="96602" bIns="48301" anchor="ctr"/>
          <a:lstStyle/>
          <a:p>
            <a:pPr defTabSz="943628"/>
            <a:endParaRPr lang="en-US" sz="900" b="1" dirty="0">
              <a:latin typeface="Myriad Pro"/>
            </a:endParaRPr>
          </a:p>
        </p:txBody>
      </p:sp>
      <p:sp>
        <p:nvSpPr>
          <p:cNvPr id="88069" name="Date Placeholder 4"/>
          <p:cNvSpPr txBox="1">
            <a:spLocks noGrp="1"/>
          </p:cNvSpPr>
          <p:nvPr/>
        </p:nvSpPr>
        <p:spPr bwMode="auto">
          <a:xfrm>
            <a:off x="4144618" y="8961777"/>
            <a:ext cx="2845904" cy="239374"/>
          </a:xfrm>
          <a:prstGeom prst="rect">
            <a:avLst/>
          </a:prstGeom>
          <a:noFill/>
          <a:ln w="9525">
            <a:noFill/>
            <a:miter lim="800000"/>
            <a:headEnd/>
            <a:tailEnd/>
          </a:ln>
        </p:spPr>
        <p:txBody>
          <a:bodyPr lIns="96602" tIns="48301" rIns="96602" bIns="48301"/>
          <a:lstStyle/>
          <a:p>
            <a:pPr algn="r" defTabSz="943628"/>
            <a:fld id="{EFE5D470-CBA0-4B5A-B715-325F964CA65A}" type="datetime2">
              <a:rPr lang="en-US" sz="700">
                <a:latin typeface="Myriad Web"/>
              </a:rPr>
              <a:pPr algn="r" defTabSz="943628"/>
              <a:t>Monday, March 25, 13</a:t>
            </a:fld>
            <a:endParaRPr lang="en-US" sz="700" dirty="0">
              <a:latin typeface="Myriad Web"/>
            </a:endParaRPr>
          </a:p>
        </p:txBody>
      </p:sp>
      <p:sp>
        <p:nvSpPr>
          <p:cNvPr id="88070" name="Footer Placeholder 5"/>
          <p:cNvSpPr txBox="1">
            <a:spLocks noGrp="1"/>
          </p:cNvSpPr>
          <p:nvPr/>
        </p:nvSpPr>
        <p:spPr bwMode="auto">
          <a:xfrm>
            <a:off x="954158" y="9247058"/>
            <a:ext cx="2464904" cy="157397"/>
          </a:xfrm>
          <a:prstGeom prst="rect">
            <a:avLst/>
          </a:prstGeom>
          <a:noFill/>
          <a:ln w="9525">
            <a:noFill/>
            <a:miter lim="800000"/>
            <a:headEnd/>
            <a:tailEnd/>
          </a:ln>
        </p:spPr>
        <p:txBody>
          <a:bodyPr lIns="96602" tIns="48301" rIns="96602" bIns="48301" anchor="b"/>
          <a:lstStyle/>
          <a:p>
            <a:pPr defTabSz="943628"/>
            <a:r>
              <a:rPr lang="en-US" sz="500" dirty="0">
                <a:latin typeface="Myriad Condensed Web"/>
              </a:rPr>
              <a:t>Copyright 2009. All Rights Reserved. Logos and images are protected trademarks of the IAFC.</a:t>
            </a:r>
          </a:p>
        </p:txBody>
      </p:sp>
      <p:sp>
        <p:nvSpPr>
          <p:cNvPr id="88071" name="Slide Number Placeholder 6"/>
          <p:cNvSpPr txBox="1">
            <a:spLocks noGrp="1"/>
          </p:cNvSpPr>
          <p:nvPr/>
        </p:nvSpPr>
        <p:spPr bwMode="auto">
          <a:xfrm>
            <a:off x="4633292" y="9214268"/>
            <a:ext cx="2357230" cy="226257"/>
          </a:xfrm>
          <a:prstGeom prst="rect">
            <a:avLst/>
          </a:prstGeom>
          <a:noFill/>
          <a:ln w="9525">
            <a:noFill/>
            <a:miter lim="800000"/>
            <a:headEnd/>
            <a:tailEnd/>
          </a:ln>
        </p:spPr>
        <p:txBody>
          <a:bodyPr lIns="96602" tIns="48301" rIns="96602" bIns="48301" anchor="b"/>
          <a:lstStyle/>
          <a:p>
            <a:pPr algn="r" defTabSz="943628"/>
            <a:fld id="{C1A973D0-DA04-4BE8-B717-9ED2BB125573}" type="slidenum">
              <a:rPr lang="en-US" sz="900" b="1">
                <a:latin typeface="Myriad Web"/>
              </a:rPr>
              <a:pPr algn="r" defTabSz="943628"/>
              <a:t>33</a:t>
            </a:fld>
            <a:endParaRPr lang="en-US" sz="900" b="1" dirty="0">
              <a:latin typeface="Myriad Web"/>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36</a:t>
            </a:fld>
            <a:endParaRPr lang="en-US"/>
          </a:p>
        </p:txBody>
      </p:sp>
    </p:spTree>
    <p:extLst>
      <p:ext uri="{BB962C8B-B14F-4D97-AF65-F5344CB8AC3E}">
        <p14:creationId xmlns:p14="http://schemas.microsoft.com/office/powerpoint/2010/main" val="126097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a:noFill/>
          <a:ln/>
        </p:spPr>
        <p:txBody>
          <a:bodyPr/>
          <a:lstStyle/>
          <a:p>
            <a:endParaRPr lang="en-US" smtClean="0"/>
          </a:p>
        </p:txBody>
      </p:sp>
      <p:sp>
        <p:nvSpPr>
          <p:cNvPr id="75780" name="Header Placeholder 3"/>
          <p:cNvSpPr>
            <a:spLocks noGrp="1"/>
          </p:cNvSpPr>
          <p:nvPr>
            <p:ph type="hdr" sz="quarter"/>
          </p:nvPr>
        </p:nvSpPr>
        <p:spPr>
          <a:noFill/>
        </p:spPr>
        <p:txBody>
          <a:bodyPr/>
          <a:lstStyle/>
          <a:p>
            <a:pPr defTabSz="912338"/>
            <a:endParaRPr lang="en-US" dirty="0" smtClean="0"/>
          </a:p>
        </p:txBody>
      </p:sp>
      <p:sp>
        <p:nvSpPr>
          <p:cNvPr id="75781" name="Date Placeholder 4"/>
          <p:cNvSpPr>
            <a:spLocks noGrp="1"/>
          </p:cNvSpPr>
          <p:nvPr>
            <p:ph type="dt" sz="quarter" idx="1"/>
          </p:nvPr>
        </p:nvSpPr>
        <p:spPr>
          <a:noFill/>
        </p:spPr>
        <p:txBody>
          <a:bodyPr/>
          <a:lstStyle/>
          <a:p>
            <a:pPr defTabSz="912338"/>
            <a:fld id="{E08260CC-45A4-49EF-9A12-9B427C47330B}" type="datetime2">
              <a:rPr lang="en-US" smtClean="0"/>
              <a:pPr defTabSz="912338"/>
              <a:t>Monday, March 25, 13</a:t>
            </a:fld>
            <a:endParaRPr lang="en-US" dirty="0" smtClean="0"/>
          </a:p>
        </p:txBody>
      </p:sp>
      <p:sp>
        <p:nvSpPr>
          <p:cNvPr id="75782" name="Footer Placeholder 5"/>
          <p:cNvSpPr>
            <a:spLocks noGrp="1"/>
          </p:cNvSpPr>
          <p:nvPr>
            <p:ph type="ftr" sz="quarter" idx="4"/>
          </p:nvPr>
        </p:nvSpPr>
        <p:spPr>
          <a:noFill/>
        </p:spPr>
        <p:txBody>
          <a:bodyPr/>
          <a:lstStyle/>
          <a:p>
            <a:pPr defTabSz="912338"/>
            <a:r>
              <a:rPr lang="en-US" dirty="0" smtClean="0"/>
              <a:t>Copyright 2009. All Rights Reserved. Logos and images are protected trademarks of the IAFC.</a:t>
            </a:r>
          </a:p>
        </p:txBody>
      </p:sp>
      <p:sp>
        <p:nvSpPr>
          <p:cNvPr id="75783" name="Slide Number Placeholder 6"/>
          <p:cNvSpPr>
            <a:spLocks noGrp="1"/>
          </p:cNvSpPr>
          <p:nvPr>
            <p:ph type="sldNum" sz="quarter" idx="5"/>
          </p:nvPr>
        </p:nvSpPr>
        <p:spPr>
          <a:noFill/>
        </p:spPr>
        <p:txBody>
          <a:bodyPr/>
          <a:lstStyle/>
          <a:p>
            <a:pPr defTabSz="912338"/>
            <a:fld id="{0CA292BF-4F07-4DB2-9132-217610295B99}" type="slidenum">
              <a:rPr lang="en-US" smtClean="0"/>
              <a:pPr defTabSz="912338"/>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Industrial production is a measure of output of the industrial sector of the economy. The industrial sector includes manufacturing, mining, and utilities.[1] Although these sectors contribute only a small portion of GDP (Gross Domestic Product), they are highly sensitive to interest rates and consumer demand.[citation needed] This makes Industrial Production an important tool for forecasting future GDP and economic performance. Industrial Production figures are also used by central banks to measure inflation, as high levels of industrial production can lead to uncontrolled levels of consumption and rapid inflation.</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38</a:t>
            </a:fld>
            <a:endParaRPr lang="en-US"/>
          </a:p>
        </p:txBody>
      </p:sp>
    </p:spTree>
    <p:extLst>
      <p:ext uri="{BB962C8B-B14F-4D97-AF65-F5344CB8AC3E}">
        <p14:creationId xmlns:p14="http://schemas.microsoft.com/office/powerpoint/2010/main" val="1922176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39</a:t>
            </a:fld>
            <a:endParaRPr lang="en-US"/>
          </a:p>
        </p:txBody>
      </p:sp>
    </p:spTree>
    <p:extLst>
      <p:ext uri="{BB962C8B-B14F-4D97-AF65-F5344CB8AC3E}">
        <p14:creationId xmlns:p14="http://schemas.microsoft.com/office/powerpoint/2010/main" val="78693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a:noFill/>
          <a:ln/>
        </p:spPr>
        <p:txBody>
          <a:bodyPr/>
          <a:lstStyle/>
          <a:p>
            <a:r>
              <a:rPr lang="en-US" smtClean="0"/>
              <a:t>Have we hit bottom yet?  </a:t>
            </a:r>
          </a:p>
        </p:txBody>
      </p:sp>
      <p:sp>
        <p:nvSpPr>
          <p:cNvPr id="57348" name="Header Placeholder 3"/>
          <p:cNvSpPr>
            <a:spLocks noGrp="1"/>
          </p:cNvSpPr>
          <p:nvPr>
            <p:ph type="hdr" sz="quarter"/>
          </p:nvPr>
        </p:nvSpPr>
        <p:spPr>
          <a:noFill/>
        </p:spPr>
        <p:txBody>
          <a:bodyPr/>
          <a:lstStyle/>
          <a:p>
            <a:pPr defTabSz="912338"/>
            <a:endParaRPr lang="en-US" dirty="0" smtClean="0"/>
          </a:p>
        </p:txBody>
      </p:sp>
      <p:sp>
        <p:nvSpPr>
          <p:cNvPr id="57349" name="Date Placeholder 4"/>
          <p:cNvSpPr>
            <a:spLocks noGrp="1"/>
          </p:cNvSpPr>
          <p:nvPr>
            <p:ph type="dt" sz="quarter" idx="1"/>
          </p:nvPr>
        </p:nvSpPr>
        <p:spPr>
          <a:noFill/>
        </p:spPr>
        <p:txBody>
          <a:bodyPr/>
          <a:lstStyle/>
          <a:p>
            <a:pPr defTabSz="912338"/>
            <a:fld id="{B7BD42A9-64E3-4303-83A3-9713710606D8}" type="datetime2">
              <a:rPr lang="en-US" smtClean="0"/>
              <a:pPr defTabSz="912338"/>
              <a:t>Monday, March 25, 13</a:t>
            </a:fld>
            <a:endParaRPr lang="en-US" dirty="0" smtClean="0"/>
          </a:p>
        </p:txBody>
      </p:sp>
      <p:sp>
        <p:nvSpPr>
          <p:cNvPr id="57350" name="Footer Placeholder 5"/>
          <p:cNvSpPr>
            <a:spLocks noGrp="1"/>
          </p:cNvSpPr>
          <p:nvPr>
            <p:ph type="ftr" sz="quarter" idx="4"/>
          </p:nvPr>
        </p:nvSpPr>
        <p:spPr>
          <a:noFill/>
        </p:spPr>
        <p:txBody>
          <a:bodyPr/>
          <a:lstStyle/>
          <a:p>
            <a:pPr defTabSz="912338"/>
            <a:r>
              <a:rPr lang="en-US" dirty="0" smtClean="0"/>
              <a:t>Copyright 2009. All Rights Reserved. Logos and images are protected trademarks of the IAFC.</a:t>
            </a:r>
          </a:p>
        </p:txBody>
      </p:sp>
      <p:sp>
        <p:nvSpPr>
          <p:cNvPr id="57351" name="Slide Number Placeholder 6"/>
          <p:cNvSpPr>
            <a:spLocks noGrp="1"/>
          </p:cNvSpPr>
          <p:nvPr>
            <p:ph type="sldNum" sz="quarter" idx="5"/>
          </p:nvPr>
        </p:nvSpPr>
        <p:spPr>
          <a:noFill/>
        </p:spPr>
        <p:txBody>
          <a:bodyPr/>
          <a:lstStyle/>
          <a:p>
            <a:pPr defTabSz="912338"/>
            <a:fld id="{E08458CA-3DD9-4B8C-B54C-F20266936C62}" type="slidenum">
              <a:rPr lang="en-US" smtClean="0"/>
              <a:pPr defTabSz="912338"/>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40</a:t>
            </a:fld>
            <a:endParaRPr lang="en-US"/>
          </a:p>
        </p:txBody>
      </p:sp>
    </p:spTree>
    <p:extLst>
      <p:ext uri="{BB962C8B-B14F-4D97-AF65-F5344CB8AC3E}">
        <p14:creationId xmlns:p14="http://schemas.microsoft.com/office/powerpoint/2010/main" val="2739702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41</a:t>
            </a:fld>
            <a:endParaRPr lang="en-US"/>
          </a:p>
        </p:txBody>
      </p:sp>
    </p:spTree>
    <p:extLst>
      <p:ext uri="{BB962C8B-B14F-4D97-AF65-F5344CB8AC3E}">
        <p14:creationId xmlns:p14="http://schemas.microsoft.com/office/powerpoint/2010/main" val="2151270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a:xfrm>
            <a:off x="732183" y="5361326"/>
            <a:ext cx="5850835" cy="3520113"/>
          </a:xfrm>
          <a:noFill/>
          <a:ln/>
        </p:spPr>
        <p:txBody>
          <a:bodyPr lIns="96602" tIns="48301" rIns="96602" bIns="48301"/>
          <a:lstStyle/>
          <a:p>
            <a:pPr eaLnBrk="1" hangingPunct="1">
              <a:spcBef>
                <a:spcPct val="0"/>
              </a:spcBef>
            </a:pPr>
            <a:r>
              <a:rPr lang="en-US" smtClean="0"/>
              <a:t>Budget scrubbing is purely technical</a:t>
            </a:r>
          </a:p>
          <a:p>
            <a:pPr eaLnBrk="1" hangingPunct="1">
              <a:spcBef>
                <a:spcPct val="0"/>
              </a:spcBef>
            </a:pPr>
            <a:endParaRPr lang="en-US" smtClean="0"/>
          </a:p>
          <a:p>
            <a:pPr eaLnBrk="1" hangingPunct="1">
              <a:spcBef>
                <a:spcPct val="0"/>
              </a:spcBef>
            </a:pPr>
            <a:r>
              <a:rPr lang="en-US" smtClean="0"/>
              <a:t>First two are short-term to “get through” the tough times,  need to focus on long-term strategies for building new reality.</a:t>
            </a:r>
          </a:p>
        </p:txBody>
      </p:sp>
      <p:sp>
        <p:nvSpPr>
          <p:cNvPr id="89092" name="Header Placeholder 3"/>
          <p:cNvSpPr txBox="1">
            <a:spLocks noGrp="1"/>
          </p:cNvSpPr>
          <p:nvPr/>
        </p:nvSpPr>
        <p:spPr bwMode="auto">
          <a:xfrm>
            <a:off x="3737114" y="236094"/>
            <a:ext cx="3251752" cy="480389"/>
          </a:xfrm>
          <a:prstGeom prst="rect">
            <a:avLst/>
          </a:prstGeom>
          <a:noFill/>
          <a:ln w="9525">
            <a:noFill/>
            <a:miter lim="800000"/>
            <a:headEnd/>
            <a:tailEnd/>
          </a:ln>
        </p:spPr>
        <p:txBody>
          <a:bodyPr lIns="96602" tIns="48301" rIns="96602" bIns="48301" anchor="ctr"/>
          <a:lstStyle/>
          <a:p>
            <a:pPr defTabSz="943628"/>
            <a:endParaRPr lang="en-US" sz="900" b="1" dirty="0">
              <a:latin typeface="Myriad Pro"/>
            </a:endParaRPr>
          </a:p>
        </p:txBody>
      </p:sp>
      <p:sp>
        <p:nvSpPr>
          <p:cNvPr id="89093" name="Date Placeholder 4"/>
          <p:cNvSpPr txBox="1">
            <a:spLocks noGrp="1"/>
          </p:cNvSpPr>
          <p:nvPr/>
        </p:nvSpPr>
        <p:spPr bwMode="auto">
          <a:xfrm>
            <a:off x="4144618" y="8961777"/>
            <a:ext cx="2845904" cy="239374"/>
          </a:xfrm>
          <a:prstGeom prst="rect">
            <a:avLst/>
          </a:prstGeom>
          <a:noFill/>
          <a:ln w="9525">
            <a:noFill/>
            <a:miter lim="800000"/>
            <a:headEnd/>
            <a:tailEnd/>
          </a:ln>
        </p:spPr>
        <p:txBody>
          <a:bodyPr lIns="96602" tIns="48301" rIns="96602" bIns="48301"/>
          <a:lstStyle/>
          <a:p>
            <a:pPr algn="r" defTabSz="943628"/>
            <a:fld id="{8982F1A7-A579-42F4-A218-D221F75F10F6}" type="datetime2">
              <a:rPr lang="en-US" sz="700">
                <a:latin typeface="Myriad Web"/>
              </a:rPr>
              <a:pPr algn="r" defTabSz="943628"/>
              <a:t>Monday, March 25, 13</a:t>
            </a:fld>
            <a:endParaRPr lang="en-US" sz="700" dirty="0">
              <a:latin typeface="Myriad Web"/>
            </a:endParaRPr>
          </a:p>
        </p:txBody>
      </p:sp>
      <p:sp>
        <p:nvSpPr>
          <p:cNvPr id="89094" name="Footer Placeholder 5"/>
          <p:cNvSpPr txBox="1">
            <a:spLocks noGrp="1"/>
          </p:cNvSpPr>
          <p:nvPr/>
        </p:nvSpPr>
        <p:spPr bwMode="auto">
          <a:xfrm>
            <a:off x="954158" y="9247058"/>
            <a:ext cx="2464904" cy="157397"/>
          </a:xfrm>
          <a:prstGeom prst="rect">
            <a:avLst/>
          </a:prstGeom>
          <a:noFill/>
          <a:ln w="9525">
            <a:noFill/>
            <a:miter lim="800000"/>
            <a:headEnd/>
            <a:tailEnd/>
          </a:ln>
        </p:spPr>
        <p:txBody>
          <a:bodyPr lIns="96602" tIns="48301" rIns="96602" bIns="48301" anchor="b"/>
          <a:lstStyle/>
          <a:p>
            <a:pPr defTabSz="943628"/>
            <a:r>
              <a:rPr lang="en-US" sz="500" dirty="0">
                <a:latin typeface="Myriad Condensed Web"/>
              </a:rPr>
              <a:t>Copyright 2009. All Rights Reserved. Logos and images are protected trademarks of the IAFC.</a:t>
            </a:r>
          </a:p>
        </p:txBody>
      </p:sp>
      <p:sp>
        <p:nvSpPr>
          <p:cNvPr id="89095" name="Slide Number Placeholder 6"/>
          <p:cNvSpPr txBox="1">
            <a:spLocks noGrp="1"/>
          </p:cNvSpPr>
          <p:nvPr/>
        </p:nvSpPr>
        <p:spPr bwMode="auto">
          <a:xfrm>
            <a:off x="4633292" y="9214268"/>
            <a:ext cx="2357230" cy="226257"/>
          </a:xfrm>
          <a:prstGeom prst="rect">
            <a:avLst/>
          </a:prstGeom>
          <a:noFill/>
          <a:ln w="9525">
            <a:noFill/>
            <a:miter lim="800000"/>
            <a:headEnd/>
            <a:tailEnd/>
          </a:ln>
        </p:spPr>
        <p:txBody>
          <a:bodyPr lIns="96602" tIns="48301" rIns="96602" bIns="48301" anchor="b"/>
          <a:lstStyle/>
          <a:p>
            <a:pPr algn="r" defTabSz="943628"/>
            <a:fld id="{2692DDC1-8E8A-4529-9E4E-B9E512ECE70F}" type="slidenum">
              <a:rPr lang="en-US" sz="900" b="1">
                <a:latin typeface="Myriad Web"/>
              </a:rPr>
              <a:pPr algn="r" defTabSz="943628"/>
              <a:t>42</a:t>
            </a:fld>
            <a:endParaRPr lang="en-US" sz="900" b="1" dirty="0">
              <a:latin typeface="Myriad Web"/>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43</a:t>
            </a:fld>
            <a:endParaRPr lang="en-US"/>
          </a:p>
        </p:txBody>
      </p:sp>
    </p:spTree>
    <p:extLst>
      <p:ext uri="{BB962C8B-B14F-4D97-AF65-F5344CB8AC3E}">
        <p14:creationId xmlns:p14="http://schemas.microsoft.com/office/powerpoint/2010/main" val="17444530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a:noFill/>
          <a:ln/>
        </p:spPr>
        <p:txBody>
          <a:bodyPr/>
          <a:lstStyle/>
          <a:p>
            <a:pPr lvl="2"/>
            <a:r>
              <a:rPr lang="en-US" smtClean="0"/>
              <a:t>The  fire service takes a good amount of the heat as many opponents point to overtime calculations, salaries and benefits obtained from working second jobs,  and the ability to retire relatively young and collect full-salary benefits while working full time jobs in new industries. </a:t>
            </a:r>
          </a:p>
          <a:p>
            <a:pPr lvl="2"/>
            <a:endParaRPr lang="en-US" smtClean="0"/>
          </a:p>
          <a:p>
            <a:pPr lvl="2"/>
            <a:endParaRPr lang="en-US" smtClean="0"/>
          </a:p>
        </p:txBody>
      </p:sp>
      <p:sp>
        <p:nvSpPr>
          <p:cNvPr id="79876" name="Header Placeholder 3"/>
          <p:cNvSpPr>
            <a:spLocks noGrp="1"/>
          </p:cNvSpPr>
          <p:nvPr>
            <p:ph type="hdr" sz="quarter"/>
          </p:nvPr>
        </p:nvSpPr>
        <p:spPr>
          <a:noFill/>
        </p:spPr>
        <p:txBody>
          <a:bodyPr/>
          <a:lstStyle/>
          <a:p>
            <a:pPr defTabSz="912338"/>
            <a:endParaRPr lang="en-US" dirty="0" smtClean="0"/>
          </a:p>
        </p:txBody>
      </p:sp>
      <p:sp>
        <p:nvSpPr>
          <p:cNvPr id="79877" name="Date Placeholder 4"/>
          <p:cNvSpPr>
            <a:spLocks noGrp="1"/>
          </p:cNvSpPr>
          <p:nvPr>
            <p:ph type="dt" sz="quarter" idx="1"/>
          </p:nvPr>
        </p:nvSpPr>
        <p:spPr>
          <a:noFill/>
        </p:spPr>
        <p:txBody>
          <a:bodyPr/>
          <a:lstStyle/>
          <a:p>
            <a:pPr defTabSz="912338"/>
            <a:fld id="{960BBA50-4B98-408F-93FA-E59179FCC496}" type="datetime2">
              <a:rPr lang="en-US" smtClean="0"/>
              <a:pPr defTabSz="912338"/>
              <a:t>Monday, March 25, 13</a:t>
            </a:fld>
            <a:endParaRPr lang="en-US" dirty="0" smtClean="0"/>
          </a:p>
        </p:txBody>
      </p:sp>
      <p:sp>
        <p:nvSpPr>
          <p:cNvPr id="79878" name="Footer Placeholder 5"/>
          <p:cNvSpPr>
            <a:spLocks noGrp="1"/>
          </p:cNvSpPr>
          <p:nvPr>
            <p:ph type="ftr" sz="quarter" idx="4"/>
          </p:nvPr>
        </p:nvSpPr>
        <p:spPr>
          <a:noFill/>
        </p:spPr>
        <p:txBody>
          <a:bodyPr/>
          <a:lstStyle/>
          <a:p>
            <a:pPr defTabSz="912338"/>
            <a:r>
              <a:rPr lang="en-US" dirty="0" smtClean="0"/>
              <a:t>Copyright 2009. All Rights Reserved. Logos and images are protected trademarks of the IAFC.</a:t>
            </a:r>
          </a:p>
        </p:txBody>
      </p:sp>
      <p:sp>
        <p:nvSpPr>
          <p:cNvPr id="79879" name="Slide Number Placeholder 6"/>
          <p:cNvSpPr>
            <a:spLocks noGrp="1"/>
          </p:cNvSpPr>
          <p:nvPr>
            <p:ph type="sldNum" sz="quarter" idx="5"/>
          </p:nvPr>
        </p:nvSpPr>
        <p:spPr>
          <a:noFill/>
        </p:spPr>
        <p:txBody>
          <a:bodyPr/>
          <a:lstStyle/>
          <a:p>
            <a:pPr defTabSz="912338"/>
            <a:fld id="{871FBFF0-2FDD-4203-ACA5-A3DC9C048AF3}" type="slidenum">
              <a:rPr lang="en-US" smtClean="0"/>
              <a:pPr defTabSz="912338"/>
              <a:t>44</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a:noFill/>
          <a:ln/>
        </p:spPr>
        <p:txBody>
          <a:bodyPr/>
          <a:lstStyle/>
          <a:p>
            <a:pPr lvl="2"/>
            <a:r>
              <a:rPr lang="en-US" smtClean="0"/>
              <a:t>The  fire service takes a good amount of the heat as many opponents point to overtime calculations, salaries and benefits obtained from working second jobs,  and the ability to retire relatively young and collect full-salary benefits while working full time jobs in new industries. </a:t>
            </a:r>
          </a:p>
          <a:p>
            <a:pPr lvl="2"/>
            <a:endParaRPr lang="en-US" smtClean="0"/>
          </a:p>
          <a:p>
            <a:pPr lvl="2"/>
            <a:endParaRPr lang="en-US" smtClean="0"/>
          </a:p>
        </p:txBody>
      </p:sp>
      <p:sp>
        <p:nvSpPr>
          <p:cNvPr id="80900" name="Header Placeholder 3"/>
          <p:cNvSpPr>
            <a:spLocks noGrp="1"/>
          </p:cNvSpPr>
          <p:nvPr>
            <p:ph type="hdr" sz="quarter"/>
          </p:nvPr>
        </p:nvSpPr>
        <p:spPr>
          <a:noFill/>
        </p:spPr>
        <p:txBody>
          <a:bodyPr/>
          <a:lstStyle/>
          <a:p>
            <a:pPr defTabSz="912338"/>
            <a:endParaRPr lang="en-US" dirty="0" smtClean="0"/>
          </a:p>
        </p:txBody>
      </p:sp>
      <p:sp>
        <p:nvSpPr>
          <p:cNvPr id="80901" name="Date Placeholder 4"/>
          <p:cNvSpPr>
            <a:spLocks noGrp="1"/>
          </p:cNvSpPr>
          <p:nvPr>
            <p:ph type="dt" sz="quarter" idx="1"/>
          </p:nvPr>
        </p:nvSpPr>
        <p:spPr>
          <a:noFill/>
        </p:spPr>
        <p:txBody>
          <a:bodyPr/>
          <a:lstStyle/>
          <a:p>
            <a:pPr defTabSz="912338"/>
            <a:fld id="{65E42322-8FAE-4DA3-9FFA-9521CB81FE86}" type="datetime2">
              <a:rPr lang="en-US" smtClean="0"/>
              <a:pPr defTabSz="912338"/>
              <a:t>Monday, March 25, 13</a:t>
            </a:fld>
            <a:endParaRPr lang="en-US" dirty="0" smtClean="0"/>
          </a:p>
        </p:txBody>
      </p:sp>
      <p:sp>
        <p:nvSpPr>
          <p:cNvPr id="80902" name="Footer Placeholder 5"/>
          <p:cNvSpPr>
            <a:spLocks noGrp="1"/>
          </p:cNvSpPr>
          <p:nvPr>
            <p:ph type="ftr" sz="quarter" idx="4"/>
          </p:nvPr>
        </p:nvSpPr>
        <p:spPr>
          <a:noFill/>
        </p:spPr>
        <p:txBody>
          <a:bodyPr/>
          <a:lstStyle/>
          <a:p>
            <a:pPr defTabSz="912338"/>
            <a:r>
              <a:rPr lang="en-US" dirty="0" smtClean="0"/>
              <a:t>Copyright 2009. All Rights Reserved. Logos and images are protected trademarks of the IAFC.</a:t>
            </a:r>
          </a:p>
        </p:txBody>
      </p:sp>
      <p:sp>
        <p:nvSpPr>
          <p:cNvPr id="80903" name="Slide Number Placeholder 6"/>
          <p:cNvSpPr>
            <a:spLocks noGrp="1"/>
          </p:cNvSpPr>
          <p:nvPr>
            <p:ph type="sldNum" sz="quarter" idx="5"/>
          </p:nvPr>
        </p:nvSpPr>
        <p:spPr>
          <a:noFill/>
        </p:spPr>
        <p:txBody>
          <a:bodyPr/>
          <a:lstStyle/>
          <a:p>
            <a:pPr defTabSz="912338"/>
            <a:fld id="{40CB1E8B-114D-4EBA-B738-F86255983D62}" type="slidenum">
              <a:rPr lang="en-US" smtClean="0"/>
              <a:pPr defTabSz="912338"/>
              <a:t>45</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Everyone is worried, many in public sector getting cut,  looking at “fair share”</a:t>
            </a:r>
          </a:p>
          <a:p>
            <a:pPr>
              <a:defRPr/>
            </a:pPr>
            <a:endParaRPr lang="en-US" dirty="0" smtClean="0"/>
          </a:p>
          <a:p>
            <a:pPr>
              <a:defRPr/>
            </a:pPr>
            <a:r>
              <a:rPr lang="en-US" dirty="0" smtClean="0"/>
              <a:t>The Center on Budget and Policy Priorities issued a report on </a:t>
            </a:r>
            <a:r>
              <a:rPr lang="en-US" i="1" dirty="0" smtClean="0"/>
              <a:t>Misunderstandings Regarding State Debt, Pensions, and Retiree Health Costs Create Unnecessary Alarm</a:t>
            </a:r>
            <a:r>
              <a:rPr lang="en-US" dirty="0" smtClean="0"/>
              <a:t> which talks about the differences between short-term or cyclical deficits and long-term cost issues.  The report notes that while reforms may be needed in some areas, the mischaracterization as a short-term threat (or fix) promotes extreme actions rather than appropriate solutions.  </a:t>
            </a:r>
          </a:p>
          <a:p>
            <a:pPr>
              <a:defRPr/>
            </a:pPr>
            <a:r>
              <a:rPr lang="en-US" dirty="0" smtClean="0"/>
              <a:t>  </a:t>
            </a:r>
          </a:p>
          <a:p>
            <a:pPr>
              <a:defRPr/>
            </a:pPr>
            <a:r>
              <a:rPr lang="en-US" dirty="0" smtClean="0"/>
              <a:t>Easy to manipulate message to play on fears, not just for current economy but fears about the rising cost of retirement, health care, etc. </a:t>
            </a:r>
          </a:p>
          <a:p>
            <a:pPr>
              <a:defRPr/>
            </a:pPr>
            <a:endParaRPr lang="en-US" dirty="0" smtClean="0"/>
          </a:p>
          <a:p>
            <a:pPr>
              <a:defRPr/>
            </a:pPr>
            <a:r>
              <a:rPr lang="en-US" dirty="0" smtClean="0"/>
              <a:t>Little real discussion: mostly extreme rhetoric and finger pointing.  To truly understand how scary this issue is read the to newspaper articles on the subjects.  Majority of comments – from either side – will likely be hateful and ignorant.   Anyone with a rational point to make is typically shot down.  </a:t>
            </a:r>
          </a:p>
          <a:p>
            <a:pPr>
              <a:defRPr/>
            </a:pPr>
            <a:endParaRPr lang="en-US" dirty="0" smtClean="0"/>
          </a:p>
          <a:p>
            <a:pPr>
              <a:defRPr/>
            </a:pPr>
            <a:endParaRPr lang="en-US" dirty="0"/>
          </a:p>
        </p:txBody>
      </p:sp>
      <p:sp>
        <p:nvSpPr>
          <p:cNvPr id="96260" name="Header Placeholder 3"/>
          <p:cNvSpPr>
            <a:spLocks noGrp="1"/>
          </p:cNvSpPr>
          <p:nvPr>
            <p:ph type="hdr" sz="quarter"/>
          </p:nvPr>
        </p:nvSpPr>
        <p:spPr>
          <a:noFill/>
        </p:spPr>
        <p:txBody>
          <a:bodyPr/>
          <a:lstStyle/>
          <a:p>
            <a:pPr defTabSz="912338"/>
            <a:endParaRPr lang="en-US" dirty="0" smtClean="0"/>
          </a:p>
        </p:txBody>
      </p:sp>
      <p:sp>
        <p:nvSpPr>
          <p:cNvPr id="96261" name="Date Placeholder 4"/>
          <p:cNvSpPr>
            <a:spLocks noGrp="1"/>
          </p:cNvSpPr>
          <p:nvPr>
            <p:ph type="dt" sz="quarter" idx="1"/>
          </p:nvPr>
        </p:nvSpPr>
        <p:spPr>
          <a:noFill/>
        </p:spPr>
        <p:txBody>
          <a:bodyPr/>
          <a:lstStyle/>
          <a:p>
            <a:pPr defTabSz="912338"/>
            <a:fld id="{54B146DC-3188-422D-856B-76CFE850387F}" type="datetime2">
              <a:rPr lang="en-US" smtClean="0"/>
              <a:pPr defTabSz="912338"/>
              <a:t>Monday, March 25, 13</a:t>
            </a:fld>
            <a:endParaRPr lang="en-US" dirty="0" smtClean="0"/>
          </a:p>
        </p:txBody>
      </p:sp>
      <p:sp>
        <p:nvSpPr>
          <p:cNvPr id="96262" name="Footer Placeholder 5"/>
          <p:cNvSpPr>
            <a:spLocks noGrp="1"/>
          </p:cNvSpPr>
          <p:nvPr>
            <p:ph type="ftr" sz="quarter" idx="4"/>
          </p:nvPr>
        </p:nvSpPr>
        <p:spPr>
          <a:noFill/>
        </p:spPr>
        <p:txBody>
          <a:bodyPr/>
          <a:lstStyle/>
          <a:p>
            <a:pPr defTabSz="912338"/>
            <a:r>
              <a:rPr lang="en-US" dirty="0" smtClean="0"/>
              <a:t>Copyright 2009. All Rights Reserved. Logos and images are protected trademarks of the IAFC.</a:t>
            </a:r>
          </a:p>
        </p:txBody>
      </p:sp>
      <p:sp>
        <p:nvSpPr>
          <p:cNvPr id="96263" name="Slide Number Placeholder 6"/>
          <p:cNvSpPr>
            <a:spLocks noGrp="1"/>
          </p:cNvSpPr>
          <p:nvPr>
            <p:ph type="sldNum" sz="quarter" idx="5"/>
          </p:nvPr>
        </p:nvSpPr>
        <p:spPr>
          <a:noFill/>
        </p:spPr>
        <p:txBody>
          <a:bodyPr/>
          <a:lstStyle/>
          <a:p>
            <a:pPr defTabSz="912338"/>
            <a:fld id="{2F889FD3-D1DA-4937-A4D9-87C611FB8260}" type="slidenum">
              <a:rPr lang="en-US" smtClean="0"/>
              <a:pPr defTabSz="912338"/>
              <a:t>46</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Cuts to Medicare reimbursement will start</a:t>
            </a:r>
            <a:r>
              <a:rPr lang="en-US" baseline="0" dirty="0" smtClean="0"/>
              <a:t> on </a:t>
            </a:r>
            <a:r>
              <a:rPr lang="en-US" dirty="0" smtClean="0"/>
              <a:t>April 1.</a:t>
            </a:r>
            <a:r>
              <a:rPr lang="en-US" baseline="0" dirty="0" smtClean="0"/>
              <a:t> Providers were also notified that their </a:t>
            </a:r>
            <a:r>
              <a:rPr lang="en-US" dirty="0" smtClean="0"/>
              <a:t>may be a delay in receiving reimbursements. </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err="1" smtClean="0"/>
              <a:t>Wildland</a:t>
            </a:r>
            <a:r>
              <a:rPr lang="en-US" dirty="0" smtClean="0"/>
              <a:t> Fire management accounts:</a:t>
            </a:r>
          </a:p>
          <a:p>
            <a:pPr>
              <a:buFont typeface="Arial" pitchFamily="34" charset="0"/>
              <a:buChar char="•"/>
            </a:pPr>
            <a:r>
              <a:rPr lang="en-US" dirty="0" smtClean="0"/>
              <a:t>U.S. Forest Service’s ($125 million</a:t>
            </a:r>
            <a:r>
              <a:rPr lang="en-US" baseline="0" dirty="0" smtClean="0"/>
              <a:t> cut) </a:t>
            </a:r>
            <a:r>
              <a:rPr lang="en-US" dirty="0" smtClean="0"/>
              <a:t> </a:t>
            </a:r>
          </a:p>
          <a:p>
            <a:pPr>
              <a:buFont typeface="Arial" pitchFamily="34" charset="0"/>
              <a:buChar char="•"/>
            </a:pPr>
            <a:r>
              <a:rPr lang="en-US" dirty="0" smtClean="0"/>
              <a:t>US.</a:t>
            </a:r>
            <a:r>
              <a:rPr lang="en-US" baseline="0" dirty="0" smtClean="0"/>
              <a:t> DOI ($38 million cut)</a:t>
            </a:r>
            <a:endParaRPr lang="en-US" dirty="0" smtClean="0"/>
          </a:p>
          <a:p>
            <a:r>
              <a:rPr lang="en-US" dirty="0" smtClean="0"/>
              <a:t>US&amp;R</a:t>
            </a:r>
          </a:p>
          <a:p>
            <a:endParaRPr lang="en-US" dirty="0" smtClean="0"/>
          </a:p>
          <a:p>
            <a:r>
              <a:rPr lang="en-US" dirty="0" smtClean="0"/>
              <a:t>For FY 2012, Congress appropriation $41.25 million.</a:t>
            </a:r>
          </a:p>
          <a:p>
            <a:endParaRPr lang="en-US" dirty="0" smtClean="0"/>
          </a:p>
          <a:p>
            <a:r>
              <a:rPr lang="en-US" dirty="0" smtClean="0"/>
              <a:t>For FY 2013, the House and Senate have appropriated approximately $35.18 million.  After the 5% sequester, this amount would be $33.421 million.</a:t>
            </a:r>
          </a:p>
          <a:p>
            <a:endParaRPr lang="en-US" dirty="0" smtClean="0"/>
          </a:p>
          <a:p>
            <a:r>
              <a:rPr lang="en-US" dirty="0" smtClean="0"/>
              <a:t>So, the total cut for US&amp;R looks like it will be $7.829 million.</a:t>
            </a:r>
          </a:p>
          <a:p>
            <a:endParaRPr lang="en-US" dirty="0" smtClean="0"/>
          </a:p>
          <a:p>
            <a:endParaRPr lang="en-US" dirty="0" smtClean="0"/>
          </a:p>
          <a:p>
            <a:r>
              <a:rPr lang="en-US" dirty="0" smtClean="0"/>
              <a:t>UASI</a:t>
            </a:r>
          </a:p>
          <a:p>
            <a:endParaRPr lang="en-US" dirty="0" smtClean="0"/>
          </a:p>
          <a:p>
            <a:r>
              <a:rPr lang="en-US" dirty="0" smtClean="0"/>
              <a:t>For FY 2012, the final funding level for the UASI grant program was $490.376 million,</a:t>
            </a:r>
          </a:p>
          <a:p>
            <a:endParaRPr lang="en-US" dirty="0" smtClean="0"/>
          </a:p>
          <a:p>
            <a:r>
              <a:rPr lang="en-US" dirty="0" smtClean="0"/>
              <a:t>For FY 2013, the House just put together a pool of  $1.35 billion to fund all of the DHS grant programs and the let the Secretary figure out how to fund the various grant programs (FIRE and SAFER are funded independently and are not part of this $1.35 billion pot).  </a:t>
            </a:r>
          </a:p>
          <a:p>
            <a:endParaRPr lang="en-US" dirty="0" smtClean="0"/>
          </a:p>
          <a:p>
            <a:r>
              <a:rPr lang="en-US" dirty="0" smtClean="0"/>
              <a:t>For FY 2013, the Senate appropriated approximately $500.376 million for UASI.  After the 5% sequester, that might be about $475.357 million.  That would mean a cut from FY 2012 of roughly $15 million. </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7</a:t>
            </a:fld>
            <a:endParaRPr lang="en-US"/>
          </a:p>
        </p:txBody>
      </p:sp>
    </p:spTree>
    <p:extLst>
      <p:ext uri="{BB962C8B-B14F-4D97-AF65-F5344CB8AC3E}">
        <p14:creationId xmlns:p14="http://schemas.microsoft.com/office/powerpoint/2010/main" val="852558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67">
              <a:defRPr/>
            </a:pPr>
            <a:r>
              <a:rPr lang="en-US" dirty="0" smtClean="0"/>
              <a:t>Americans' confidence in the economy improved last week after it was shaken during the debate in Washington about the budget sequestration. Gallup's Economic Confidence Index improved to -17 from -22 the prior week, when the budget sequestration took effect. Still, last week's score is nine percentage points lower than the five-year high reached in early February.</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fld id="{56480555-9FFD-4199-B534-DB3ECE1B6DE4}" type="datetime2">
              <a:rPr lang="en-US" smtClean="0"/>
              <a:pPr>
                <a:defRPr/>
              </a:pPr>
              <a:t>Monday, March 25, 13</a:t>
            </a:fld>
            <a:endParaRPr lang="en-US"/>
          </a:p>
        </p:txBody>
      </p:sp>
      <p:sp>
        <p:nvSpPr>
          <p:cNvPr id="6" name="Footer Placeholder 5"/>
          <p:cNvSpPr>
            <a:spLocks noGrp="1"/>
          </p:cNvSpPr>
          <p:nvPr>
            <p:ph type="ftr" sz="quarter" idx="12"/>
          </p:nvPr>
        </p:nvSpPr>
        <p:spPr/>
        <p:txBody>
          <a:bodyPr/>
          <a:lstStyle/>
          <a:p>
            <a:pPr>
              <a:defRPr/>
            </a:pPr>
            <a:r>
              <a:rPr lang="en-US" smtClean="0"/>
              <a:t>Copyright 2009. All Rights Reserved. Logos and images are protected trademarks of the IAFC.</a:t>
            </a:r>
            <a:endParaRPr lang="en-US"/>
          </a:p>
        </p:txBody>
      </p:sp>
      <p:sp>
        <p:nvSpPr>
          <p:cNvPr id="7" name="Slide Number Placeholder 6"/>
          <p:cNvSpPr>
            <a:spLocks noGrp="1"/>
          </p:cNvSpPr>
          <p:nvPr>
            <p:ph type="sldNum" sz="quarter" idx="13"/>
          </p:nvPr>
        </p:nvSpPr>
        <p:spPr/>
        <p:txBody>
          <a:bodyPr/>
          <a:lstStyle/>
          <a:p>
            <a:pPr>
              <a:defRPr/>
            </a:pPr>
            <a:fld id="{219D55B4-3D73-4555-A132-9D133FBFC9D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1336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248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229600" cy="914400"/>
          </a:xfrm>
        </p:spPr>
        <p:txBody>
          <a:bodyPr/>
          <a:lstStyle/>
          <a:p>
            <a:r>
              <a:rPr lang="en-US"/>
              <a:t>Click to edit Master title style</a:t>
            </a:r>
          </a:p>
        </p:txBody>
      </p:sp>
      <p:sp>
        <p:nvSpPr>
          <p:cNvPr id="3" name="Text Placeholder 2"/>
          <p:cNvSpPr>
            <a:spLocks noGrp="1"/>
          </p:cNvSpPr>
          <p:nvPr>
            <p:ph type="body" sz="half" idx="1"/>
          </p:nvPr>
        </p:nvSpPr>
        <p:spPr>
          <a:xfrm>
            <a:off x="381000" y="16002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572000" y="1600200"/>
            <a:ext cx="4038600" cy="4572000"/>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age1"/>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7620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8" name="Rectangle 4"/>
          <p:cNvSpPr>
            <a:spLocks noGrp="1" noChangeArrowheads="1"/>
          </p:cNvSpPr>
          <p:nvPr>
            <p:ph type="body" idx="1"/>
          </p:nvPr>
        </p:nvSpPr>
        <p:spPr bwMode="auto">
          <a:xfrm>
            <a:off x="1066800" y="1600200"/>
            <a:ext cx="7848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r" rtl="0" eaLnBrk="0" fontAlgn="base" hangingPunct="0">
        <a:spcBef>
          <a:spcPct val="0"/>
        </a:spcBef>
        <a:spcAft>
          <a:spcPct val="0"/>
        </a:spcAft>
        <a:defRPr sz="3200" b="1">
          <a:solidFill>
            <a:srgbClr val="B4181C"/>
          </a:solidFill>
          <a:latin typeface="+mj-lt"/>
          <a:ea typeface="+mj-ea"/>
          <a:cs typeface="+mj-cs"/>
        </a:defRPr>
      </a:lvl1pPr>
      <a:lvl2pPr algn="r" rtl="0" eaLnBrk="0" fontAlgn="base" hangingPunct="0">
        <a:spcBef>
          <a:spcPct val="0"/>
        </a:spcBef>
        <a:spcAft>
          <a:spcPct val="0"/>
        </a:spcAft>
        <a:defRPr sz="3200" b="1">
          <a:solidFill>
            <a:srgbClr val="B4181C"/>
          </a:solidFill>
          <a:latin typeface="Myriad Pro"/>
        </a:defRPr>
      </a:lvl2pPr>
      <a:lvl3pPr algn="r" rtl="0" eaLnBrk="0" fontAlgn="base" hangingPunct="0">
        <a:spcBef>
          <a:spcPct val="0"/>
        </a:spcBef>
        <a:spcAft>
          <a:spcPct val="0"/>
        </a:spcAft>
        <a:defRPr sz="3200" b="1">
          <a:solidFill>
            <a:srgbClr val="B4181C"/>
          </a:solidFill>
          <a:latin typeface="Myriad Pro"/>
        </a:defRPr>
      </a:lvl3pPr>
      <a:lvl4pPr algn="r" rtl="0" eaLnBrk="0" fontAlgn="base" hangingPunct="0">
        <a:spcBef>
          <a:spcPct val="0"/>
        </a:spcBef>
        <a:spcAft>
          <a:spcPct val="0"/>
        </a:spcAft>
        <a:defRPr sz="3200" b="1">
          <a:solidFill>
            <a:srgbClr val="B4181C"/>
          </a:solidFill>
          <a:latin typeface="Myriad Pro"/>
        </a:defRPr>
      </a:lvl4pPr>
      <a:lvl5pPr algn="r" rtl="0" eaLnBrk="0" fontAlgn="base" hangingPunct="0">
        <a:spcBef>
          <a:spcPct val="0"/>
        </a:spcBef>
        <a:spcAft>
          <a:spcPct val="0"/>
        </a:spcAft>
        <a:defRPr sz="3200" b="1">
          <a:solidFill>
            <a:srgbClr val="B4181C"/>
          </a:solidFill>
          <a:latin typeface="Myriad Pro"/>
        </a:defRPr>
      </a:lvl5pPr>
      <a:lvl6pPr marL="457200" algn="r" rtl="0" fontAlgn="base">
        <a:spcBef>
          <a:spcPct val="0"/>
        </a:spcBef>
        <a:spcAft>
          <a:spcPct val="0"/>
        </a:spcAft>
        <a:defRPr sz="3200" b="1">
          <a:solidFill>
            <a:srgbClr val="B4181C"/>
          </a:solidFill>
          <a:latin typeface="Myriad Pro"/>
        </a:defRPr>
      </a:lvl6pPr>
      <a:lvl7pPr marL="914400" algn="r" rtl="0" fontAlgn="base">
        <a:spcBef>
          <a:spcPct val="0"/>
        </a:spcBef>
        <a:spcAft>
          <a:spcPct val="0"/>
        </a:spcAft>
        <a:defRPr sz="3200" b="1">
          <a:solidFill>
            <a:srgbClr val="B4181C"/>
          </a:solidFill>
          <a:latin typeface="Myriad Pro"/>
        </a:defRPr>
      </a:lvl7pPr>
      <a:lvl8pPr marL="1371600" algn="r" rtl="0" fontAlgn="base">
        <a:spcBef>
          <a:spcPct val="0"/>
        </a:spcBef>
        <a:spcAft>
          <a:spcPct val="0"/>
        </a:spcAft>
        <a:defRPr sz="3200" b="1">
          <a:solidFill>
            <a:srgbClr val="B4181C"/>
          </a:solidFill>
          <a:latin typeface="Myriad Pro"/>
        </a:defRPr>
      </a:lvl8pPr>
      <a:lvl9pPr marL="1828800" algn="r" rtl="0" fontAlgn="base">
        <a:spcBef>
          <a:spcPct val="0"/>
        </a:spcBef>
        <a:spcAft>
          <a:spcPct val="0"/>
        </a:spcAft>
        <a:defRPr sz="3200" b="1">
          <a:solidFill>
            <a:srgbClr val="B4181C"/>
          </a:solidFill>
          <a:latin typeface="Myriad Pro"/>
        </a:defRPr>
      </a:lvl9pPr>
    </p:titleStyle>
    <p:bodyStyle>
      <a:lvl1pPr marL="342900" indent="-342900" algn="l" rtl="0" eaLnBrk="0" fontAlgn="base" hangingPunct="0">
        <a:spcBef>
          <a:spcPct val="20000"/>
        </a:spcBef>
        <a:spcAft>
          <a:spcPct val="0"/>
        </a:spcAft>
        <a:buChar char="•"/>
        <a:defRPr sz="2800">
          <a:solidFill>
            <a:srgbClr val="182A62"/>
          </a:solidFill>
          <a:latin typeface="+mn-lt"/>
          <a:ea typeface="+mn-ea"/>
          <a:cs typeface="+mn-cs"/>
        </a:defRPr>
      </a:lvl1pPr>
      <a:lvl2pPr marL="742950" indent="-285750" algn="l" rtl="0" eaLnBrk="0" fontAlgn="base" hangingPunct="0">
        <a:spcBef>
          <a:spcPct val="20000"/>
        </a:spcBef>
        <a:spcAft>
          <a:spcPct val="0"/>
        </a:spcAft>
        <a:buChar char="–"/>
        <a:defRPr sz="2800">
          <a:solidFill>
            <a:srgbClr val="B4181C"/>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1.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228600" y="2740025"/>
            <a:ext cx="8610600" cy="1450975"/>
          </a:xfrm>
        </p:spPr>
        <p:txBody>
          <a:bodyPr/>
          <a:lstStyle/>
          <a:p>
            <a:pPr algn="ctr"/>
            <a:r>
              <a:rPr lang="en-US" sz="2400" dirty="0" smtClean="0"/>
              <a:t/>
            </a:r>
            <a:br>
              <a:rPr lang="en-US" sz="2400" dirty="0" smtClean="0"/>
            </a:br>
            <a:r>
              <a:rPr lang="en-US" sz="2400" dirty="0" smtClean="0"/>
              <a:t>The Fire and Emergency Service Outlook </a:t>
            </a:r>
            <a:br>
              <a:rPr lang="en-US" sz="2400" dirty="0" smtClean="0"/>
            </a:br>
            <a:r>
              <a:rPr lang="en-US" sz="2400" dirty="0" smtClean="0"/>
              <a:t>in the New Economy</a:t>
            </a:r>
            <a:br>
              <a:rPr lang="en-US" sz="2400" dirty="0" smtClean="0"/>
            </a:br>
            <a:endParaRPr lang="en-US" sz="2400" i="1" dirty="0" smtClean="0"/>
          </a:p>
        </p:txBody>
      </p:sp>
      <p:sp>
        <p:nvSpPr>
          <p:cNvPr id="2051" name="Rectangle 5"/>
          <p:cNvSpPr>
            <a:spLocks noGrp="1" noChangeArrowheads="1"/>
          </p:cNvSpPr>
          <p:nvPr>
            <p:ph type="subTitle" idx="1"/>
          </p:nvPr>
        </p:nvSpPr>
        <p:spPr>
          <a:xfrm>
            <a:off x="1365250" y="4191000"/>
            <a:ext cx="6102350" cy="1143000"/>
          </a:xfrm>
        </p:spPr>
        <p:txBody>
          <a:bodyPr/>
          <a:lstStyle/>
          <a:p>
            <a:r>
              <a:rPr lang="en-US" sz="2000" dirty="0" smtClean="0"/>
              <a:t>Mark W. Light, CAE</a:t>
            </a:r>
          </a:p>
          <a:p>
            <a:r>
              <a:rPr lang="en-US" sz="2000" dirty="0" smtClean="0"/>
              <a:t>Chief Executive Officer and Executi</a:t>
            </a:r>
            <a:r>
              <a:rPr lang="en-US" sz="2000" dirty="0"/>
              <a:t>v</a:t>
            </a:r>
            <a:r>
              <a:rPr lang="en-US" sz="2000" dirty="0" smtClean="0"/>
              <a:t>e Director</a:t>
            </a:r>
          </a:p>
          <a:p>
            <a:r>
              <a:rPr lang="en-US" sz="2000" dirty="0" smtClean="0"/>
              <a:t>International Association of Fire Chiefs</a:t>
            </a:r>
          </a:p>
        </p:txBody>
      </p:sp>
      <p:sp>
        <p:nvSpPr>
          <p:cNvPr id="4" name="TextBox 3"/>
          <p:cNvSpPr txBox="1"/>
          <p:nvPr/>
        </p:nvSpPr>
        <p:spPr>
          <a:xfrm>
            <a:off x="914400" y="2057400"/>
            <a:ext cx="7132638" cy="708025"/>
          </a:xfrm>
          <a:prstGeom prst="rect">
            <a:avLst/>
          </a:prstGeom>
          <a:noFill/>
        </p:spPr>
        <p:txBody>
          <a:bodyPr>
            <a:spAutoFit/>
          </a:bodyPr>
          <a:lstStyle/>
          <a:p>
            <a:pPr algn="ctr">
              <a:defRPr/>
            </a:pPr>
            <a:r>
              <a:rPr lang="en-US" sz="4000" b="1" dirty="0" smtClean="0">
                <a:solidFill>
                  <a:srgbClr val="CC0000"/>
                </a:solidFill>
                <a:latin typeface="Arial" pitchFamily="34" charset="0"/>
              </a:rPr>
              <a:t>Over the Fiscal Cliff</a:t>
            </a:r>
            <a:endParaRPr lang="en-US" sz="4000" b="1" dirty="0">
              <a:solidFill>
                <a:srgbClr val="CC0000"/>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Indicator</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524000" y="1365674"/>
            <a:ext cx="6857999" cy="498565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Indicator</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600199" y="1371600"/>
            <a:ext cx="6709619" cy="4876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Leading Indicator</a:t>
            </a:r>
          </a:p>
        </p:txBody>
      </p:sp>
      <p:pic>
        <p:nvPicPr>
          <p:cNvPr id="2051" name="Picture 3"/>
          <p:cNvPicPr>
            <a:picLocks noChangeAspect="1" noChangeArrowheads="1"/>
          </p:cNvPicPr>
          <p:nvPr/>
        </p:nvPicPr>
        <p:blipFill>
          <a:blip r:embed="rId3" cstate="print"/>
          <a:srcRect/>
          <a:stretch>
            <a:fillRect/>
          </a:stretch>
        </p:blipFill>
        <p:spPr bwMode="auto">
          <a:xfrm>
            <a:off x="1600200" y="1371600"/>
            <a:ext cx="6705600" cy="49081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649266" y="1676400"/>
            <a:ext cx="7116220" cy="4267200"/>
          </a:xfrm>
          <a:prstGeom prst="rect">
            <a:avLst/>
          </a:prstGeom>
          <a:noFill/>
          <a:ln w="9525">
            <a:noFill/>
            <a:miter lim="800000"/>
            <a:headEnd/>
            <a:tailEnd/>
          </a:ln>
        </p:spPr>
      </p:pic>
      <p:sp>
        <p:nvSpPr>
          <p:cNvPr id="3" name="Title 1"/>
          <p:cNvSpPr txBox="1">
            <a:spLocks/>
          </p:cNvSpPr>
          <p:nvPr/>
        </p:nvSpPr>
        <p:spPr bwMode="auto">
          <a:xfrm>
            <a:off x="3124200" y="152400"/>
            <a:ext cx="5943600" cy="792162"/>
          </a:xfrm>
          <a:prstGeom prst="rect">
            <a:avLst/>
          </a:prstGeom>
          <a:noFill/>
          <a:ln w="9525">
            <a:noFill/>
            <a:miter lim="800000"/>
            <a:headEnd/>
            <a:tailEnd/>
          </a:ln>
        </p:spPr>
        <p:txBody>
          <a:bodyPr anchor="ctr"/>
          <a:lstStyle/>
          <a:p>
            <a:pPr algn="r">
              <a:defRPr/>
            </a:pPr>
            <a:r>
              <a:rPr lang="en-US" sz="3200" b="1" kern="0" dirty="0">
                <a:solidFill>
                  <a:srgbClr val="C00000"/>
                </a:solidFill>
                <a:latin typeface="+mj-lt"/>
                <a:ea typeface="+mj-ea"/>
                <a:cs typeface="+mj-cs"/>
              </a:rPr>
              <a:t>Gross Domestic Product</a:t>
            </a:r>
          </a:p>
        </p:txBody>
      </p:sp>
      <p:sp>
        <p:nvSpPr>
          <p:cNvPr id="5" name="Rectangle 4"/>
          <p:cNvSpPr/>
          <p:nvPr/>
        </p:nvSpPr>
        <p:spPr>
          <a:xfrm>
            <a:off x="5454144" y="5943600"/>
            <a:ext cx="3689856" cy="369332"/>
          </a:xfrm>
          <a:prstGeom prst="rect">
            <a:avLst/>
          </a:prstGeom>
        </p:spPr>
        <p:txBody>
          <a:bodyPr wrap="none">
            <a:spAutoFit/>
          </a:bodyPr>
          <a:lstStyle/>
          <a:p>
            <a:pPr algn="r"/>
            <a:r>
              <a:rPr lang="en-US" i="1" dirty="0" smtClean="0"/>
              <a:t>U.S. Bureau of Economic Analysis</a:t>
            </a:r>
            <a:endParaRPr lang="en-US"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7"/>
          <p:cNvSpPr txBox="1">
            <a:spLocks noChangeArrowheads="1"/>
          </p:cNvSpPr>
          <p:nvPr/>
        </p:nvSpPr>
        <p:spPr bwMode="auto">
          <a:xfrm>
            <a:off x="6019800" y="6019800"/>
            <a:ext cx="2895600" cy="261610"/>
          </a:xfrm>
          <a:prstGeom prst="rect">
            <a:avLst/>
          </a:prstGeom>
          <a:noFill/>
          <a:ln w="9525">
            <a:noFill/>
            <a:miter lim="800000"/>
            <a:headEnd/>
            <a:tailEnd/>
          </a:ln>
        </p:spPr>
        <p:txBody>
          <a:bodyPr wrap="square">
            <a:spAutoFit/>
          </a:bodyPr>
          <a:lstStyle/>
          <a:p>
            <a:pPr algn="r"/>
            <a:r>
              <a:rPr lang="en-US" sz="1100" i="1" dirty="0"/>
              <a:t>U.S. Bureau of Economic Analysis</a:t>
            </a:r>
          </a:p>
        </p:txBody>
      </p:sp>
      <p:pic>
        <p:nvPicPr>
          <p:cNvPr id="5123" name="Picture 3"/>
          <p:cNvPicPr>
            <a:picLocks noChangeAspect="1" noChangeArrowheads="1"/>
          </p:cNvPicPr>
          <p:nvPr/>
        </p:nvPicPr>
        <p:blipFill>
          <a:blip r:embed="rId3" cstate="print"/>
          <a:srcRect/>
          <a:stretch>
            <a:fillRect/>
          </a:stretch>
        </p:blipFill>
        <p:spPr bwMode="auto">
          <a:xfrm>
            <a:off x="1571624" y="1509713"/>
            <a:ext cx="7038975" cy="4502709"/>
          </a:xfrm>
          <a:prstGeom prst="rect">
            <a:avLst/>
          </a:prstGeom>
          <a:noFill/>
          <a:ln w="9525">
            <a:noFill/>
            <a:miter lim="800000"/>
            <a:headEnd/>
            <a:tailEnd/>
          </a:ln>
        </p:spPr>
      </p:pic>
      <p:sp>
        <p:nvSpPr>
          <p:cNvPr id="6" name="Title 1"/>
          <p:cNvSpPr txBox="1">
            <a:spLocks/>
          </p:cNvSpPr>
          <p:nvPr/>
        </p:nvSpPr>
        <p:spPr bwMode="auto">
          <a:xfrm>
            <a:off x="3124200" y="152400"/>
            <a:ext cx="5943600" cy="792162"/>
          </a:xfrm>
          <a:prstGeom prst="rect">
            <a:avLst/>
          </a:prstGeom>
          <a:noFill/>
          <a:ln w="9525">
            <a:noFill/>
            <a:miter lim="800000"/>
            <a:headEnd/>
            <a:tailEnd/>
          </a:ln>
        </p:spPr>
        <p:txBody>
          <a:bodyPr anchor="ctr"/>
          <a:lstStyle/>
          <a:p>
            <a:pPr algn="r">
              <a:defRPr/>
            </a:pPr>
            <a:r>
              <a:rPr lang="en-US" sz="3200" b="1" kern="0" dirty="0">
                <a:solidFill>
                  <a:srgbClr val="C00000"/>
                </a:solidFill>
                <a:latin typeface="+mj-lt"/>
                <a:ea typeface="+mj-ea"/>
                <a:cs typeface="+mj-cs"/>
              </a:rPr>
              <a:t>Gross Domestic </a:t>
            </a:r>
            <a:r>
              <a:rPr lang="en-US" sz="3200" b="1" kern="0" dirty="0" smtClean="0">
                <a:solidFill>
                  <a:srgbClr val="C00000"/>
                </a:solidFill>
                <a:latin typeface="+mj-lt"/>
                <a:ea typeface="+mj-ea"/>
                <a:cs typeface="+mj-cs"/>
              </a:rPr>
              <a:t>Product</a:t>
            </a:r>
          </a:p>
          <a:p>
            <a:pPr algn="r">
              <a:defRPr/>
            </a:pPr>
            <a:r>
              <a:rPr lang="en-US" sz="3200" b="1" kern="0" dirty="0" smtClean="0">
                <a:solidFill>
                  <a:srgbClr val="C00000"/>
                </a:solidFill>
                <a:latin typeface="+mj-lt"/>
                <a:ea typeface="+mj-ea"/>
                <a:cs typeface="+mj-cs"/>
              </a:rPr>
              <a:t>(Real Time)</a:t>
            </a:r>
            <a:endParaRPr lang="en-US" sz="3200" b="1" kern="0" dirty="0">
              <a:solidFill>
                <a:srgbClr val="C00000"/>
              </a:solidFill>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Indicators</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7832"/>
          <a:stretch/>
        </p:blipFill>
        <p:spPr>
          <a:xfrm>
            <a:off x="1066800" y="1447800"/>
            <a:ext cx="7880054" cy="4800600"/>
          </a:xfrm>
          <a:prstGeom prst="rect">
            <a:avLst/>
          </a:prstGeom>
        </p:spPr>
      </p:pic>
    </p:spTree>
    <p:extLst>
      <p:ext uri="{BB962C8B-B14F-4D97-AF65-F5344CB8AC3E}">
        <p14:creationId xmlns:p14="http://schemas.microsoft.com/office/powerpoint/2010/main" val="130872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048000" y="152400"/>
            <a:ext cx="5943600" cy="792162"/>
          </a:xfrm>
        </p:spPr>
        <p:txBody>
          <a:bodyPr/>
          <a:lstStyle/>
          <a:p>
            <a:pPr eaLnBrk="1" hangingPunct="1"/>
            <a:r>
              <a:rPr lang="en-US" dirty="0" smtClean="0">
                <a:solidFill>
                  <a:srgbClr val="CC0000"/>
                </a:solidFill>
              </a:rPr>
              <a:t>Signs of Improvement – Private Sector</a:t>
            </a:r>
          </a:p>
        </p:txBody>
      </p:sp>
      <p:sp>
        <p:nvSpPr>
          <p:cNvPr id="11267" name="Slide Number Placeholder 4"/>
          <p:cNvSpPr>
            <a:spLocks noGrp="1"/>
          </p:cNvSpPr>
          <p:nvPr>
            <p:ph type="sldNum" sz="quarter" idx="4294967295"/>
          </p:nvPr>
        </p:nvSpPr>
        <p:spPr bwMode="auto">
          <a:xfrm>
            <a:off x="8077200" y="6553200"/>
            <a:ext cx="1066800" cy="228600"/>
          </a:xfrm>
          <a:prstGeom prst="rect">
            <a:avLst/>
          </a:prstGeom>
          <a:noFill/>
          <a:ln>
            <a:miter lim="800000"/>
            <a:headEnd/>
            <a:tailEnd/>
          </a:ln>
        </p:spPr>
        <p:txBody>
          <a:bodyPr/>
          <a:lstStyle/>
          <a:p>
            <a:pPr algn="r"/>
            <a:fld id="{CBDFEA1F-8CDA-44AD-9515-06F9AD11C6D8}" type="slidenum">
              <a:rPr lang="en-US" sz="900">
                <a:solidFill>
                  <a:schemeClr val="bg1"/>
                </a:solidFill>
                <a:latin typeface="Myriad Condensed Web"/>
              </a:rPr>
              <a:pPr algn="r"/>
              <a:t>16</a:t>
            </a:fld>
            <a:endParaRPr lang="en-US" sz="900">
              <a:solidFill>
                <a:schemeClr val="bg1"/>
              </a:solidFill>
              <a:latin typeface="Myriad Condensed Web"/>
            </a:endParaRPr>
          </a:p>
        </p:txBody>
      </p:sp>
      <p:sp>
        <p:nvSpPr>
          <p:cNvPr id="7" name="Content Placeholder 6"/>
          <p:cNvSpPr txBox="1">
            <a:spLocks/>
          </p:cNvSpPr>
          <p:nvPr/>
        </p:nvSpPr>
        <p:spPr bwMode="auto">
          <a:xfrm>
            <a:off x="1905000" y="1676400"/>
            <a:ext cx="6561138" cy="4267200"/>
          </a:xfrm>
          <a:prstGeom prst="rect">
            <a:avLst/>
          </a:prstGeom>
          <a:noFill/>
          <a:ln w="9525">
            <a:noFill/>
            <a:miter lim="800000"/>
            <a:headEnd/>
            <a:tailEnd/>
          </a:ln>
        </p:spPr>
        <p:txBody>
          <a:bodyPr/>
          <a:lstStyle/>
          <a:p>
            <a:pPr marL="342900" indent="-342900" eaLnBrk="0" hangingPunct="0">
              <a:spcBef>
                <a:spcPct val="20000"/>
              </a:spcBef>
              <a:defRPr/>
            </a:pPr>
            <a:r>
              <a:rPr lang="en-US" sz="2800" kern="0" dirty="0">
                <a:solidFill>
                  <a:srgbClr val="182A62"/>
                </a:solidFill>
                <a:latin typeface="+mn-lt"/>
              </a:rPr>
              <a:t>		Employment Trends Index</a:t>
            </a:r>
          </a:p>
          <a:p>
            <a:pPr marL="342900" indent="-342900" eaLnBrk="0" hangingPunct="0">
              <a:spcBef>
                <a:spcPct val="20000"/>
              </a:spcBef>
              <a:defRPr/>
            </a:pPr>
            <a:endParaRPr lang="en-US" sz="2800" kern="0" dirty="0">
              <a:solidFill>
                <a:srgbClr val="182A62"/>
              </a:solidFill>
              <a:latin typeface="+mn-lt"/>
            </a:endParaRPr>
          </a:p>
          <a:p>
            <a:pPr marL="342900" indent="-342900" eaLnBrk="0" hangingPunct="0">
              <a:spcBef>
                <a:spcPct val="20000"/>
              </a:spcBef>
              <a:defRPr/>
            </a:pPr>
            <a:r>
              <a:rPr lang="en-US" sz="2800" kern="0" dirty="0">
                <a:solidFill>
                  <a:srgbClr val="182A62"/>
                </a:solidFill>
                <a:latin typeface="+mn-lt"/>
              </a:rPr>
              <a:t>		Help Wanted </a:t>
            </a:r>
            <a:r>
              <a:rPr lang="en-US" sz="2800" kern="0" dirty="0" smtClean="0">
                <a:solidFill>
                  <a:srgbClr val="182A62"/>
                </a:solidFill>
                <a:latin typeface="+mn-lt"/>
              </a:rPr>
              <a:t>Online</a:t>
            </a:r>
            <a:endParaRPr lang="en-US" sz="2800" kern="0" dirty="0">
              <a:solidFill>
                <a:srgbClr val="182A62"/>
              </a:solidFill>
              <a:latin typeface="+mn-lt"/>
            </a:endParaRPr>
          </a:p>
          <a:p>
            <a:pPr marL="342900" indent="-342900" eaLnBrk="0" hangingPunct="0">
              <a:spcBef>
                <a:spcPct val="20000"/>
              </a:spcBef>
              <a:defRPr/>
            </a:pPr>
            <a:endParaRPr lang="en-US" sz="2800" kern="0" dirty="0">
              <a:solidFill>
                <a:srgbClr val="182A62"/>
              </a:solidFill>
              <a:latin typeface="+mn-lt"/>
            </a:endParaRPr>
          </a:p>
          <a:p>
            <a:pPr marL="342900" indent="-342900" eaLnBrk="0" hangingPunct="0">
              <a:spcBef>
                <a:spcPct val="20000"/>
              </a:spcBef>
              <a:defRPr/>
            </a:pPr>
            <a:r>
              <a:rPr lang="en-US" sz="2800" kern="0" dirty="0">
                <a:solidFill>
                  <a:srgbClr val="182A62"/>
                </a:solidFill>
                <a:latin typeface="+mn-lt"/>
              </a:rPr>
              <a:t>		Measure of CEO Confidence</a:t>
            </a:r>
          </a:p>
          <a:p>
            <a:pPr marL="342900" indent="-342900" eaLnBrk="0" hangingPunct="0">
              <a:spcBef>
                <a:spcPct val="20000"/>
              </a:spcBef>
              <a:defRPr/>
            </a:pPr>
            <a:r>
              <a:rPr lang="en-US" sz="2800" kern="0" dirty="0">
                <a:solidFill>
                  <a:srgbClr val="182A62"/>
                </a:solidFill>
                <a:latin typeface="Arial" pitchFamily="34" charset="0"/>
              </a:rPr>
              <a:t>		</a:t>
            </a:r>
          </a:p>
          <a:p>
            <a:pPr marL="342900" indent="-342900" eaLnBrk="0" hangingPunct="0">
              <a:spcBef>
                <a:spcPct val="20000"/>
              </a:spcBef>
              <a:defRPr/>
            </a:pPr>
            <a:r>
              <a:rPr lang="en-US" sz="2800" kern="0" dirty="0">
                <a:solidFill>
                  <a:srgbClr val="182A62"/>
                </a:solidFill>
                <a:latin typeface="Arial" pitchFamily="34" charset="0"/>
              </a:rPr>
              <a:t>		Consumer Confidence</a:t>
            </a:r>
          </a:p>
          <a:p>
            <a:pPr marL="342900" indent="-342900" eaLnBrk="0" hangingPunct="0">
              <a:spcBef>
                <a:spcPct val="20000"/>
              </a:spcBef>
              <a:defRPr/>
            </a:pPr>
            <a:r>
              <a:rPr lang="en-US" sz="2800" kern="0" dirty="0">
                <a:solidFill>
                  <a:srgbClr val="182A62"/>
                </a:solidFill>
                <a:latin typeface="+mn-lt"/>
              </a:rPr>
              <a:t/>
            </a:r>
            <a:br>
              <a:rPr lang="en-US" sz="2800" kern="0" dirty="0">
                <a:solidFill>
                  <a:srgbClr val="182A62"/>
                </a:solidFill>
                <a:latin typeface="+mn-lt"/>
              </a:rPr>
            </a:br>
            <a:endParaRPr lang="en-US" sz="2800" kern="0" dirty="0">
              <a:solidFill>
                <a:srgbClr val="182A62"/>
              </a:solidFill>
              <a:latin typeface="+mn-lt"/>
            </a:endParaRPr>
          </a:p>
        </p:txBody>
      </p:sp>
      <p:sp>
        <p:nvSpPr>
          <p:cNvPr id="5" name="Up Arrow 4"/>
          <p:cNvSpPr/>
          <p:nvPr/>
        </p:nvSpPr>
        <p:spPr>
          <a:xfrm>
            <a:off x="1905000" y="1752600"/>
            <a:ext cx="381000" cy="3810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Up Arrow 5"/>
          <p:cNvSpPr/>
          <p:nvPr/>
        </p:nvSpPr>
        <p:spPr>
          <a:xfrm>
            <a:off x="1905000" y="3733800"/>
            <a:ext cx="381000" cy="3810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own Arrow 7"/>
          <p:cNvSpPr/>
          <p:nvPr/>
        </p:nvSpPr>
        <p:spPr>
          <a:xfrm>
            <a:off x="1905000" y="2667000"/>
            <a:ext cx="381000" cy="4572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 Arrow 8"/>
          <p:cNvSpPr/>
          <p:nvPr/>
        </p:nvSpPr>
        <p:spPr>
          <a:xfrm>
            <a:off x="1905000" y="4800600"/>
            <a:ext cx="381000" cy="3810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A Year in Consumer Confidence</a:t>
            </a:r>
          </a:p>
        </p:txBody>
      </p:sp>
      <p:sp>
        <p:nvSpPr>
          <p:cNvPr id="12291" name="AutoShape 5" descr="image002"/>
          <p:cNvSpPr>
            <a:spLocks noChangeAspect="1" noChangeArrowheads="1"/>
          </p:cNvSpPr>
          <p:nvPr/>
        </p:nvSpPr>
        <p:spPr bwMode="auto">
          <a:xfrm>
            <a:off x="155575" y="46038"/>
            <a:ext cx="5943600" cy="4314825"/>
          </a:xfrm>
          <a:prstGeom prst="rect">
            <a:avLst/>
          </a:prstGeom>
          <a:noFill/>
          <a:ln w="9525">
            <a:noFill/>
            <a:miter lim="800000"/>
            <a:headEnd/>
            <a:tailEnd/>
          </a:ln>
        </p:spPr>
        <p:txBody>
          <a:bodyPr/>
          <a:lstStyle/>
          <a:p>
            <a:endParaRPr lang="en-US"/>
          </a:p>
        </p:txBody>
      </p:sp>
      <p:pic>
        <p:nvPicPr>
          <p:cNvPr id="7171" name="Picture 3"/>
          <p:cNvPicPr>
            <a:picLocks noChangeAspect="1" noChangeArrowheads="1"/>
          </p:cNvPicPr>
          <p:nvPr/>
        </p:nvPicPr>
        <p:blipFill>
          <a:blip r:embed="rId3" cstate="print"/>
          <a:srcRect/>
          <a:stretch>
            <a:fillRect/>
          </a:stretch>
        </p:blipFill>
        <p:spPr bwMode="auto">
          <a:xfrm>
            <a:off x="511242" y="1676400"/>
            <a:ext cx="8632758" cy="3733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57468"/>
            <a:ext cx="8229600" cy="914400"/>
          </a:xfrm>
        </p:spPr>
        <p:txBody>
          <a:bodyPr/>
          <a:lstStyle/>
          <a:p>
            <a:r>
              <a:rPr lang="en-US" dirty="0" smtClean="0"/>
              <a:t>10 Years in Consumer Confidence </a:t>
            </a:r>
          </a:p>
        </p:txBody>
      </p:sp>
      <p:sp>
        <p:nvSpPr>
          <p:cNvPr id="13315" name="AutoShape 5" descr="image002"/>
          <p:cNvSpPr>
            <a:spLocks noChangeAspect="1" noChangeArrowheads="1"/>
          </p:cNvSpPr>
          <p:nvPr/>
        </p:nvSpPr>
        <p:spPr bwMode="auto">
          <a:xfrm>
            <a:off x="155575" y="46038"/>
            <a:ext cx="5943600" cy="4314825"/>
          </a:xfrm>
          <a:prstGeom prst="rect">
            <a:avLst/>
          </a:prstGeom>
          <a:noFill/>
          <a:ln w="9525">
            <a:noFill/>
            <a:miter lim="800000"/>
            <a:headEnd/>
            <a:tailEnd/>
          </a:ln>
        </p:spPr>
        <p:txBody>
          <a:bodyPr/>
          <a:lstStyle/>
          <a:p>
            <a:endParaRPr lang="en-US"/>
          </a:p>
        </p:txBody>
      </p:sp>
      <p:sp>
        <p:nvSpPr>
          <p:cNvPr id="13316" name="AutoShape 7" descr="image002"/>
          <p:cNvSpPr>
            <a:spLocks noChangeAspect="1" noChangeArrowheads="1"/>
          </p:cNvSpPr>
          <p:nvPr/>
        </p:nvSpPr>
        <p:spPr bwMode="auto">
          <a:xfrm>
            <a:off x="1600200" y="1271588"/>
            <a:ext cx="5943600" cy="4314825"/>
          </a:xfrm>
          <a:prstGeom prst="rect">
            <a:avLst/>
          </a:prstGeom>
          <a:noFill/>
          <a:ln w="9525">
            <a:noFill/>
            <a:miter lim="800000"/>
            <a:headEnd/>
            <a:tailEnd/>
          </a:ln>
        </p:spPr>
        <p:txBody>
          <a:bodyPr/>
          <a:lstStyle/>
          <a:p>
            <a:endParaRPr lang="en-US"/>
          </a:p>
        </p:txBody>
      </p:sp>
      <p:pic>
        <p:nvPicPr>
          <p:cNvPr id="8194" name="Picture 2"/>
          <p:cNvPicPr>
            <a:picLocks noChangeAspect="1" noChangeArrowheads="1"/>
          </p:cNvPicPr>
          <p:nvPr/>
        </p:nvPicPr>
        <p:blipFill>
          <a:blip r:embed="rId3" cstate="print"/>
          <a:srcRect/>
          <a:stretch>
            <a:fillRect/>
          </a:stretch>
        </p:blipFill>
        <p:spPr bwMode="auto">
          <a:xfrm>
            <a:off x="457200" y="1752600"/>
            <a:ext cx="8562009" cy="366760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 Unemployment: One Year</a:t>
            </a:r>
            <a:br>
              <a:rPr lang="en-US" dirty="0" smtClean="0"/>
            </a:br>
            <a:r>
              <a:rPr lang="en-US" dirty="0" smtClean="0"/>
              <a:t>(Lagging Indicator)</a:t>
            </a:r>
          </a:p>
        </p:txBody>
      </p:sp>
      <p:pic>
        <p:nvPicPr>
          <p:cNvPr id="9219" name="Picture 3"/>
          <p:cNvPicPr>
            <a:picLocks noChangeAspect="1" noChangeArrowheads="1"/>
          </p:cNvPicPr>
          <p:nvPr/>
        </p:nvPicPr>
        <p:blipFill>
          <a:blip r:embed="rId3" cstate="print"/>
          <a:srcRect/>
          <a:stretch>
            <a:fillRect/>
          </a:stretch>
        </p:blipFill>
        <p:spPr bwMode="auto">
          <a:xfrm>
            <a:off x="685800" y="1758514"/>
            <a:ext cx="8317971" cy="357548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On the Other Side</a:t>
            </a:r>
          </a:p>
        </p:txBody>
      </p:sp>
      <p:sp>
        <p:nvSpPr>
          <p:cNvPr id="3075" name="Content Placeholder 2"/>
          <p:cNvSpPr>
            <a:spLocks noGrp="1"/>
          </p:cNvSpPr>
          <p:nvPr>
            <p:ph idx="1"/>
          </p:nvPr>
        </p:nvSpPr>
        <p:spPr/>
        <p:txBody>
          <a:bodyPr anchor="ctr"/>
          <a:lstStyle/>
          <a:p>
            <a:pPr>
              <a:buFontTx/>
              <a:buNone/>
            </a:pPr>
            <a:r>
              <a:rPr lang="en-US" sz="3200" dirty="0" smtClean="0"/>
              <a:t>   </a:t>
            </a:r>
            <a:endParaRPr lang="en-US" sz="2400" dirty="0" smtClean="0"/>
          </a:p>
        </p:txBody>
      </p:sp>
      <p:sp>
        <p:nvSpPr>
          <p:cNvPr id="7" name="TextBox 6"/>
          <p:cNvSpPr txBox="1"/>
          <p:nvPr/>
        </p:nvSpPr>
        <p:spPr>
          <a:xfrm>
            <a:off x="533400" y="1828800"/>
            <a:ext cx="8077200" cy="3262432"/>
          </a:xfrm>
          <a:prstGeom prst="rect">
            <a:avLst/>
          </a:prstGeom>
          <a:noFill/>
        </p:spPr>
        <p:txBody>
          <a:bodyPr wrap="square" rtlCol="0">
            <a:spAutoFit/>
          </a:bodyPr>
          <a:lstStyle/>
          <a:p>
            <a:r>
              <a:rPr lang="en-US" sz="3200" dirty="0" smtClean="0">
                <a:latin typeface="+mn-lt"/>
              </a:rPr>
              <a:t>“…as mayors you can appreciate there's only so much blood you can squeeze out of a turnip. And our turnip is pretty dry” </a:t>
            </a:r>
          </a:p>
          <a:p>
            <a:endParaRPr lang="en-US" sz="3200" dirty="0" smtClean="0">
              <a:latin typeface="+mn-lt"/>
            </a:endParaRPr>
          </a:p>
          <a:p>
            <a:pPr algn="r"/>
            <a:r>
              <a:rPr lang="en-US" sz="2000" dirty="0" smtClean="0">
                <a:latin typeface="+mn-lt"/>
              </a:rPr>
              <a:t>Secretary Janet Napolitano, </a:t>
            </a:r>
          </a:p>
          <a:p>
            <a:pPr algn="r"/>
            <a:r>
              <a:rPr lang="en-US" sz="2000" dirty="0" smtClean="0">
                <a:latin typeface="+mn-lt"/>
              </a:rPr>
              <a:t>U.S. Department of Homeland Security in remarks to the </a:t>
            </a:r>
          </a:p>
          <a:p>
            <a:pPr algn="r"/>
            <a:r>
              <a:rPr lang="en-US" sz="2000" dirty="0" smtClean="0">
                <a:latin typeface="+mn-lt"/>
              </a:rPr>
              <a:t>National League of Cities Conference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10 Years</a:t>
            </a:r>
            <a:br>
              <a:rPr lang="en-US" dirty="0" smtClean="0"/>
            </a:br>
            <a:r>
              <a:rPr lang="en-US" dirty="0" smtClean="0"/>
              <a:t>(Lagging Indicator)</a:t>
            </a:r>
            <a:endParaRPr lang="en-US" dirty="0"/>
          </a:p>
        </p:txBody>
      </p:sp>
      <p:pic>
        <p:nvPicPr>
          <p:cNvPr id="10242" name="Picture 2"/>
          <p:cNvPicPr>
            <a:picLocks noGrp="1" noChangeAspect="1" noChangeArrowheads="1"/>
          </p:cNvPicPr>
          <p:nvPr>
            <p:ph idx="1"/>
          </p:nvPr>
        </p:nvPicPr>
        <p:blipFill>
          <a:blip r:embed="rId3" cstate="print"/>
          <a:srcRect/>
          <a:stretch>
            <a:fillRect/>
          </a:stretch>
        </p:blipFill>
        <p:spPr bwMode="auto">
          <a:xfrm>
            <a:off x="228600" y="1524000"/>
            <a:ext cx="8630044" cy="3886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Housing Market</a:t>
            </a:r>
          </a:p>
        </p:txBody>
      </p:sp>
      <p:pic>
        <p:nvPicPr>
          <p:cNvPr id="74753" name="Picture 1"/>
          <p:cNvPicPr>
            <a:picLocks noGrp="1" noChangeAspect="1" noChangeArrowheads="1"/>
          </p:cNvPicPr>
          <p:nvPr>
            <p:ph idx="1"/>
          </p:nvPr>
        </p:nvPicPr>
        <p:blipFill>
          <a:blip r:embed="rId3" cstate="print"/>
          <a:srcRect/>
          <a:stretch>
            <a:fillRect/>
          </a:stretch>
        </p:blipFill>
        <p:spPr bwMode="auto">
          <a:xfrm>
            <a:off x="1447800" y="1447800"/>
            <a:ext cx="7315199" cy="473336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Price Index</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3712" y="1676400"/>
            <a:ext cx="8690288" cy="3733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Consumer Price Index</a:t>
            </a:r>
          </a:p>
        </p:txBody>
      </p:sp>
      <p:sp>
        <p:nvSpPr>
          <p:cNvPr id="16387" name="Content Placeholder 2"/>
          <p:cNvSpPr>
            <a:spLocks noGrp="1"/>
          </p:cNvSpPr>
          <p:nvPr>
            <p:ph idx="1"/>
          </p:nvPr>
        </p:nvSpPr>
        <p:spPr>
          <a:xfrm>
            <a:off x="1143000" y="1600200"/>
            <a:ext cx="7772400" cy="4572000"/>
          </a:xfrm>
        </p:spPr>
        <p:txBody>
          <a:bodyPr/>
          <a:lstStyle/>
          <a:p>
            <a:r>
              <a:rPr lang="en-US" dirty="0" smtClean="0">
                <a:solidFill>
                  <a:srgbClr val="00B050"/>
                </a:solidFill>
              </a:rPr>
              <a:t>Down/Up: </a:t>
            </a:r>
            <a:r>
              <a:rPr lang="en-US" dirty="0" smtClean="0"/>
              <a:t>	Gas and fuel</a:t>
            </a:r>
          </a:p>
          <a:p>
            <a:r>
              <a:rPr lang="en-US" dirty="0" smtClean="0">
                <a:solidFill>
                  <a:srgbClr val="000066"/>
                </a:solidFill>
              </a:rPr>
              <a:t>No Change</a:t>
            </a:r>
            <a:r>
              <a:rPr lang="en-US" dirty="0" smtClean="0"/>
              <a:t>	Food at home</a:t>
            </a:r>
          </a:p>
          <a:p>
            <a:r>
              <a:rPr lang="en-US" dirty="0" smtClean="0">
                <a:solidFill>
                  <a:srgbClr val="FF0000"/>
                </a:solidFill>
              </a:rPr>
              <a:t>Increase: 	</a:t>
            </a:r>
            <a:r>
              <a:rPr lang="en-US" dirty="0" smtClean="0"/>
              <a:t>Apparel</a:t>
            </a:r>
          </a:p>
          <a:p>
            <a:r>
              <a:rPr lang="en-US" dirty="0" smtClean="0">
                <a:solidFill>
                  <a:srgbClr val="FF0000"/>
                </a:solidFill>
              </a:rPr>
              <a:t>Increase: 	</a:t>
            </a:r>
            <a:r>
              <a:rPr lang="en-US" dirty="0" smtClean="0">
                <a:solidFill>
                  <a:srgbClr val="002060"/>
                </a:solidFill>
              </a:rPr>
              <a:t>S</a:t>
            </a:r>
            <a:r>
              <a:rPr lang="en-US" dirty="0" smtClean="0"/>
              <a:t>helter</a:t>
            </a:r>
          </a:p>
          <a:p>
            <a:r>
              <a:rPr lang="en-US" dirty="0" smtClean="0">
                <a:solidFill>
                  <a:srgbClr val="FF0000"/>
                </a:solidFill>
              </a:rPr>
              <a:t>Increase: </a:t>
            </a:r>
            <a:r>
              <a:rPr lang="en-US" dirty="0" smtClean="0"/>
              <a:t>	Transportation services</a:t>
            </a:r>
          </a:p>
          <a:p>
            <a:r>
              <a:rPr lang="en-US" dirty="0" smtClean="0">
                <a:solidFill>
                  <a:srgbClr val="FF0000"/>
                </a:solidFill>
              </a:rPr>
              <a:t>Increase:	</a:t>
            </a:r>
            <a:r>
              <a:rPr lang="en-US" dirty="0" smtClean="0"/>
              <a:t>	Medical services</a:t>
            </a:r>
          </a:p>
          <a:p>
            <a:r>
              <a:rPr lang="en-US" dirty="0" smtClean="0">
                <a:solidFill>
                  <a:srgbClr val="FF0000"/>
                </a:solidFill>
              </a:rPr>
              <a:t>Increase</a:t>
            </a:r>
            <a:r>
              <a:rPr lang="en-US" dirty="0" smtClean="0">
                <a:solidFill>
                  <a:srgbClr val="00B050"/>
                </a:solidFill>
              </a:rPr>
              <a:t>: 	</a:t>
            </a:r>
            <a:r>
              <a:rPr lang="en-US" dirty="0" smtClean="0"/>
              <a:t>New vehicles and used cars 				and trucks</a:t>
            </a:r>
          </a:p>
          <a:p>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P900387513.JPG"/>
          <p:cNvPicPr>
            <a:picLocks noChangeAspect="1"/>
          </p:cNvPicPr>
          <p:nvPr/>
        </p:nvPicPr>
        <p:blipFill>
          <a:blip r:embed="rId3" cstate="print"/>
          <a:srcRect/>
          <a:stretch>
            <a:fillRect/>
          </a:stretch>
        </p:blipFill>
        <p:spPr bwMode="auto">
          <a:xfrm>
            <a:off x="1600200" y="1447800"/>
            <a:ext cx="6705600" cy="4783138"/>
          </a:xfrm>
          <a:prstGeom prst="rect">
            <a:avLst/>
          </a:prstGeom>
          <a:noFill/>
          <a:ln w="9525">
            <a:noFill/>
            <a:miter lim="800000"/>
            <a:headEnd/>
            <a:tailEnd/>
          </a:ln>
        </p:spPr>
      </p:pic>
      <p:sp>
        <p:nvSpPr>
          <p:cNvPr id="20484" name="Content Placeholder 2"/>
          <p:cNvSpPr>
            <a:spLocks noGrp="1"/>
          </p:cNvSpPr>
          <p:nvPr>
            <p:ph idx="1"/>
          </p:nvPr>
        </p:nvSpPr>
        <p:spPr>
          <a:xfrm>
            <a:off x="1524000" y="3124200"/>
            <a:ext cx="7239000" cy="990600"/>
          </a:xfrm>
        </p:spPr>
        <p:txBody>
          <a:bodyPr/>
          <a:lstStyle/>
          <a:p>
            <a:pPr>
              <a:buFontTx/>
              <a:buNone/>
            </a:pPr>
            <a:r>
              <a:rPr lang="en-US" b="1" smtClean="0">
                <a:solidFill>
                  <a:schemeClr val="bg1"/>
                </a:solidFill>
              </a:rPr>
              <a:t>State and Local Economic Environment</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Revenue:</a:t>
            </a:r>
            <a:br>
              <a:rPr lang="en-US" dirty="0" smtClean="0"/>
            </a:br>
            <a:r>
              <a:rPr lang="en-US" dirty="0" smtClean="0"/>
              <a:t>Filling a Large Hole</a:t>
            </a:r>
            <a:endParaRPr lang="en-US" dirty="0"/>
          </a:p>
        </p:txBody>
      </p:sp>
      <p:sp>
        <p:nvSpPr>
          <p:cNvPr id="3" name="Content Placeholder 2"/>
          <p:cNvSpPr>
            <a:spLocks noGrp="1"/>
          </p:cNvSpPr>
          <p:nvPr>
            <p:ph idx="1"/>
          </p:nvPr>
        </p:nvSpPr>
        <p:spPr>
          <a:xfrm>
            <a:off x="762000" y="1752600"/>
            <a:ext cx="4267200" cy="4419600"/>
          </a:xfrm>
        </p:spPr>
        <p:txBody>
          <a:bodyPr/>
          <a:lstStyle/>
          <a:p>
            <a:r>
              <a:rPr lang="en-US" dirty="0" smtClean="0"/>
              <a:t>Improving, but slowly</a:t>
            </a:r>
          </a:p>
          <a:p>
            <a:r>
              <a:rPr lang="en-US" dirty="0" smtClean="0"/>
              <a:t>Inflation (even minimal) causes disconnect</a:t>
            </a:r>
          </a:p>
          <a:p>
            <a:r>
              <a:rPr lang="en-US" dirty="0" smtClean="0"/>
              <a:t>Service demands continue to increase</a:t>
            </a:r>
          </a:p>
          <a:p>
            <a:r>
              <a:rPr lang="en-US" dirty="0" smtClean="0"/>
              <a:t>Even pre-recession federal aid is drying up</a:t>
            </a:r>
          </a:p>
        </p:txBody>
      </p:sp>
      <p:pic>
        <p:nvPicPr>
          <p:cNvPr id="125954" name="Picture 2"/>
          <p:cNvPicPr>
            <a:picLocks noChangeAspect="1" noChangeArrowheads="1"/>
          </p:cNvPicPr>
          <p:nvPr/>
        </p:nvPicPr>
        <p:blipFill>
          <a:blip r:embed="rId3" cstate="print"/>
          <a:srcRect/>
          <a:stretch>
            <a:fillRect/>
          </a:stretch>
        </p:blipFill>
        <p:spPr bwMode="auto">
          <a:xfrm>
            <a:off x="5029200" y="1828800"/>
            <a:ext cx="3778191" cy="380363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Revenue:</a:t>
            </a:r>
            <a:br>
              <a:rPr lang="en-US" dirty="0" smtClean="0"/>
            </a:br>
            <a:r>
              <a:rPr lang="en-US" dirty="0" smtClean="0"/>
              <a:t>Filling a Large Hole</a:t>
            </a:r>
            <a:endParaRPr lang="en-US" dirty="0"/>
          </a:p>
        </p:txBody>
      </p:sp>
      <p:sp>
        <p:nvSpPr>
          <p:cNvPr id="3" name="Content Placeholder 2"/>
          <p:cNvSpPr>
            <a:spLocks noGrp="1"/>
          </p:cNvSpPr>
          <p:nvPr>
            <p:ph idx="1"/>
          </p:nvPr>
        </p:nvSpPr>
        <p:spPr>
          <a:xfrm>
            <a:off x="1066800" y="1752600"/>
            <a:ext cx="7239000" cy="4419600"/>
          </a:xfrm>
        </p:spPr>
        <p:txBody>
          <a:bodyPr/>
          <a:lstStyle/>
          <a:p>
            <a:r>
              <a:rPr lang="en-US" dirty="0" smtClean="0">
                <a:solidFill>
                  <a:srgbClr val="000066"/>
                </a:solidFill>
              </a:rPr>
              <a:t>Filling service needs</a:t>
            </a:r>
            <a:r>
              <a:rPr lang="en-US" dirty="0" smtClean="0"/>
              <a:t>:</a:t>
            </a:r>
          </a:p>
          <a:p>
            <a:pPr lvl="1"/>
            <a:r>
              <a:rPr lang="en-US" dirty="0" smtClean="0"/>
              <a:t>Cut during the recession </a:t>
            </a:r>
          </a:p>
          <a:p>
            <a:pPr lvl="2"/>
            <a:r>
              <a:rPr lang="en-US" dirty="0" smtClean="0"/>
              <a:t>e.g. services</a:t>
            </a:r>
          </a:p>
          <a:p>
            <a:pPr lvl="1"/>
            <a:r>
              <a:rPr lang="en-US" dirty="0" smtClean="0"/>
              <a:t>Put on hold during recession </a:t>
            </a:r>
          </a:p>
          <a:p>
            <a:pPr lvl="2"/>
            <a:r>
              <a:rPr lang="en-US" dirty="0" smtClean="0"/>
              <a:t>e.g.  Apparatus and infrastructure improvements</a:t>
            </a:r>
          </a:p>
          <a:p>
            <a:pPr lvl="1"/>
            <a:r>
              <a:rPr lang="en-US" dirty="0" smtClean="0"/>
              <a:t>Created by community need during recession </a:t>
            </a:r>
          </a:p>
          <a:p>
            <a:pPr lvl="2"/>
            <a:r>
              <a:rPr lang="en-US" dirty="0" smtClean="0"/>
              <a:t>e.g. services to unemployed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a Large Hole</a:t>
            </a:r>
            <a:endParaRPr lang="en-US" dirty="0"/>
          </a:p>
        </p:txBody>
      </p:sp>
      <p:pic>
        <p:nvPicPr>
          <p:cNvPr id="124930" name="Picture 2"/>
          <p:cNvPicPr>
            <a:picLocks noGrp="1" noChangeAspect="1" noChangeArrowheads="1"/>
          </p:cNvPicPr>
          <p:nvPr>
            <p:ph idx="1"/>
          </p:nvPr>
        </p:nvPicPr>
        <p:blipFill>
          <a:blip r:embed="rId3" cstate="print"/>
          <a:srcRect/>
          <a:stretch>
            <a:fillRect/>
          </a:stretch>
        </p:blipFill>
        <p:spPr bwMode="auto">
          <a:xfrm>
            <a:off x="1600200" y="1447800"/>
            <a:ext cx="6857999" cy="479601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2743200" y="152400"/>
            <a:ext cx="6172200" cy="792162"/>
          </a:xfrm>
        </p:spPr>
        <p:txBody>
          <a:bodyPr/>
          <a:lstStyle/>
          <a:p>
            <a:pPr eaLnBrk="1" hangingPunct="1"/>
            <a:r>
              <a:rPr lang="en-US" dirty="0" smtClean="0">
                <a:solidFill>
                  <a:srgbClr val="C00000"/>
                </a:solidFill>
              </a:rPr>
              <a:t>Local Weaknesses</a:t>
            </a:r>
          </a:p>
        </p:txBody>
      </p:sp>
      <p:sp>
        <p:nvSpPr>
          <p:cNvPr id="25603" name="Content Placeholder 9"/>
          <p:cNvSpPr>
            <a:spLocks noGrp="1"/>
          </p:cNvSpPr>
          <p:nvPr>
            <p:ph idx="4294967295"/>
          </p:nvPr>
        </p:nvSpPr>
        <p:spPr>
          <a:ln>
            <a:solidFill>
              <a:schemeClr val="accent1"/>
            </a:solidFill>
          </a:ln>
        </p:spPr>
        <p:txBody>
          <a:bodyPr/>
          <a:lstStyle/>
          <a:p>
            <a:pPr eaLnBrk="1" hangingPunct="1"/>
            <a:r>
              <a:rPr lang="en-US" dirty="0" smtClean="0"/>
              <a:t>Tax Base</a:t>
            </a:r>
          </a:p>
          <a:p>
            <a:pPr lvl="1" eaLnBrk="1" hangingPunct="1"/>
            <a:r>
              <a:rPr lang="en-US" sz="2600" dirty="0" smtClean="0"/>
              <a:t>Devaluation of Assessed Property                       Values (property tax) </a:t>
            </a:r>
          </a:p>
          <a:p>
            <a:pPr lvl="1" eaLnBrk="1" hangingPunct="1"/>
            <a:r>
              <a:rPr lang="en-US" sz="2600" dirty="0" smtClean="0"/>
              <a:t>Unemployment (income tax)</a:t>
            </a:r>
          </a:p>
          <a:p>
            <a:pPr lvl="1" eaLnBrk="1" hangingPunct="1"/>
            <a:r>
              <a:rPr lang="en-US" sz="2600" dirty="0" smtClean="0"/>
              <a:t>Low consumer spending (sales tax)</a:t>
            </a:r>
          </a:p>
          <a:p>
            <a:pPr lvl="1" eaLnBrk="1" hangingPunct="1"/>
            <a:r>
              <a:rPr lang="en-US" sz="2600" dirty="0" smtClean="0"/>
              <a:t>Loss/Profit Loss of Industry/Commerce (corporate income tax; employment, property tax)</a:t>
            </a:r>
          </a:p>
          <a:p>
            <a:pPr lvl="1" eaLnBrk="1" hangingPunct="1"/>
            <a:r>
              <a:rPr lang="en-US" sz="2600" dirty="0" smtClean="0"/>
              <a:t>Housing – 5-year trough 2008-2013</a:t>
            </a:r>
          </a:p>
          <a:p>
            <a:pPr lvl="2" eaLnBrk="1" hangingPunct="1"/>
            <a:r>
              <a:rPr lang="en-US" sz="2200" dirty="0" smtClean="0"/>
              <a:t>Must build new buildings to get new revenue </a:t>
            </a:r>
          </a:p>
          <a:p>
            <a:pPr eaLnBrk="1" hangingPunct="1">
              <a:buFontTx/>
              <a:buNone/>
            </a:pPr>
            <a:endParaRPr lang="en-US" sz="2600" dirty="0" smtClean="0"/>
          </a:p>
        </p:txBody>
      </p:sp>
      <p:sp>
        <p:nvSpPr>
          <p:cNvPr id="25604" name="Slide Number Placeholder 5"/>
          <p:cNvSpPr>
            <a:spLocks noGrp="1"/>
          </p:cNvSpPr>
          <p:nvPr>
            <p:ph type="sldNum" sz="quarter" idx="4294967295"/>
          </p:nvPr>
        </p:nvSpPr>
        <p:spPr bwMode="auto">
          <a:xfrm>
            <a:off x="6934200" y="6553200"/>
            <a:ext cx="1066800" cy="228600"/>
          </a:xfrm>
          <a:prstGeom prst="rect">
            <a:avLst/>
          </a:prstGeom>
          <a:noFill/>
          <a:ln>
            <a:miter lim="800000"/>
            <a:headEnd/>
            <a:tailEnd/>
          </a:ln>
        </p:spPr>
        <p:txBody>
          <a:bodyPr/>
          <a:lstStyle/>
          <a:p>
            <a:pPr algn="r"/>
            <a:fld id="{07567D9E-75CE-40DE-8C83-9EA0B2A62C8A}" type="slidenum">
              <a:rPr lang="en-US" sz="900">
                <a:solidFill>
                  <a:schemeClr val="bg1"/>
                </a:solidFill>
                <a:latin typeface="Myriad Condensed Web"/>
              </a:rPr>
              <a:pPr algn="r"/>
              <a:t>28</a:t>
            </a:fld>
            <a:endParaRPr lang="en-US" sz="900">
              <a:solidFill>
                <a:schemeClr val="bg1"/>
              </a:solidFill>
              <a:latin typeface="Myriad Condensed Web"/>
            </a:endParaRPr>
          </a:p>
        </p:txBody>
      </p:sp>
      <p:pic>
        <p:nvPicPr>
          <p:cNvPr id="25605" name="Picture 2" descr="http://www.airsho.com/news_images/housing_SHRINKING.gif"/>
          <p:cNvPicPr>
            <a:picLocks noChangeAspect="1" noChangeArrowheads="1"/>
          </p:cNvPicPr>
          <p:nvPr/>
        </p:nvPicPr>
        <p:blipFill>
          <a:blip r:embed="rId3" cstate="print"/>
          <a:srcRect/>
          <a:stretch>
            <a:fillRect/>
          </a:stretch>
        </p:blipFill>
        <p:spPr bwMode="auto">
          <a:xfrm>
            <a:off x="7315200" y="1981200"/>
            <a:ext cx="1447800" cy="1270000"/>
          </a:xfrm>
          <a:prstGeom prst="rect">
            <a:avLst/>
          </a:prstGeom>
          <a:noFill/>
          <a:ln w="381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2743200" y="152400"/>
            <a:ext cx="6172200" cy="792162"/>
          </a:xfrm>
        </p:spPr>
        <p:txBody>
          <a:bodyPr/>
          <a:lstStyle/>
          <a:p>
            <a:pPr eaLnBrk="1" hangingPunct="1"/>
            <a:r>
              <a:rPr lang="en-US" dirty="0" smtClean="0">
                <a:solidFill>
                  <a:srgbClr val="C00000"/>
                </a:solidFill>
              </a:rPr>
              <a:t>Local Weaknesses</a:t>
            </a:r>
          </a:p>
        </p:txBody>
      </p:sp>
      <p:sp>
        <p:nvSpPr>
          <p:cNvPr id="26627" name="Content Placeholder 9"/>
          <p:cNvSpPr>
            <a:spLocks noGrp="1"/>
          </p:cNvSpPr>
          <p:nvPr>
            <p:ph idx="4294967295"/>
          </p:nvPr>
        </p:nvSpPr>
        <p:spPr/>
        <p:txBody>
          <a:bodyPr/>
          <a:lstStyle/>
          <a:p>
            <a:pPr eaLnBrk="1" hangingPunct="1"/>
            <a:r>
              <a:rPr lang="en-US" dirty="0" smtClean="0"/>
              <a:t>Legislative Assessment Caps</a:t>
            </a:r>
          </a:p>
          <a:p>
            <a:pPr eaLnBrk="1" hangingPunct="1"/>
            <a:r>
              <a:rPr lang="en-US" dirty="0" smtClean="0"/>
              <a:t>Sources of Revenue</a:t>
            </a:r>
          </a:p>
          <a:p>
            <a:pPr lvl="1" eaLnBrk="1" hangingPunct="1"/>
            <a:r>
              <a:rPr lang="en-US" sz="2600" dirty="0" smtClean="0"/>
              <a:t>General Fund: competition for scarce resources</a:t>
            </a:r>
          </a:p>
          <a:p>
            <a:pPr lvl="1" eaLnBrk="1" hangingPunct="1"/>
            <a:r>
              <a:rPr lang="en-US" sz="2600" dirty="0" smtClean="0"/>
              <a:t>Special Revenue Fund: inability to shift financial resources</a:t>
            </a:r>
          </a:p>
          <a:p>
            <a:pPr lvl="1" eaLnBrk="1" hangingPunct="1"/>
            <a:r>
              <a:rPr lang="en-US" sz="2600" dirty="0" smtClean="0"/>
              <a:t>Sales Tax: highly elastic; consumer confidence down</a:t>
            </a:r>
          </a:p>
          <a:p>
            <a:pPr eaLnBrk="1" hangingPunct="1"/>
            <a:r>
              <a:rPr lang="en-US" sz="2600" dirty="0" smtClean="0"/>
              <a:t>Recent dependency on federal aid</a:t>
            </a:r>
          </a:p>
        </p:txBody>
      </p:sp>
      <p:sp>
        <p:nvSpPr>
          <p:cNvPr id="26628" name="Slide Number Placeholder 5"/>
          <p:cNvSpPr txBox="1">
            <a:spLocks noGrp="1"/>
          </p:cNvSpPr>
          <p:nvPr/>
        </p:nvSpPr>
        <p:spPr bwMode="auto">
          <a:xfrm>
            <a:off x="6934200" y="6553200"/>
            <a:ext cx="1066800" cy="228600"/>
          </a:xfrm>
          <a:prstGeom prst="rect">
            <a:avLst/>
          </a:prstGeom>
          <a:noFill/>
          <a:ln w="9525">
            <a:noFill/>
            <a:miter lim="800000"/>
            <a:headEnd/>
            <a:tailEnd/>
          </a:ln>
        </p:spPr>
        <p:txBody>
          <a:bodyPr/>
          <a:lstStyle/>
          <a:p>
            <a:pPr algn="r"/>
            <a:fld id="{2FF1F1ED-E139-46B3-9601-CF01E406B658}" type="slidenum">
              <a:rPr lang="en-US" sz="900">
                <a:solidFill>
                  <a:schemeClr val="bg1"/>
                </a:solidFill>
                <a:latin typeface="Myriad Condensed Web"/>
              </a:rPr>
              <a:pPr algn="r"/>
              <a:t>29</a:t>
            </a:fld>
            <a:endParaRPr lang="en-US" sz="900">
              <a:solidFill>
                <a:schemeClr val="bg1"/>
              </a:solidFill>
              <a:latin typeface="Myriad Condensed Web"/>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Side: </a:t>
            </a:r>
            <a:br>
              <a:rPr lang="en-US" dirty="0" smtClean="0"/>
            </a:br>
            <a:r>
              <a:rPr lang="en-US" dirty="0" smtClean="0"/>
              <a:t>One Option</a:t>
            </a:r>
            <a:endParaRPr lang="en-US" dirty="0"/>
          </a:p>
        </p:txBody>
      </p:sp>
      <p:sp>
        <p:nvSpPr>
          <p:cNvPr id="3" name="Content Placeholder 2"/>
          <p:cNvSpPr>
            <a:spLocks noGrp="1"/>
          </p:cNvSpPr>
          <p:nvPr>
            <p:ph idx="1"/>
          </p:nvPr>
        </p:nvSpPr>
        <p:spPr>
          <a:xfrm>
            <a:off x="1143000" y="2743200"/>
            <a:ext cx="7696200" cy="4572000"/>
          </a:xfrm>
        </p:spPr>
        <p:txBody>
          <a:bodyPr/>
          <a:lstStyle/>
          <a:p>
            <a:pPr marL="0" indent="0">
              <a:buNone/>
            </a:pPr>
            <a:r>
              <a:rPr lang="en-US" sz="8800" dirty="0" smtClean="0"/>
              <a:t>Move forward</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a:t>
            </a:r>
            <a:endParaRPr lang="en-US" dirty="0"/>
          </a:p>
        </p:txBody>
      </p:sp>
      <p:sp>
        <p:nvSpPr>
          <p:cNvPr id="3" name="Content Placeholder 2"/>
          <p:cNvSpPr>
            <a:spLocks noGrp="1"/>
          </p:cNvSpPr>
          <p:nvPr>
            <p:ph idx="1"/>
          </p:nvPr>
        </p:nvSpPr>
        <p:spPr/>
        <p:txBody>
          <a:bodyPr/>
          <a:lstStyle/>
          <a:p>
            <a:r>
              <a:rPr lang="en-US" dirty="0" smtClean="0"/>
              <a:t>Pent up demand for apparatus and equipment</a:t>
            </a:r>
          </a:p>
          <a:p>
            <a:r>
              <a:rPr lang="en-US" dirty="0" smtClean="0"/>
              <a:t>Questioning of replacement schedules and NFPA requirements</a:t>
            </a:r>
          </a:p>
          <a:p>
            <a:r>
              <a:rPr lang="en-US" dirty="0" smtClean="0"/>
              <a:t>Longer life from vehicles, with higher maintenance cost accepted</a:t>
            </a:r>
          </a:p>
          <a:p>
            <a:pPr lvl="1"/>
            <a:r>
              <a:rPr lang="en-US" dirty="0" smtClean="0"/>
              <a:t>Problems documenting service interruptions</a:t>
            </a:r>
          </a:p>
          <a:p>
            <a:r>
              <a:rPr lang="en-US" dirty="0" smtClean="0"/>
              <a:t>No plans to catch up</a:t>
            </a:r>
          </a:p>
          <a:p>
            <a:endParaRPr lang="en-US" dirty="0"/>
          </a:p>
        </p:txBody>
      </p:sp>
    </p:spTree>
    <p:extLst>
      <p:ext uri="{BB962C8B-B14F-4D97-AF65-F5344CB8AC3E}">
        <p14:creationId xmlns:p14="http://schemas.microsoft.com/office/powerpoint/2010/main" val="4105824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a:t>
            </a:r>
            <a:endParaRPr lang="en-US" dirty="0"/>
          </a:p>
        </p:txBody>
      </p:sp>
      <p:sp>
        <p:nvSpPr>
          <p:cNvPr id="3" name="Content Placeholder 2"/>
          <p:cNvSpPr>
            <a:spLocks noGrp="1"/>
          </p:cNvSpPr>
          <p:nvPr>
            <p:ph idx="1"/>
          </p:nvPr>
        </p:nvSpPr>
        <p:spPr>
          <a:xfrm>
            <a:off x="1066800" y="1447800"/>
            <a:ext cx="7848600" cy="4572000"/>
          </a:xfrm>
        </p:spPr>
        <p:txBody>
          <a:bodyPr/>
          <a:lstStyle/>
          <a:p>
            <a:r>
              <a:rPr lang="en-US" dirty="0" smtClean="0"/>
              <a:t>Questioning specifications committees</a:t>
            </a:r>
          </a:p>
          <a:p>
            <a:pPr lvl="1"/>
            <a:r>
              <a:rPr lang="en-US" dirty="0" smtClean="0"/>
              <a:t>Looking for widely used specifications</a:t>
            </a:r>
          </a:p>
          <a:p>
            <a:pPr lvl="1"/>
            <a:r>
              <a:rPr lang="en-US" dirty="0"/>
              <a:t>Looking at commercial options</a:t>
            </a:r>
          </a:p>
          <a:p>
            <a:r>
              <a:rPr lang="en-US" dirty="0" smtClean="0"/>
              <a:t>Great interest in General Purchasing Organizations (GPO)</a:t>
            </a:r>
          </a:p>
          <a:p>
            <a:r>
              <a:rPr lang="en-US" dirty="0" smtClean="0"/>
              <a:t>Large vehicles </a:t>
            </a:r>
            <a:r>
              <a:rPr lang="en-US" dirty="0" err="1" smtClean="0"/>
              <a:t>vs</a:t>
            </a:r>
            <a:r>
              <a:rPr lang="en-US" dirty="0" smtClean="0"/>
              <a:t> smaller response vehicles</a:t>
            </a:r>
          </a:p>
          <a:p>
            <a:r>
              <a:rPr lang="en-US" dirty="0" smtClean="0"/>
              <a:t>Heavy involvement by non fire department officials</a:t>
            </a:r>
          </a:p>
          <a:p>
            <a:pPr lvl="1"/>
            <a:r>
              <a:rPr lang="en-US" dirty="0" smtClean="0"/>
              <a:t>Chiefs are getting directly involved in process</a:t>
            </a:r>
          </a:p>
          <a:p>
            <a:endParaRPr lang="en-US" dirty="0" smtClean="0"/>
          </a:p>
          <a:p>
            <a:endParaRPr lang="en-US" dirty="0"/>
          </a:p>
        </p:txBody>
      </p:sp>
    </p:spTree>
    <p:extLst>
      <p:ext uri="{BB962C8B-B14F-4D97-AF65-F5344CB8AC3E}">
        <p14:creationId xmlns:p14="http://schemas.microsoft.com/office/powerpoint/2010/main" val="179713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2895600" y="152400"/>
            <a:ext cx="6172200" cy="792162"/>
          </a:xfrm>
        </p:spPr>
        <p:txBody>
          <a:bodyPr/>
          <a:lstStyle/>
          <a:p>
            <a:pPr eaLnBrk="1" hangingPunct="1"/>
            <a:r>
              <a:rPr lang="en-US" dirty="0" smtClean="0">
                <a:solidFill>
                  <a:srgbClr val="C00000"/>
                </a:solidFill>
              </a:rPr>
              <a:t>Use of Analytical Tools</a:t>
            </a:r>
          </a:p>
        </p:txBody>
      </p:sp>
      <p:sp>
        <p:nvSpPr>
          <p:cNvPr id="41987" name="Content Placeholder 2"/>
          <p:cNvSpPr>
            <a:spLocks noGrp="1"/>
          </p:cNvSpPr>
          <p:nvPr>
            <p:ph idx="4294967295"/>
          </p:nvPr>
        </p:nvSpPr>
        <p:spPr>
          <a:xfrm>
            <a:off x="1295400" y="1600200"/>
            <a:ext cx="7848600" cy="4572000"/>
          </a:xfrm>
        </p:spPr>
        <p:txBody>
          <a:bodyPr/>
          <a:lstStyle/>
          <a:p>
            <a:pPr eaLnBrk="1" hangingPunct="1">
              <a:lnSpc>
                <a:spcPct val="90000"/>
              </a:lnSpc>
            </a:pPr>
            <a:r>
              <a:rPr lang="en-US" dirty="0" smtClean="0"/>
              <a:t>Risk analysis for program prioritization</a:t>
            </a:r>
          </a:p>
          <a:p>
            <a:pPr eaLnBrk="1" hangingPunct="1">
              <a:lnSpc>
                <a:spcPct val="90000"/>
              </a:lnSpc>
            </a:pPr>
            <a:r>
              <a:rPr lang="en-US" dirty="0" smtClean="0"/>
              <a:t>Multi-year revenue and expenditure projections</a:t>
            </a:r>
          </a:p>
          <a:p>
            <a:pPr lvl="1" eaLnBrk="1" hangingPunct="1">
              <a:lnSpc>
                <a:spcPct val="90000"/>
              </a:lnSpc>
            </a:pPr>
            <a:r>
              <a:rPr lang="en-US" sz="2600" dirty="0" smtClean="0"/>
              <a:t>Forecasting </a:t>
            </a:r>
          </a:p>
          <a:p>
            <a:pPr eaLnBrk="1" hangingPunct="1">
              <a:lnSpc>
                <a:spcPct val="90000"/>
              </a:lnSpc>
            </a:pPr>
            <a:r>
              <a:rPr lang="en-US" dirty="0" smtClean="0"/>
              <a:t>Strategic planning</a:t>
            </a:r>
          </a:p>
          <a:p>
            <a:pPr eaLnBrk="1" hangingPunct="1">
              <a:lnSpc>
                <a:spcPct val="90000"/>
              </a:lnSpc>
            </a:pPr>
            <a:r>
              <a:rPr lang="en-US" dirty="0" smtClean="0"/>
              <a:t>Family of performance measures</a:t>
            </a:r>
          </a:p>
          <a:p>
            <a:pPr lvl="1" eaLnBrk="1" hangingPunct="1">
              <a:lnSpc>
                <a:spcPct val="90000"/>
              </a:lnSpc>
            </a:pPr>
            <a:r>
              <a:rPr lang="en-US" sz="2600" dirty="0" smtClean="0"/>
              <a:t>Program dashboards</a:t>
            </a:r>
          </a:p>
          <a:p>
            <a:pPr eaLnBrk="1" hangingPunct="1">
              <a:lnSpc>
                <a:spcPct val="90000"/>
              </a:lnSpc>
            </a:pPr>
            <a:r>
              <a:rPr lang="en-US" dirty="0" smtClean="0"/>
              <a:t>Decision-making matrices</a:t>
            </a:r>
          </a:p>
        </p:txBody>
      </p:sp>
      <p:sp>
        <p:nvSpPr>
          <p:cNvPr id="41988" name="Slide Number Placeholder 5"/>
          <p:cNvSpPr txBox="1">
            <a:spLocks noGrp="1"/>
          </p:cNvSpPr>
          <p:nvPr/>
        </p:nvSpPr>
        <p:spPr bwMode="auto">
          <a:xfrm>
            <a:off x="6934200" y="6553200"/>
            <a:ext cx="1066800" cy="228600"/>
          </a:xfrm>
          <a:prstGeom prst="rect">
            <a:avLst/>
          </a:prstGeom>
          <a:noFill/>
          <a:ln w="9525">
            <a:noFill/>
            <a:miter lim="800000"/>
            <a:headEnd/>
            <a:tailEnd/>
          </a:ln>
        </p:spPr>
        <p:txBody>
          <a:bodyPr/>
          <a:lstStyle/>
          <a:p>
            <a:pPr algn="r"/>
            <a:fld id="{0F9099E2-88EB-4C7B-86F9-EF8EFF92E8ED}" type="slidenum">
              <a:rPr lang="en-US" sz="900">
                <a:solidFill>
                  <a:schemeClr val="bg1"/>
                </a:solidFill>
                <a:latin typeface="Myriad Condensed Web"/>
              </a:rPr>
              <a:pPr algn="r"/>
              <a:t>32</a:t>
            </a:fld>
            <a:endParaRPr lang="en-US" sz="900">
              <a:solidFill>
                <a:schemeClr val="bg1"/>
              </a:solidFill>
              <a:latin typeface="Myriad Condensed Web"/>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838200" y="0"/>
            <a:ext cx="8229600" cy="914400"/>
          </a:xfrm>
        </p:spPr>
        <p:txBody>
          <a:bodyPr/>
          <a:lstStyle/>
          <a:p>
            <a:pPr eaLnBrk="1" hangingPunct="1"/>
            <a:r>
              <a:rPr lang="en-US" dirty="0" smtClean="0">
                <a:solidFill>
                  <a:srgbClr val="C00000"/>
                </a:solidFill>
              </a:rPr>
              <a:t>Gaining Efficiencies</a:t>
            </a:r>
          </a:p>
        </p:txBody>
      </p:sp>
      <p:sp>
        <p:nvSpPr>
          <p:cNvPr id="43011" name="Content Placeholder 9"/>
          <p:cNvSpPr>
            <a:spLocks noGrp="1"/>
          </p:cNvSpPr>
          <p:nvPr>
            <p:ph sz="half" idx="4294967295"/>
          </p:nvPr>
        </p:nvSpPr>
        <p:spPr>
          <a:xfrm>
            <a:off x="1066800" y="1676400"/>
            <a:ext cx="7775575" cy="4110038"/>
          </a:xfrm>
        </p:spPr>
        <p:txBody>
          <a:bodyPr/>
          <a:lstStyle/>
          <a:p>
            <a:pPr eaLnBrk="1" hangingPunct="1"/>
            <a:r>
              <a:rPr lang="en-US" dirty="0" smtClean="0"/>
              <a:t>Program management efficiencies:</a:t>
            </a:r>
          </a:p>
          <a:p>
            <a:pPr lvl="1" eaLnBrk="1" hangingPunct="1"/>
            <a:r>
              <a:rPr lang="en-US" sz="2600" dirty="0" smtClean="0"/>
              <a:t>What programs are necessary to address the threats in specific communities?</a:t>
            </a:r>
          </a:p>
          <a:p>
            <a:pPr lvl="1" eaLnBrk="1" hangingPunct="1"/>
            <a:r>
              <a:rPr lang="en-US" sz="2600" dirty="0" smtClean="0"/>
              <a:t>Alternative staffing models to keep programs alive</a:t>
            </a:r>
          </a:p>
          <a:p>
            <a:pPr lvl="1" eaLnBrk="1" hangingPunct="1"/>
            <a:r>
              <a:rPr lang="en-US" sz="2600" dirty="0" smtClean="0"/>
              <a:t>Leveraging technology support department  goals</a:t>
            </a:r>
          </a:p>
        </p:txBody>
      </p:sp>
      <p:sp>
        <p:nvSpPr>
          <p:cNvPr id="43012" name="Slide Number Placeholder 5"/>
          <p:cNvSpPr txBox="1">
            <a:spLocks noGrp="1"/>
          </p:cNvSpPr>
          <p:nvPr/>
        </p:nvSpPr>
        <p:spPr bwMode="auto">
          <a:xfrm>
            <a:off x="6934200" y="6553200"/>
            <a:ext cx="1066800" cy="228600"/>
          </a:xfrm>
          <a:prstGeom prst="rect">
            <a:avLst/>
          </a:prstGeom>
          <a:noFill/>
          <a:ln w="9525">
            <a:noFill/>
            <a:miter lim="800000"/>
            <a:headEnd/>
            <a:tailEnd/>
          </a:ln>
        </p:spPr>
        <p:txBody>
          <a:bodyPr/>
          <a:lstStyle/>
          <a:p>
            <a:pPr algn="r"/>
            <a:fld id="{BB02CC78-351B-4051-9B55-E38135B7885E}" type="slidenum">
              <a:rPr lang="en-US" sz="900">
                <a:solidFill>
                  <a:schemeClr val="bg1"/>
                </a:solidFill>
                <a:latin typeface="Myriad Condensed Web"/>
              </a:rPr>
              <a:pPr algn="r"/>
              <a:t>33</a:t>
            </a:fld>
            <a:endParaRPr lang="en-US" sz="900">
              <a:solidFill>
                <a:schemeClr val="bg1"/>
              </a:solidFill>
              <a:latin typeface="Myriad Condensed Web"/>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Good News, Bad News</a:t>
            </a:r>
          </a:p>
        </p:txBody>
      </p:sp>
      <p:sp>
        <p:nvSpPr>
          <p:cNvPr id="46083" name="Content Placeholder 2"/>
          <p:cNvSpPr>
            <a:spLocks noGrp="1"/>
          </p:cNvSpPr>
          <p:nvPr>
            <p:ph idx="1"/>
          </p:nvPr>
        </p:nvSpPr>
        <p:spPr>
          <a:xfrm>
            <a:off x="838200" y="1600200"/>
            <a:ext cx="7848600" cy="4572000"/>
          </a:xfrm>
        </p:spPr>
        <p:txBody>
          <a:bodyPr/>
          <a:lstStyle/>
          <a:p>
            <a:pPr algn="ctr">
              <a:buFontTx/>
              <a:buNone/>
            </a:pPr>
            <a:r>
              <a:rPr lang="en-US" dirty="0" smtClean="0"/>
              <a:t>Recovery is underway, </a:t>
            </a:r>
          </a:p>
          <a:p>
            <a:pPr algn="ctr">
              <a:buFontTx/>
              <a:buNone/>
            </a:pPr>
            <a:r>
              <a:rPr lang="en-US" dirty="0" smtClean="0"/>
              <a:t>but will be a long and difficult road. </a:t>
            </a:r>
          </a:p>
          <a:p>
            <a:pPr algn="ctr">
              <a:buFontTx/>
              <a:buNone/>
            </a:pPr>
            <a:endParaRPr lang="en-US" dirty="0" smtClean="0"/>
          </a:p>
          <a:p>
            <a:pPr algn="ctr">
              <a:buFontTx/>
              <a:buNone/>
            </a:pPr>
            <a:r>
              <a:rPr lang="en-US" dirty="0" smtClean="0"/>
              <a:t>We have an opportunity to come out stronger, </a:t>
            </a:r>
          </a:p>
          <a:p>
            <a:pPr algn="ctr">
              <a:buFontTx/>
              <a:buNone/>
            </a:pPr>
            <a:r>
              <a:rPr lang="en-US" dirty="0" smtClean="0"/>
              <a:t>if we take the time and energy to shape our future now.</a:t>
            </a:r>
          </a:p>
          <a:p>
            <a:pPr algn="ctr">
              <a:buFontTx/>
              <a:buNone/>
            </a:pPr>
            <a:endParaRPr lang="en-US" dirty="0" smtClean="0"/>
          </a:p>
          <a:p>
            <a:pPr algn="ctr">
              <a:buFontTx/>
              <a:buNone/>
            </a:pPr>
            <a:r>
              <a:rPr lang="en-US" i="1" dirty="0" smtClean="0">
                <a:solidFill>
                  <a:srgbClr val="C00000"/>
                </a:solidFill>
              </a:rPr>
              <a:t>Will the fire service step-up to the opportunity?</a:t>
            </a:r>
          </a:p>
          <a:p>
            <a:pPr>
              <a:buFontTx/>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228600" y="2740025"/>
            <a:ext cx="8610600" cy="1450975"/>
          </a:xfrm>
        </p:spPr>
        <p:txBody>
          <a:bodyPr/>
          <a:lstStyle/>
          <a:p>
            <a:pPr algn="ctr"/>
            <a:r>
              <a:rPr lang="en-US" sz="2400" dirty="0" smtClean="0"/>
              <a:t/>
            </a:r>
            <a:br>
              <a:rPr lang="en-US" sz="2400" dirty="0" smtClean="0"/>
            </a:br>
            <a:r>
              <a:rPr lang="en-US" sz="2400" dirty="0" smtClean="0"/>
              <a:t>The Fire and Emergency Service Outlook </a:t>
            </a:r>
            <a:br>
              <a:rPr lang="en-US" sz="2400" dirty="0" smtClean="0"/>
            </a:br>
            <a:r>
              <a:rPr lang="en-US" sz="2400" dirty="0" smtClean="0"/>
              <a:t>in the New Economy</a:t>
            </a:r>
            <a:br>
              <a:rPr lang="en-US" sz="2400" dirty="0" smtClean="0"/>
            </a:br>
            <a:endParaRPr lang="en-US" sz="2400" i="1" dirty="0" smtClean="0"/>
          </a:p>
        </p:txBody>
      </p:sp>
      <p:sp>
        <p:nvSpPr>
          <p:cNvPr id="2051" name="Rectangle 5"/>
          <p:cNvSpPr>
            <a:spLocks noGrp="1" noChangeArrowheads="1"/>
          </p:cNvSpPr>
          <p:nvPr>
            <p:ph type="subTitle" idx="1"/>
          </p:nvPr>
        </p:nvSpPr>
        <p:spPr>
          <a:xfrm>
            <a:off x="1365250" y="4191000"/>
            <a:ext cx="6102350" cy="1143000"/>
          </a:xfrm>
        </p:spPr>
        <p:txBody>
          <a:bodyPr/>
          <a:lstStyle/>
          <a:p>
            <a:r>
              <a:rPr lang="en-US" sz="2000" dirty="0" smtClean="0"/>
              <a:t>Mark W. Light, CAE</a:t>
            </a:r>
          </a:p>
          <a:p>
            <a:r>
              <a:rPr lang="en-US" sz="2000" dirty="0" smtClean="0"/>
              <a:t>Chief Executive Officer and Executi</a:t>
            </a:r>
            <a:r>
              <a:rPr lang="en-US" sz="2000" dirty="0"/>
              <a:t>v</a:t>
            </a:r>
            <a:r>
              <a:rPr lang="en-US" sz="2000" dirty="0" smtClean="0"/>
              <a:t>e Director</a:t>
            </a:r>
          </a:p>
          <a:p>
            <a:r>
              <a:rPr lang="en-US" sz="2000" dirty="0" smtClean="0"/>
              <a:t>International Association of Fire Chiefs</a:t>
            </a:r>
          </a:p>
        </p:txBody>
      </p:sp>
      <p:sp>
        <p:nvSpPr>
          <p:cNvPr id="4" name="TextBox 3"/>
          <p:cNvSpPr txBox="1"/>
          <p:nvPr/>
        </p:nvSpPr>
        <p:spPr>
          <a:xfrm>
            <a:off x="914400" y="2057400"/>
            <a:ext cx="7132638" cy="708025"/>
          </a:xfrm>
          <a:prstGeom prst="rect">
            <a:avLst/>
          </a:prstGeom>
          <a:noFill/>
        </p:spPr>
        <p:txBody>
          <a:bodyPr>
            <a:spAutoFit/>
          </a:bodyPr>
          <a:lstStyle/>
          <a:p>
            <a:pPr algn="ctr">
              <a:defRPr/>
            </a:pPr>
            <a:r>
              <a:rPr lang="en-US" sz="4000" b="1" dirty="0" smtClean="0">
                <a:solidFill>
                  <a:srgbClr val="CC0000"/>
                </a:solidFill>
                <a:latin typeface="Arial" pitchFamily="34" charset="0"/>
              </a:rPr>
              <a:t>Over the Fiscal Cliff</a:t>
            </a:r>
            <a:endParaRPr lang="en-US" sz="4000" b="1" dirty="0">
              <a:solidFill>
                <a:srgbClr val="CC0000"/>
              </a:solidFill>
              <a:latin typeface="+mj-lt"/>
            </a:endParaRPr>
          </a:p>
        </p:txBody>
      </p:sp>
    </p:spTree>
    <p:extLst>
      <p:ext uri="{BB962C8B-B14F-4D97-AF65-F5344CB8AC3E}">
        <p14:creationId xmlns:p14="http://schemas.microsoft.com/office/powerpoint/2010/main" val="33922311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Fire Service Image:</a:t>
            </a:r>
            <a:br>
              <a:rPr lang="en-US" dirty="0" smtClean="0"/>
            </a:br>
            <a:r>
              <a:rPr lang="en-US" dirty="0" smtClean="0"/>
              <a:t>Unraveling our World</a:t>
            </a:r>
            <a:endParaRPr lang="en-US" dirty="0"/>
          </a:p>
        </p:txBody>
      </p:sp>
      <p:pic>
        <p:nvPicPr>
          <p:cNvPr id="1026" name="Picture 2" descr="C:\Users\ann.davison\AppData\Local\Microsoft\Windows\Temporary Internet Files\Content.IE5\RERLO49Z\MP900437224[1].jpg"/>
          <p:cNvPicPr>
            <a:picLocks noGrp="1" noChangeAspect="1" noChangeArrowheads="1"/>
          </p:cNvPicPr>
          <p:nvPr>
            <p:ph sz="half" idx="1"/>
          </p:nvPr>
        </p:nvPicPr>
        <p:blipFill>
          <a:blip r:embed="rId3" cstate="print"/>
          <a:stretch>
            <a:fillRect/>
          </a:stretch>
        </p:blipFill>
        <p:spPr bwMode="auto">
          <a:xfrm>
            <a:off x="5181601" y="1600201"/>
            <a:ext cx="3352800" cy="3349610"/>
          </a:xfrm>
          <a:prstGeom prst="rect">
            <a:avLst/>
          </a:prstGeom>
          <a:noFill/>
        </p:spPr>
      </p:pic>
      <p:sp>
        <p:nvSpPr>
          <p:cNvPr id="9" name="Content Placeholder 8"/>
          <p:cNvSpPr>
            <a:spLocks noGrp="1"/>
          </p:cNvSpPr>
          <p:nvPr>
            <p:ph sz="half" idx="2"/>
          </p:nvPr>
        </p:nvSpPr>
        <p:spPr>
          <a:xfrm>
            <a:off x="1219200" y="1524000"/>
            <a:ext cx="7543800" cy="4572000"/>
          </a:xfrm>
        </p:spPr>
        <p:txBody>
          <a:bodyPr/>
          <a:lstStyle/>
          <a:p>
            <a:pPr>
              <a:buBlip>
                <a:blip r:embed="rId4"/>
              </a:buBlip>
            </a:pPr>
            <a:r>
              <a:rPr lang="en-US" sz="2600" dirty="0" smtClean="0"/>
              <a:t>Hard times</a:t>
            </a:r>
          </a:p>
          <a:p>
            <a:pPr>
              <a:buBlip>
                <a:blip r:embed="rId4"/>
              </a:buBlip>
            </a:pPr>
            <a:r>
              <a:rPr lang="en-US" sz="2600" dirty="0" smtClean="0"/>
              <a:t>Budget scrutiny</a:t>
            </a:r>
          </a:p>
          <a:p>
            <a:pPr>
              <a:buBlip>
                <a:blip r:embed="rId4"/>
              </a:buBlip>
            </a:pPr>
            <a:r>
              <a:rPr lang="en-US" sz="2600" dirty="0" smtClean="0"/>
              <a:t>Education cuts</a:t>
            </a:r>
          </a:p>
          <a:p>
            <a:pPr>
              <a:buBlip>
                <a:blip r:embed="rId4"/>
              </a:buBlip>
            </a:pPr>
            <a:r>
              <a:rPr lang="en-US" sz="2600" dirty="0" smtClean="0"/>
              <a:t>Misinformation</a:t>
            </a:r>
          </a:p>
          <a:p>
            <a:pPr>
              <a:buBlip>
                <a:blip r:embed="rId4"/>
              </a:buBlip>
            </a:pPr>
            <a:r>
              <a:rPr lang="en-US" sz="2600" dirty="0" smtClean="0"/>
              <a:t>Negative dialog</a:t>
            </a:r>
          </a:p>
          <a:p>
            <a:pPr>
              <a:buBlip>
                <a:blip r:embed="rId4"/>
              </a:buBlip>
            </a:pPr>
            <a:r>
              <a:rPr lang="en-US" sz="2600" dirty="0" smtClean="0"/>
              <a:t>Fewer champions</a:t>
            </a:r>
          </a:p>
          <a:p>
            <a:pPr>
              <a:buBlip>
                <a:blip r:embed="rId4"/>
              </a:buBlip>
            </a:pPr>
            <a:r>
              <a:rPr lang="en-US" sz="2600" dirty="0" smtClean="0"/>
              <a:t>Pay/benefits scrutiny</a:t>
            </a:r>
          </a:p>
          <a:p>
            <a:pPr>
              <a:buBlip>
                <a:blip r:embed="rId4"/>
              </a:buBlip>
            </a:pPr>
            <a:r>
              <a:rPr lang="en-US" sz="2600" dirty="0" smtClean="0"/>
              <a:t>Lashing out</a:t>
            </a:r>
          </a:p>
          <a:p>
            <a:pPr>
              <a:buBlip>
                <a:blip r:embed="rId4"/>
              </a:buBlip>
            </a:pPr>
            <a:r>
              <a:rPr lang="en-US" sz="2600" dirty="0" smtClean="0"/>
              <a:t>Fewer champions, more cuts and more scrutiny</a:t>
            </a:r>
          </a:p>
          <a:p>
            <a:pPr>
              <a:buBlip>
                <a:blip r:embed="rId4"/>
              </a:buBlip>
            </a:pP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r>
              <a:rPr lang="en-US" smtClean="0"/>
              <a:t>Is Fire a Federal Problem?</a:t>
            </a:r>
          </a:p>
        </p:txBody>
      </p:sp>
      <p:sp>
        <p:nvSpPr>
          <p:cNvPr id="30723" name="Content Placeholder 4"/>
          <p:cNvSpPr>
            <a:spLocks noGrp="1"/>
          </p:cNvSpPr>
          <p:nvPr>
            <p:ph sz="half" idx="1"/>
          </p:nvPr>
        </p:nvSpPr>
        <p:spPr>
          <a:xfrm>
            <a:off x="914400" y="1447800"/>
            <a:ext cx="4038600" cy="4876800"/>
          </a:xfrm>
        </p:spPr>
        <p:txBody>
          <a:bodyPr/>
          <a:lstStyle/>
          <a:p>
            <a:r>
              <a:rPr lang="en-US" sz="2000" dirty="0" smtClean="0"/>
              <a:t>PD, County Sheriff, State Police, Highway Patrol, ABC Officer, FBI, DEA, ATF, Customs and Border Patrol, Secret Service, Federal Protective Service, U.S. Marshals, Federal Air Marshals, ICE, U.S. Forest Service Law Enforcement, Bureau of Indian Affairs, Bureau of Land Management, U.S. Park Service</a:t>
            </a:r>
          </a:p>
          <a:p>
            <a:pPr lvl="1"/>
            <a:r>
              <a:rPr lang="en-US" dirty="0" smtClean="0"/>
              <a:t>18 different agencies that can enforce laws</a:t>
            </a:r>
          </a:p>
        </p:txBody>
      </p:sp>
      <p:sp>
        <p:nvSpPr>
          <p:cNvPr id="30724" name="Content Placeholder 5"/>
          <p:cNvSpPr>
            <a:spLocks noGrp="1"/>
          </p:cNvSpPr>
          <p:nvPr>
            <p:ph sz="half" idx="2"/>
          </p:nvPr>
        </p:nvSpPr>
        <p:spPr>
          <a:xfrm>
            <a:off x="4648200" y="1371600"/>
            <a:ext cx="4038600" cy="4648200"/>
          </a:xfrm>
        </p:spPr>
        <p:txBody>
          <a:bodyPr/>
          <a:lstStyle/>
          <a:p>
            <a:r>
              <a:rPr lang="en-US" dirty="0" smtClean="0"/>
              <a:t>Local FD</a:t>
            </a:r>
          </a:p>
          <a:p>
            <a:pPr lvl="1"/>
            <a:r>
              <a:rPr lang="en-US" dirty="0" smtClean="0"/>
              <a:t>1 agency from local to federal to suppress fires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20091"/>
            <a:ext cx="6172200" cy="4924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Industrial Production</a:t>
            </a:r>
            <a:br>
              <a:rPr lang="en-US" dirty="0" smtClean="0"/>
            </a:br>
            <a:r>
              <a:rPr lang="en-US" dirty="0" smtClean="0"/>
              <a:t>(Real Time)</a:t>
            </a:r>
            <a:endParaRPr lang="en-US" dirty="0"/>
          </a:p>
        </p:txBody>
      </p:sp>
    </p:spTree>
    <p:extLst>
      <p:ext uri="{BB962C8B-B14F-4D97-AF65-F5344CB8AC3E}">
        <p14:creationId xmlns:p14="http://schemas.microsoft.com/office/powerpoint/2010/main" val="1532227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and Trade Sales</a:t>
            </a:r>
            <a:endParaRPr lang="en-US" dirty="0"/>
          </a:p>
        </p:txBody>
      </p:sp>
      <p:pic>
        <p:nvPicPr>
          <p:cNvPr id="4098" name="Picture 2" descr="http://advisorperspectives.com/dshort/charts/indicators/Mfg-and-Trade-Sales-real-lo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858000" cy="498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57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The Other Side: </a:t>
            </a:r>
            <a:br>
              <a:rPr lang="en-US" dirty="0" smtClean="0"/>
            </a:br>
            <a:r>
              <a:rPr lang="en-US" dirty="0" smtClean="0"/>
              <a:t>Many Unknowns</a:t>
            </a:r>
          </a:p>
        </p:txBody>
      </p:sp>
      <p:sp>
        <p:nvSpPr>
          <p:cNvPr id="5123" name="Content Placeholder 2"/>
          <p:cNvSpPr>
            <a:spLocks noGrp="1"/>
          </p:cNvSpPr>
          <p:nvPr>
            <p:ph idx="1"/>
          </p:nvPr>
        </p:nvSpPr>
        <p:spPr>
          <a:xfrm>
            <a:off x="1143000" y="1219200"/>
            <a:ext cx="7696200" cy="4572000"/>
          </a:xfrm>
        </p:spPr>
        <p:txBody>
          <a:bodyPr/>
          <a:lstStyle/>
          <a:p>
            <a:r>
              <a:rPr lang="en-US" dirty="0" smtClean="0"/>
              <a:t>The scoop on sequestration</a:t>
            </a:r>
          </a:p>
          <a:p>
            <a:pPr lvl="1"/>
            <a:r>
              <a:rPr lang="en-US" dirty="0" smtClean="0"/>
              <a:t>Real or just politics?</a:t>
            </a:r>
          </a:p>
          <a:p>
            <a:r>
              <a:rPr lang="en-US" dirty="0" smtClean="0"/>
              <a:t>National outlook for fire department budgets</a:t>
            </a:r>
          </a:p>
          <a:p>
            <a:pPr lvl="1"/>
            <a:r>
              <a:rPr lang="en-US" dirty="0" smtClean="0"/>
              <a:t>Anecdotal information</a:t>
            </a:r>
          </a:p>
          <a:p>
            <a:r>
              <a:rPr lang="en-US" dirty="0" smtClean="0"/>
              <a:t>How will popular reforms impact departments?</a:t>
            </a:r>
          </a:p>
          <a:p>
            <a:pPr lvl="1"/>
            <a:r>
              <a:rPr lang="en-US" dirty="0" smtClean="0"/>
              <a:t>Federal health care</a:t>
            </a:r>
          </a:p>
          <a:p>
            <a:pPr lvl="1"/>
            <a:r>
              <a:rPr lang="en-US" dirty="0" smtClean="0"/>
              <a:t>Federal budget deficit reduction </a:t>
            </a:r>
          </a:p>
          <a:p>
            <a:pPr lvl="1"/>
            <a:r>
              <a:rPr lang="en-US" dirty="0" smtClean="0"/>
              <a:t>Local pensions</a:t>
            </a:r>
          </a:p>
          <a:p>
            <a:r>
              <a:rPr lang="en-US" dirty="0" smtClean="0"/>
              <a:t>Will the recovery continue as projected</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Sales</a:t>
            </a:r>
            <a:endParaRPr lang="en-US" dirty="0"/>
          </a:p>
        </p:txBody>
      </p:sp>
      <p:pic>
        <p:nvPicPr>
          <p:cNvPr id="3074" name="Picture 2" descr="Click to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858000" cy="498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595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Side:</a:t>
            </a:r>
            <a:br>
              <a:rPr lang="en-US" dirty="0" smtClean="0"/>
            </a:br>
            <a:r>
              <a:rPr lang="en-US" dirty="0" smtClean="0"/>
              <a:t>Panic or Dive In?</a:t>
            </a:r>
            <a:endParaRPr lang="en-US" dirty="0"/>
          </a:p>
        </p:txBody>
      </p:sp>
      <p:pic>
        <p:nvPicPr>
          <p:cNvPr id="2054" name="Picture 6" descr="http://walkalongroad.files.wordpress.com/2011/01/cliff.jpg"/>
          <p:cNvPicPr>
            <a:picLocks noChangeAspect="1" noChangeArrowheads="1"/>
          </p:cNvPicPr>
          <p:nvPr/>
        </p:nvPicPr>
        <p:blipFill>
          <a:blip r:embed="rId3" cstate="print"/>
          <a:srcRect/>
          <a:stretch>
            <a:fillRect/>
          </a:stretch>
        </p:blipFill>
        <p:spPr bwMode="auto">
          <a:xfrm>
            <a:off x="6115050" y="1752600"/>
            <a:ext cx="3028950" cy="4048125"/>
          </a:xfrm>
          <a:prstGeom prst="rect">
            <a:avLst/>
          </a:prstGeom>
          <a:noFill/>
        </p:spPr>
      </p:pic>
      <p:sp>
        <p:nvSpPr>
          <p:cNvPr id="8" name="Content Placeholder 7"/>
          <p:cNvSpPr>
            <a:spLocks noGrp="1"/>
          </p:cNvSpPr>
          <p:nvPr>
            <p:ph idx="1"/>
          </p:nvPr>
        </p:nvSpPr>
        <p:spPr>
          <a:xfrm>
            <a:off x="990600" y="1600200"/>
            <a:ext cx="5257800" cy="4572000"/>
          </a:xfrm>
        </p:spPr>
        <p:txBody>
          <a:bodyPr/>
          <a:lstStyle/>
          <a:p>
            <a:r>
              <a:rPr lang="en-US" dirty="0" smtClean="0"/>
              <a:t>Danger is a certainty</a:t>
            </a:r>
          </a:p>
          <a:p>
            <a:r>
              <a:rPr lang="en-US" dirty="0" smtClean="0"/>
              <a:t>Strategic risk is necessary</a:t>
            </a:r>
          </a:p>
          <a:p>
            <a:r>
              <a:rPr lang="en-US" dirty="0" smtClean="0"/>
              <a:t>Planning is essential</a:t>
            </a:r>
          </a:p>
          <a:p>
            <a:r>
              <a:rPr lang="en-US" dirty="0" smtClean="0"/>
              <a:t>Proper execution is critical</a:t>
            </a:r>
          </a:p>
          <a:p>
            <a:r>
              <a:rPr lang="en-US" dirty="0" smtClean="0"/>
              <a:t>Confidence increases the more you work at it</a:t>
            </a:r>
          </a:p>
          <a:p>
            <a:r>
              <a:rPr lang="en-US" dirty="0" smtClean="0"/>
              <a:t>Will end stronger than when you leaped</a:t>
            </a:r>
          </a:p>
          <a:p>
            <a:endParaRPr lang="en-US" dirty="0" smtClean="0"/>
          </a:p>
          <a:p>
            <a:endParaRPr lang="en-US" dirty="0" smtClean="0"/>
          </a:p>
          <a:p>
            <a:pPr>
              <a:buNone/>
            </a:pPr>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3048000" y="228600"/>
            <a:ext cx="5943600" cy="792162"/>
          </a:xfrm>
        </p:spPr>
        <p:txBody>
          <a:bodyPr/>
          <a:lstStyle/>
          <a:p>
            <a:pPr eaLnBrk="1" hangingPunct="1"/>
            <a:r>
              <a:rPr lang="en-US" dirty="0" smtClean="0">
                <a:solidFill>
                  <a:srgbClr val="C00000"/>
                </a:solidFill>
              </a:rPr>
              <a:t>Strategies for Gaining Efficiencies</a:t>
            </a:r>
          </a:p>
        </p:txBody>
      </p:sp>
      <p:sp>
        <p:nvSpPr>
          <p:cNvPr id="44035" name="Content Placeholder 2"/>
          <p:cNvSpPr>
            <a:spLocks noGrp="1"/>
          </p:cNvSpPr>
          <p:nvPr>
            <p:ph idx="4294967295"/>
          </p:nvPr>
        </p:nvSpPr>
        <p:spPr>
          <a:xfrm>
            <a:off x="1371600" y="1600200"/>
            <a:ext cx="7772400" cy="4572000"/>
          </a:xfrm>
        </p:spPr>
        <p:txBody>
          <a:bodyPr/>
          <a:lstStyle/>
          <a:p>
            <a:pPr eaLnBrk="1" hangingPunct="1">
              <a:lnSpc>
                <a:spcPct val="90000"/>
              </a:lnSpc>
              <a:buClr>
                <a:srgbClr val="FF0000"/>
              </a:buClr>
              <a:buFont typeface="Wingdings" pitchFamily="2" charset="2"/>
              <a:buChar char="ü"/>
            </a:pPr>
            <a:r>
              <a:rPr lang="en-US" dirty="0" smtClean="0"/>
              <a:t>Budget scrubbing </a:t>
            </a:r>
          </a:p>
          <a:p>
            <a:pPr eaLnBrk="1" hangingPunct="1">
              <a:lnSpc>
                <a:spcPct val="90000"/>
              </a:lnSpc>
              <a:buClr>
                <a:srgbClr val="FF0000"/>
              </a:buClr>
              <a:buFont typeface="Wingdings" pitchFamily="2" charset="2"/>
              <a:buChar char="ü"/>
            </a:pPr>
            <a:r>
              <a:rPr lang="en-US" dirty="0" smtClean="0"/>
              <a:t>Revenue enhancements or diversification </a:t>
            </a:r>
          </a:p>
          <a:p>
            <a:pPr lvl="1" eaLnBrk="1" hangingPunct="1">
              <a:lnSpc>
                <a:spcPct val="90000"/>
              </a:lnSpc>
            </a:pPr>
            <a:r>
              <a:rPr lang="en-US" sz="2600" dirty="0" smtClean="0"/>
              <a:t>Fee for service – partial to full cost recovery</a:t>
            </a:r>
          </a:p>
          <a:p>
            <a:pPr lvl="1" eaLnBrk="1" hangingPunct="1">
              <a:lnSpc>
                <a:spcPct val="90000"/>
              </a:lnSpc>
            </a:pPr>
            <a:r>
              <a:rPr lang="en-US" sz="2600" dirty="0" smtClean="0"/>
              <a:t>Proffers for new development</a:t>
            </a:r>
          </a:p>
          <a:p>
            <a:pPr lvl="1" eaLnBrk="1" hangingPunct="1">
              <a:lnSpc>
                <a:spcPct val="90000"/>
              </a:lnSpc>
            </a:pPr>
            <a:r>
              <a:rPr lang="en-US" sz="2600" dirty="0" smtClean="0"/>
              <a:t>Leasing space on station property</a:t>
            </a:r>
          </a:p>
          <a:p>
            <a:pPr lvl="1" eaLnBrk="1" hangingPunct="1">
              <a:lnSpc>
                <a:spcPct val="90000"/>
              </a:lnSpc>
            </a:pPr>
            <a:r>
              <a:rPr lang="en-US" sz="2600" dirty="0" smtClean="0"/>
              <a:t>Fire levy funds (special taxing)</a:t>
            </a:r>
          </a:p>
          <a:p>
            <a:pPr eaLnBrk="1" hangingPunct="1">
              <a:lnSpc>
                <a:spcPct val="90000"/>
              </a:lnSpc>
            </a:pPr>
            <a:r>
              <a:rPr lang="en-US" dirty="0" smtClean="0"/>
              <a:t>Fire service consolidation/partnerships </a:t>
            </a:r>
          </a:p>
          <a:p>
            <a:pPr lvl="1" eaLnBrk="1" hangingPunct="1">
              <a:lnSpc>
                <a:spcPct val="90000"/>
              </a:lnSpc>
            </a:pPr>
            <a:r>
              <a:rPr lang="en-US" sz="2600" dirty="0" smtClean="0"/>
              <a:t>Internal to local government</a:t>
            </a:r>
          </a:p>
          <a:p>
            <a:pPr lvl="1" eaLnBrk="1" hangingPunct="1">
              <a:lnSpc>
                <a:spcPct val="90000"/>
              </a:lnSpc>
            </a:pPr>
            <a:r>
              <a:rPr lang="en-US" sz="2600" dirty="0" smtClean="0"/>
              <a:t>Regionalization</a:t>
            </a:r>
          </a:p>
        </p:txBody>
      </p:sp>
      <p:sp>
        <p:nvSpPr>
          <p:cNvPr id="44036" name="Slide Number Placeholder 5"/>
          <p:cNvSpPr txBox="1">
            <a:spLocks noGrp="1"/>
          </p:cNvSpPr>
          <p:nvPr/>
        </p:nvSpPr>
        <p:spPr bwMode="auto">
          <a:xfrm>
            <a:off x="6934200" y="6553200"/>
            <a:ext cx="1066800" cy="228600"/>
          </a:xfrm>
          <a:prstGeom prst="rect">
            <a:avLst/>
          </a:prstGeom>
          <a:noFill/>
          <a:ln w="9525">
            <a:noFill/>
            <a:miter lim="800000"/>
            <a:headEnd/>
            <a:tailEnd/>
          </a:ln>
        </p:spPr>
        <p:txBody>
          <a:bodyPr/>
          <a:lstStyle/>
          <a:p>
            <a:pPr algn="r"/>
            <a:fld id="{B9BB798C-B1C0-47FB-AA1D-84D23A36BB9A}" type="slidenum">
              <a:rPr lang="en-US" sz="900">
                <a:solidFill>
                  <a:schemeClr val="bg1"/>
                </a:solidFill>
                <a:latin typeface="Myriad Condensed Web"/>
              </a:rPr>
              <a:pPr algn="r"/>
              <a:t>42</a:t>
            </a:fld>
            <a:endParaRPr lang="en-US" sz="900">
              <a:solidFill>
                <a:schemeClr val="bg1"/>
              </a:solidFill>
              <a:latin typeface="Myriad Condensed Web"/>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025" y="2663825"/>
            <a:ext cx="594995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68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Backlash: Pensions</a:t>
            </a:r>
          </a:p>
        </p:txBody>
      </p:sp>
      <p:sp>
        <p:nvSpPr>
          <p:cNvPr id="34819" name="Content Placeholder 2"/>
          <p:cNvSpPr>
            <a:spLocks noGrp="1"/>
          </p:cNvSpPr>
          <p:nvPr>
            <p:ph idx="1"/>
          </p:nvPr>
        </p:nvSpPr>
        <p:spPr>
          <a:xfrm>
            <a:off x="1066800" y="1524000"/>
            <a:ext cx="7848600" cy="4572000"/>
          </a:xfrm>
        </p:spPr>
        <p:txBody>
          <a:bodyPr/>
          <a:lstStyle/>
          <a:p>
            <a:pPr>
              <a:spcBef>
                <a:spcPts val="600"/>
              </a:spcBef>
            </a:pPr>
            <a:r>
              <a:rPr lang="en-US" dirty="0" smtClean="0"/>
              <a:t>More than 80% of the U.S.’ 27 million state and local government workers/retirees are covered by public pensions</a:t>
            </a:r>
          </a:p>
          <a:p>
            <a:pPr>
              <a:spcBef>
                <a:spcPts val="600"/>
              </a:spcBef>
            </a:pPr>
            <a:r>
              <a:rPr lang="en-US" dirty="0" smtClean="0"/>
              <a:t>Taxpayers face as much as $3 TRILLION in unfunded workers retirement liabilities at the </a:t>
            </a:r>
            <a:r>
              <a:rPr lang="en-US" b="1" u="sng" dirty="0" smtClean="0"/>
              <a:t>state</a:t>
            </a:r>
            <a:r>
              <a:rPr lang="en-US" dirty="0" smtClean="0"/>
              <a:t> level alone</a:t>
            </a:r>
          </a:p>
          <a:p>
            <a:pPr>
              <a:spcBef>
                <a:spcPts val="600"/>
              </a:spcBef>
            </a:pPr>
            <a:r>
              <a:rPr lang="en-US" dirty="0" smtClean="0"/>
              <a:t>Chicago’s system will be broke by 2020</a:t>
            </a:r>
          </a:p>
          <a:p>
            <a:pPr>
              <a:spcBef>
                <a:spcPts val="600"/>
              </a:spcBef>
            </a:pPr>
            <a:r>
              <a:rPr lang="en-US" dirty="0" smtClean="0"/>
              <a:t>Disparity in retirement contribution</a:t>
            </a:r>
          </a:p>
          <a:p>
            <a:pPr lvl="1">
              <a:spcBef>
                <a:spcPts val="600"/>
              </a:spcBef>
            </a:pPr>
            <a:r>
              <a:rPr lang="en-US" sz="2400" dirty="0" smtClean="0"/>
              <a:t>Private sector average: $0.92</a:t>
            </a:r>
          </a:p>
          <a:p>
            <a:pPr lvl="1">
              <a:spcBef>
                <a:spcPts val="600"/>
              </a:spcBef>
            </a:pPr>
            <a:r>
              <a:rPr lang="en-US" sz="2400" dirty="0" smtClean="0"/>
              <a:t>Public sector average:  $3.04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Backlash: Pensions</a:t>
            </a:r>
          </a:p>
        </p:txBody>
      </p:sp>
      <p:sp>
        <p:nvSpPr>
          <p:cNvPr id="35843" name="Content Placeholder 2"/>
          <p:cNvSpPr>
            <a:spLocks noGrp="1"/>
          </p:cNvSpPr>
          <p:nvPr>
            <p:ph idx="1"/>
          </p:nvPr>
        </p:nvSpPr>
        <p:spPr>
          <a:xfrm>
            <a:off x="838200" y="1524000"/>
            <a:ext cx="7848600" cy="4572000"/>
          </a:xfrm>
        </p:spPr>
        <p:txBody>
          <a:bodyPr/>
          <a:lstStyle/>
          <a:p>
            <a:pPr>
              <a:spcBef>
                <a:spcPts val="600"/>
              </a:spcBef>
            </a:pPr>
            <a:r>
              <a:rPr lang="en-US" dirty="0" smtClean="0"/>
              <a:t>Election results highlight issue</a:t>
            </a:r>
          </a:p>
          <a:p>
            <a:pPr lvl="1">
              <a:spcBef>
                <a:spcPts val="600"/>
              </a:spcBef>
            </a:pPr>
            <a:r>
              <a:rPr lang="en-US" sz="2400" dirty="0" smtClean="0"/>
              <a:t>Six newly-elected  governors are looking at 401(k)-style retirement plans</a:t>
            </a:r>
          </a:p>
          <a:p>
            <a:pPr lvl="1">
              <a:spcBef>
                <a:spcPts val="600"/>
              </a:spcBef>
            </a:pPr>
            <a:r>
              <a:rPr lang="en-US" sz="2400" dirty="0" smtClean="0"/>
              <a:t>Eight of nine California cities and counties approved ballot measures slashing public pension benefits</a:t>
            </a:r>
          </a:p>
          <a:p>
            <a:pPr lvl="1">
              <a:spcBef>
                <a:spcPts val="600"/>
              </a:spcBef>
            </a:pPr>
            <a:r>
              <a:rPr lang="en-US" sz="2400" dirty="0" smtClean="0"/>
              <a:t>More than 40 suburban Chicago communities approved a ballot question demanding that the Illinois legislature lower benefits for future state workers, targeting public safety officers and firefighters</a:t>
            </a:r>
          </a:p>
          <a:p>
            <a:pPr lvl="1">
              <a:spcBef>
                <a:spcPts val="600"/>
              </a:spcBef>
            </a:pPr>
            <a:endParaRPr lang="en-US" sz="24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Pension Debate</a:t>
            </a:r>
          </a:p>
        </p:txBody>
      </p:sp>
      <p:sp>
        <p:nvSpPr>
          <p:cNvPr id="52227" name="Content Placeholder 2"/>
          <p:cNvSpPr>
            <a:spLocks noGrp="1"/>
          </p:cNvSpPr>
          <p:nvPr>
            <p:ph idx="1"/>
          </p:nvPr>
        </p:nvSpPr>
        <p:spPr>
          <a:xfrm>
            <a:off x="1295400" y="1524000"/>
            <a:ext cx="7543800" cy="4572000"/>
          </a:xfrm>
        </p:spPr>
        <p:txBody>
          <a:bodyPr/>
          <a:lstStyle/>
          <a:p>
            <a:r>
              <a:rPr lang="en-US" dirty="0" smtClean="0"/>
              <a:t>Personal </a:t>
            </a:r>
          </a:p>
          <a:p>
            <a:pPr lvl="1"/>
            <a:r>
              <a:rPr lang="en-US" dirty="0" smtClean="0"/>
              <a:t>Everyone is worried; looking out to get their “fair share”</a:t>
            </a:r>
          </a:p>
          <a:p>
            <a:r>
              <a:rPr lang="en-US" dirty="0" smtClean="0"/>
              <a:t>Political  </a:t>
            </a:r>
          </a:p>
          <a:p>
            <a:pPr lvl="1"/>
            <a:r>
              <a:rPr lang="en-US" dirty="0" smtClean="0"/>
              <a:t>Misunderstood; often mischaracterized</a:t>
            </a:r>
          </a:p>
          <a:p>
            <a:pPr lvl="1"/>
            <a:r>
              <a:rPr lang="en-US" dirty="0" smtClean="0"/>
              <a:t>Easy to manipulate message to play on fears</a:t>
            </a:r>
          </a:p>
          <a:p>
            <a:r>
              <a:rPr lang="en-US" dirty="0" smtClean="0"/>
              <a:t>Polarizing </a:t>
            </a:r>
          </a:p>
          <a:p>
            <a:pPr lvl="1"/>
            <a:r>
              <a:rPr lang="en-US" dirty="0" smtClean="0"/>
              <a:t>Rhetoric furthers the divide</a:t>
            </a:r>
          </a:p>
          <a:p>
            <a:pPr lvl="1">
              <a:buFontTx/>
              <a:buNone/>
            </a:pPr>
            <a:endParaRPr lang="en-US" dirty="0" smtClean="0"/>
          </a:p>
          <a:p>
            <a:pPr lvl="1"/>
            <a:endParaRPr lang="en-US" dirty="0" smtClean="0"/>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Side:</a:t>
            </a:r>
            <a:br>
              <a:rPr lang="en-US" dirty="0" smtClean="0"/>
            </a:br>
            <a:r>
              <a:rPr lang="en-US" dirty="0" smtClean="0"/>
              <a:t>What We Know</a:t>
            </a:r>
            <a:endParaRPr lang="en-US" dirty="0"/>
          </a:p>
        </p:txBody>
      </p:sp>
      <p:sp>
        <p:nvSpPr>
          <p:cNvPr id="3" name="Content Placeholder 2"/>
          <p:cNvSpPr>
            <a:spLocks noGrp="1"/>
          </p:cNvSpPr>
          <p:nvPr>
            <p:ph idx="1"/>
          </p:nvPr>
        </p:nvSpPr>
        <p:spPr>
          <a:xfrm>
            <a:off x="838200" y="1600200"/>
            <a:ext cx="8001000" cy="4572000"/>
          </a:xfrm>
        </p:spPr>
        <p:txBody>
          <a:bodyPr/>
          <a:lstStyle/>
          <a:p>
            <a:r>
              <a:rPr lang="en-US" dirty="0" smtClean="0"/>
              <a:t>PHMSA’s Hazardous Materials Safety account </a:t>
            </a:r>
          </a:p>
          <a:p>
            <a:pPr lvl="1">
              <a:buFont typeface="Wingdings" pitchFamily="2" charset="2"/>
              <a:buChar char="&quot;"/>
            </a:pPr>
            <a:r>
              <a:rPr lang="en-US" dirty="0" smtClean="0"/>
              <a:t> $2 Million </a:t>
            </a:r>
          </a:p>
          <a:p>
            <a:r>
              <a:rPr lang="en-US" dirty="0" smtClean="0"/>
              <a:t>Hazardous Materials Emergency Preparedness grants </a:t>
            </a:r>
          </a:p>
          <a:p>
            <a:pPr lvl="1">
              <a:buNone/>
            </a:pPr>
            <a:r>
              <a:rPr lang="en-US" dirty="0" smtClean="0">
                <a:sym typeface="Wingdings"/>
              </a:rPr>
              <a:t> </a:t>
            </a:r>
            <a:r>
              <a:rPr lang="en-US" dirty="0" smtClean="0"/>
              <a:t>$1 Million</a:t>
            </a:r>
          </a:p>
          <a:p>
            <a:r>
              <a:rPr lang="en-US" dirty="0" smtClean="0"/>
              <a:t>Medicare reimbursements to providers </a:t>
            </a:r>
          </a:p>
          <a:p>
            <a:pPr lvl="1">
              <a:buNone/>
            </a:pPr>
            <a:r>
              <a:rPr lang="en-US" dirty="0" smtClean="0">
                <a:sym typeface="Wingdings"/>
              </a:rPr>
              <a:t> </a:t>
            </a:r>
            <a:r>
              <a:rPr lang="en-US" dirty="0" smtClean="0"/>
              <a:t>by 2% starting on April 1, and there may be a delay in receiving reimbursements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Side:</a:t>
            </a:r>
            <a:br>
              <a:rPr lang="en-US" dirty="0" smtClean="0"/>
            </a:br>
            <a:r>
              <a:rPr lang="en-US" dirty="0" smtClean="0"/>
              <a:t>What We Know</a:t>
            </a:r>
            <a:endParaRPr lang="en-US" dirty="0"/>
          </a:p>
        </p:txBody>
      </p:sp>
      <p:sp>
        <p:nvSpPr>
          <p:cNvPr id="3" name="Content Placeholder 2"/>
          <p:cNvSpPr>
            <a:spLocks noGrp="1"/>
          </p:cNvSpPr>
          <p:nvPr>
            <p:ph idx="1"/>
          </p:nvPr>
        </p:nvSpPr>
        <p:spPr>
          <a:xfrm>
            <a:off x="838200" y="1447800"/>
            <a:ext cx="7848600" cy="4572000"/>
          </a:xfrm>
        </p:spPr>
        <p:txBody>
          <a:bodyPr/>
          <a:lstStyle/>
          <a:p>
            <a:r>
              <a:rPr lang="en-US" dirty="0" smtClean="0"/>
              <a:t>USFA 		</a:t>
            </a:r>
          </a:p>
          <a:p>
            <a:pPr lvl="1">
              <a:buNone/>
            </a:pPr>
            <a:r>
              <a:rPr lang="en-US" dirty="0" smtClean="0">
                <a:sym typeface="Wingdings"/>
              </a:rPr>
              <a:t></a:t>
            </a:r>
            <a:r>
              <a:rPr lang="en-US" dirty="0" smtClean="0"/>
              <a:t>  $2 Million </a:t>
            </a:r>
          </a:p>
          <a:p>
            <a:r>
              <a:rPr lang="en-US" dirty="0" smtClean="0"/>
              <a:t>Federal </a:t>
            </a:r>
            <a:r>
              <a:rPr lang="en-US" dirty="0" err="1" smtClean="0"/>
              <a:t>wildland</a:t>
            </a:r>
            <a:r>
              <a:rPr lang="en-US" dirty="0" smtClean="0"/>
              <a:t> fire management accounts </a:t>
            </a:r>
          </a:p>
          <a:p>
            <a:pPr lvl="1">
              <a:buFont typeface="Wingdings" pitchFamily="2" charset="2"/>
              <a:buChar char="&quot;"/>
            </a:pPr>
            <a:r>
              <a:rPr lang="en-US" dirty="0" smtClean="0"/>
              <a:t>$163 Million</a:t>
            </a:r>
          </a:p>
          <a:p>
            <a:r>
              <a:rPr lang="en-US" dirty="0" smtClean="0"/>
              <a:t>DHS state and local programs (including the FIRE and SAFER grant programs)</a:t>
            </a:r>
          </a:p>
          <a:p>
            <a:pPr lvl="1">
              <a:buFont typeface="Wingdings" pitchFamily="2" charset="2"/>
              <a:buChar char="&quot;"/>
            </a:pPr>
            <a:r>
              <a:rPr lang="en-US" dirty="0" smtClean="0"/>
              <a:t>$117 Million</a:t>
            </a:r>
          </a:p>
          <a:p>
            <a:r>
              <a:rPr lang="en-US" dirty="0" smtClean="0"/>
              <a:t>USAR and UASI</a:t>
            </a:r>
          </a:p>
          <a:p>
            <a:pPr lvl="1">
              <a:buFont typeface="Wingdings" pitchFamily="2" charset="2"/>
              <a:buChar char="&quot;"/>
            </a:pPr>
            <a:r>
              <a:rPr lang="en-US" dirty="0" smtClean="0"/>
              <a:t>$7.5 Million and $15 Million</a:t>
            </a:r>
          </a:p>
          <a:p>
            <a:pPr lvl="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Side:</a:t>
            </a:r>
            <a:br>
              <a:rPr lang="en-US" dirty="0" smtClean="0"/>
            </a:br>
            <a:r>
              <a:rPr lang="en-US" dirty="0" smtClean="0"/>
              <a:t>Glass Half Full</a:t>
            </a:r>
            <a:endParaRPr lang="en-US" dirty="0"/>
          </a:p>
        </p:txBody>
      </p:sp>
      <p:sp>
        <p:nvSpPr>
          <p:cNvPr id="3" name="Content Placeholder 2"/>
          <p:cNvSpPr>
            <a:spLocks noGrp="1"/>
          </p:cNvSpPr>
          <p:nvPr>
            <p:ph idx="1"/>
          </p:nvPr>
        </p:nvSpPr>
        <p:spPr>
          <a:xfrm>
            <a:off x="838200" y="1600200"/>
            <a:ext cx="7848600" cy="4572000"/>
          </a:xfrm>
        </p:spPr>
        <p:txBody>
          <a:bodyPr/>
          <a:lstStyle/>
          <a:p>
            <a:r>
              <a:rPr lang="en-US" dirty="0" smtClean="0"/>
              <a:t>Currently:</a:t>
            </a:r>
          </a:p>
          <a:p>
            <a:pPr lvl="1"/>
            <a:r>
              <a:rPr lang="en-US" dirty="0" smtClean="0"/>
              <a:t>No surprises in sequestration</a:t>
            </a:r>
          </a:p>
          <a:p>
            <a:pPr lvl="1"/>
            <a:r>
              <a:rPr lang="en-US" dirty="0" smtClean="0"/>
              <a:t>Federal programs are still in place and funded</a:t>
            </a:r>
          </a:p>
          <a:p>
            <a:pPr lvl="1"/>
            <a:r>
              <a:rPr lang="en-US" dirty="0" smtClean="0"/>
              <a:t>Support in Washington</a:t>
            </a:r>
          </a:p>
          <a:p>
            <a:r>
              <a:rPr lang="en-US" dirty="0" smtClean="0"/>
              <a:t>Still have a seat at the policy table</a:t>
            </a:r>
          </a:p>
          <a:p>
            <a:r>
              <a:rPr lang="en-US" dirty="0" smtClean="0"/>
              <a:t>Schizophrenic 	- Want low taxes, but taxes is what pays for public safety</a:t>
            </a:r>
          </a:p>
          <a:p>
            <a:pPr>
              <a:buNone/>
            </a:pPr>
            <a:endParaRPr lang="en-US" dirty="0" smtClean="0"/>
          </a:p>
          <a:p>
            <a:pPr lvl="1">
              <a:buNone/>
            </a:pPr>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C:\Users\ann.davison\AppData\Local\Microsoft\Windows\Temporary Internet Files\Content.IE5\6CLLCWPF\MP900442414[1].jpg"/>
          <p:cNvPicPr>
            <a:picLocks noChangeAspect="1" noChangeArrowheads="1"/>
          </p:cNvPicPr>
          <p:nvPr/>
        </p:nvPicPr>
        <p:blipFill>
          <a:blip r:embed="rId3" cstate="print"/>
          <a:srcRect/>
          <a:stretch>
            <a:fillRect/>
          </a:stretch>
        </p:blipFill>
        <p:spPr bwMode="auto">
          <a:xfrm>
            <a:off x="1371600" y="1600200"/>
            <a:ext cx="7543800" cy="4467225"/>
          </a:xfrm>
          <a:prstGeom prst="rect">
            <a:avLst/>
          </a:prstGeom>
          <a:noFill/>
          <a:ln w="9525">
            <a:noFill/>
            <a:miter lim="800000"/>
            <a:headEnd/>
            <a:tailEnd/>
          </a:ln>
        </p:spPr>
      </p:pic>
      <p:sp>
        <p:nvSpPr>
          <p:cNvPr id="6147" name="Rectangle 4"/>
          <p:cNvSpPr>
            <a:spLocks noGrp="1" noChangeArrowheads="1"/>
          </p:cNvSpPr>
          <p:nvPr>
            <p:ph type="ctrTitle"/>
          </p:nvPr>
        </p:nvSpPr>
        <p:spPr>
          <a:xfrm>
            <a:off x="1752600" y="4648200"/>
            <a:ext cx="7772400" cy="1470025"/>
          </a:xfrm>
        </p:spPr>
        <p:txBody>
          <a:bodyPr anchorCtr="1"/>
          <a:lstStyle/>
          <a:p>
            <a:r>
              <a:rPr lang="en-US" smtClean="0"/>
              <a:t>National Economic Environment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Confidence</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838200" y="1524000"/>
            <a:ext cx="8235973" cy="4191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AFC_PPT_2009">
  <a:themeElements>
    <a:clrScheme name="IAFC_PPT_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AFC_PPT_2009">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AFC_PPT_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AFC_PPT_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AFC_PPT_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AFC_PPT_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AFC_PPT_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AFC_PPT_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AFC_PPT_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AFC_PPT_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AFC_PPT_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AFC_PPT_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AFC_PPT_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AFC_PPT_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yriad">
      <a:majorFont>
        <a:latin typeface="Myriad Pro"/>
        <a:ea typeface=""/>
        <a:cs typeface=""/>
      </a:majorFont>
      <a:minorFont>
        <a:latin typeface="Myriad Web"/>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yriad">
      <a:majorFont>
        <a:latin typeface="Myriad Pro"/>
        <a:ea typeface=""/>
        <a:cs typeface=""/>
      </a:majorFont>
      <a:minorFont>
        <a:latin typeface="Myriad Web"/>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8723</TotalTime>
  <Words>4008</Words>
  <Application>Microsoft Macintosh PowerPoint</Application>
  <PresentationFormat>On-screen Show (4:3)</PresentationFormat>
  <Paragraphs>464</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IAFC_PPT_2009</vt:lpstr>
      <vt:lpstr> The Fire and Emergency Service Outlook  in the New Economy </vt:lpstr>
      <vt:lpstr>On the Other Side</vt:lpstr>
      <vt:lpstr>The Other Side:  One Option</vt:lpstr>
      <vt:lpstr>The Other Side:  Many Unknowns</vt:lpstr>
      <vt:lpstr>The Other Side: What We Know</vt:lpstr>
      <vt:lpstr>The Other Side: What We Know</vt:lpstr>
      <vt:lpstr>The Other Side: Glass Half Full</vt:lpstr>
      <vt:lpstr>National Economic Environment</vt:lpstr>
      <vt:lpstr>Economic Confidence</vt:lpstr>
      <vt:lpstr>Leading Indicator</vt:lpstr>
      <vt:lpstr>Leading Indicator</vt:lpstr>
      <vt:lpstr>Leading Indicator</vt:lpstr>
      <vt:lpstr>PowerPoint Presentation</vt:lpstr>
      <vt:lpstr>PowerPoint Presentation</vt:lpstr>
      <vt:lpstr>Current Indicators</vt:lpstr>
      <vt:lpstr>Signs of Improvement – Private Sector</vt:lpstr>
      <vt:lpstr>A Year in Consumer Confidence</vt:lpstr>
      <vt:lpstr>10 Years in Consumer Confidence </vt:lpstr>
      <vt:lpstr> Unemployment: One Year (Lagging Indicator)</vt:lpstr>
      <vt:lpstr>Unemployment: 10 Years (Lagging Indicator)</vt:lpstr>
      <vt:lpstr>Housing Market</vt:lpstr>
      <vt:lpstr>Consumer Price Index</vt:lpstr>
      <vt:lpstr>Consumer Price Index</vt:lpstr>
      <vt:lpstr>PowerPoint Presentation</vt:lpstr>
      <vt:lpstr>Tax Revenue: Filling a Large Hole</vt:lpstr>
      <vt:lpstr>Tax Revenue: Filling a Large Hole</vt:lpstr>
      <vt:lpstr>Filling a Large Hole</vt:lpstr>
      <vt:lpstr>Local Weaknesses</vt:lpstr>
      <vt:lpstr>Local Weaknesses</vt:lpstr>
      <vt:lpstr>So What?</vt:lpstr>
      <vt:lpstr>So What?</vt:lpstr>
      <vt:lpstr>Use of Analytical Tools</vt:lpstr>
      <vt:lpstr>Gaining Efficiencies</vt:lpstr>
      <vt:lpstr>Good News, Bad News</vt:lpstr>
      <vt:lpstr> The Fire and Emergency Service Outlook  in the New Economy </vt:lpstr>
      <vt:lpstr>The Fire Service Image: Unraveling our World</vt:lpstr>
      <vt:lpstr>Is Fire a Federal Problem?</vt:lpstr>
      <vt:lpstr>Industrial Production (Real Time)</vt:lpstr>
      <vt:lpstr>Manufacturing and Trade Sales</vt:lpstr>
      <vt:lpstr>Retail Sales</vt:lpstr>
      <vt:lpstr>The Other Side: Panic or Dive In?</vt:lpstr>
      <vt:lpstr>Strategies for Gaining Efficiencies</vt:lpstr>
      <vt:lpstr>PowerPoint Presentation</vt:lpstr>
      <vt:lpstr>Backlash: Pensions</vt:lpstr>
      <vt:lpstr>Backlash: Pensions</vt:lpstr>
      <vt:lpstr>Pension Debate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orientation</dc:title>
  <dc:creator>Jason C. Nauman</dc:creator>
  <cp:lastModifiedBy>Karen Burnham</cp:lastModifiedBy>
  <cp:revision>594</cp:revision>
  <cp:lastPrinted>2013-03-17T15:21:38Z</cp:lastPrinted>
  <dcterms:created xsi:type="dcterms:W3CDTF">2009-03-18T14:26:33Z</dcterms:created>
  <dcterms:modified xsi:type="dcterms:W3CDTF">2013-03-25T13:21:59Z</dcterms:modified>
</cp:coreProperties>
</file>