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4" r:id="rId1"/>
    <p:sldMasterId id="2147484983" r:id="rId2"/>
  </p:sldMasterIdLst>
  <p:notesMasterIdLst>
    <p:notesMasterId r:id="rId93"/>
  </p:notesMasterIdLst>
  <p:handoutMasterIdLst>
    <p:handoutMasterId r:id="rId94"/>
  </p:handoutMasterIdLst>
  <p:sldIdLst>
    <p:sldId id="257" r:id="rId3"/>
    <p:sldId id="848" r:id="rId4"/>
    <p:sldId id="849" r:id="rId5"/>
    <p:sldId id="850" r:id="rId6"/>
    <p:sldId id="851" r:id="rId7"/>
    <p:sldId id="852" r:id="rId8"/>
    <p:sldId id="853" r:id="rId9"/>
    <p:sldId id="895" r:id="rId10"/>
    <p:sldId id="854" r:id="rId11"/>
    <p:sldId id="855" r:id="rId12"/>
    <p:sldId id="856" r:id="rId13"/>
    <p:sldId id="862" r:id="rId14"/>
    <p:sldId id="860" r:id="rId15"/>
    <p:sldId id="864" r:id="rId16"/>
    <p:sldId id="865" r:id="rId17"/>
    <p:sldId id="897" r:id="rId18"/>
    <p:sldId id="898" r:id="rId19"/>
    <p:sldId id="899" r:id="rId20"/>
    <p:sldId id="900" r:id="rId21"/>
    <p:sldId id="902" r:id="rId22"/>
    <p:sldId id="857" r:id="rId23"/>
    <p:sldId id="858" r:id="rId24"/>
    <p:sldId id="903" r:id="rId25"/>
    <p:sldId id="904" r:id="rId26"/>
    <p:sldId id="905" r:id="rId27"/>
    <p:sldId id="859" r:id="rId28"/>
    <p:sldId id="866" r:id="rId29"/>
    <p:sldId id="869" r:id="rId30"/>
    <p:sldId id="870" r:id="rId31"/>
    <p:sldId id="871" r:id="rId32"/>
    <p:sldId id="868" r:id="rId33"/>
    <p:sldId id="874" r:id="rId34"/>
    <p:sldId id="875" r:id="rId35"/>
    <p:sldId id="872" r:id="rId36"/>
    <p:sldId id="765" r:id="rId37"/>
    <p:sldId id="916" r:id="rId38"/>
    <p:sldId id="917" r:id="rId39"/>
    <p:sldId id="377" r:id="rId40"/>
    <p:sldId id="847" r:id="rId41"/>
    <p:sldId id="510" r:id="rId42"/>
    <p:sldId id="845" r:id="rId43"/>
    <p:sldId id="766" r:id="rId44"/>
    <p:sldId id="844" r:id="rId45"/>
    <p:sldId id="378" r:id="rId46"/>
    <p:sldId id="511" r:id="rId47"/>
    <p:sldId id="573" r:id="rId48"/>
    <p:sldId id="574" r:id="rId49"/>
    <p:sldId id="777" r:id="rId50"/>
    <p:sldId id="514" r:id="rId51"/>
    <p:sldId id="781" r:id="rId52"/>
    <p:sldId id="528" r:id="rId53"/>
    <p:sldId id="782" r:id="rId54"/>
    <p:sldId id="783" r:id="rId55"/>
    <p:sldId id="529" r:id="rId56"/>
    <p:sldId id="530" r:id="rId57"/>
    <p:sldId id="531" r:id="rId58"/>
    <p:sldId id="873" r:id="rId59"/>
    <p:sldId id="820" r:id="rId60"/>
    <p:sldId id="383" r:id="rId61"/>
    <p:sldId id="387" r:id="rId62"/>
    <p:sldId id="524" r:id="rId63"/>
    <p:sldId id="564" r:id="rId64"/>
    <p:sldId id="824" r:id="rId65"/>
    <p:sldId id="825" r:id="rId66"/>
    <p:sldId id="827" r:id="rId67"/>
    <p:sldId id="876" r:id="rId68"/>
    <p:sldId id="537" r:id="rId69"/>
    <p:sldId id="801" r:id="rId70"/>
    <p:sldId id="830" r:id="rId71"/>
    <p:sldId id="594" r:id="rId72"/>
    <p:sldId id="595" r:id="rId73"/>
    <p:sldId id="892" r:id="rId74"/>
    <p:sldId id="893" r:id="rId75"/>
    <p:sldId id="889" r:id="rId76"/>
    <p:sldId id="890" r:id="rId77"/>
    <p:sldId id="891" r:id="rId78"/>
    <p:sldId id="906" r:id="rId79"/>
    <p:sldId id="907" r:id="rId80"/>
    <p:sldId id="908" r:id="rId81"/>
    <p:sldId id="909" r:id="rId82"/>
    <p:sldId id="910" r:id="rId83"/>
    <p:sldId id="911" r:id="rId84"/>
    <p:sldId id="912" r:id="rId85"/>
    <p:sldId id="913" r:id="rId86"/>
    <p:sldId id="914" r:id="rId87"/>
    <p:sldId id="915" r:id="rId88"/>
    <p:sldId id="747" r:id="rId89"/>
    <p:sldId id="839" r:id="rId90"/>
    <p:sldId id="283" r:id="rId91"/>
    <p:sldId id="284" r:id="rId9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BD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autoAdjust="0"/>
    <p:restoredTop sz="94631" autoAdjust="0"/>
  </p:normalViewPr>
  <p:slideViewPr>
    <p:cSldViewPr>
      <p:cViewPr>
        <p:scale>
          <a:sx n="100" d="100"/>
          <a:sy n="100" d="100"/>
        </p:scale>
        <p:origin x="-1860"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4157"/>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3176" tIns="46588" rIns="93176" bIns="46588" rtlCol="0"/>
          <a:lstStyle>
            <a:lvl1pPr algn="l">
              <a:defRPr sz="1200"/>
            </a:lvl1pPr>
          </a:lstStyle>
          <a:p>
            <a:pPr>
              <a:defRPr/>
            </a:pPr>
            <a:endParaRPr lang="en-US" dirty="0"/>
          </a:p>
        </p:txBody>
      </p:sp>
      <p:sp>
        <p:nvSpPr>
          <p:cNvPr id="3" name="Date Placeholder 2"/>
          <p:cNvSpPr>
            <a:spLocks noGrp="1"/>
          </p:cNvSpPr>
          <p:nvPr>
            <p:ph type="dt" sz="quarter" idx="1"/>
          </p:nvPr>
        </p:nvSpPr>
        <p:spPr>
          <a:xfrm>
            <a:off x="3971925" y="0"/>
            <a:ext cx="3036888" cy="465138"/>
          </a:xfrm>
          <a:prstGeom prst="rect">
            <a:avLst/>
          </a:prstGeom>
        </p:spPr>
        <p:txBody>
          <a:bodyPr vert="horz" lIns="93176" tIns="46588" rIns="93176" bIns="46588" rtlCol="0"/>
          <a:lstStyle>
            <a:lvl1pPr algn="r">
              <a:defRPr sz="1200"/>
            </a:lvl1pPr>
          </a:lstStyle>
          <a:p>
            <a:pPr>
              <a:defRPr/>
            </a:pPr>
            <a:fld id="{C70A7D08-D82A-419C-8435-8E23BCB1C136}" type="datetimeFigureOut">
              <a:rPr lang="en-US"/>
              <a:pPr>
                <a:defRPr/>
              </a:pPr>
              <a:t>9/30/2013</a:t>
            </a:fld>
            <a:endParaRPr lang="en-US" dirty="0"/>
          </a:p>
        </p:txBody>
      </p:sp>
      <p:sp>
        <p:nvSpPr>
          <p:cNvPr id="4" name="Footer Placeholder 3"/>
          <p:cNvSpPr>
            <a:spLocks noGrp="1"/>
          </p:cNvSpPr>
          <p:nvPr>
            <p:ph type="ftr" sz="quarter" idx="2"/>
          </p:nvPr>
        </p:nvSpPr>
        <p:spPr>
          <a:xfrm>
            <a:off x="0" y="8829675"/>
            <a:ext cx="3036888" cy="465138"/>
          </a:xfrm>
          <a:prstGeom prst="rect">
            <a:avLst/>
          </a:prstGeom>
        </p:spPr>
        <p:txBody>
          <a:bodyPr vert="horz" lIns="93176" tIns="46588" rIns="93176" bIns="46588"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1925" y="8829675"/>
            <a:ext cx="3036888" cy="465138"/>
          </a:xfrm>
          <a:prstGeom prst="rect">
            <a:avLst/>
          </a:prstGeom>
        </p:spPr>
        <p:txBody>
          <a:bodyPr vert="horz" lIns="93176" tIns="46588" rIns="93176" bIns="46588" rtlCol="0" anchor="b"/>
          <a:lstStyle>
            <a:lvl1pPr algn="r">
              <a:defRPr sz="1200"/>
            </a:lvl1pPr>
          </a:lstStyle>
          <a:p>
            <a:pPr>
              <a:defRPr/>
            </a:pPr>
            <a:fld id="{963BADC9-3AE8-46BE-83F4-55448538DB4D}" type="slidenum">
              <a:rPr lang="en-US"/>
              <a:pPr>
                <a:defRPr/>
              </a:pPr>
              <a:t>‹#›</a:t>
            </a:fld>
            <a:endParaRPr lang="en-US" dirty="0"/>
          </a:p>
        </p:txBody>
      </p:sp>
    </p:spTree>
    <p:extLst>
      <p:ext uri="{BB962C8B-B14F-4D97-AF65-F5344CB8AC3E}">
        <p14:creationId xmlns:p14="http://schemas.microsoft.com/office/powerpoint/2010/main" val="3743572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3176" tIns="46588" rIns="93176" bIns="46588"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1925" y="0"/>
            <a:ext cx="3036888" cy="465138"/>
          </a:xfrm>
          <a:prstGeom prst="rect">
            <a:avLst/>
          </a:prstGeom>
        </p:spPr>
        <p:txBody>
          <a:bodyPr vert="horz" lIns="93176" tIns="46588" rIns="93176" bIns="46588" rtlCol="0"/>
          <a:lstStyle>
            <a:lvl1pPr algn="r" fontAlgn="auto">
              <a:spcBef>
                <a:spcPts val="0"/>
              </a:spcBef>
              <a:spcAft>
                <a:spcPts val="0"/>
              </a:spcAft>
              <a:defRPr sz="1200">
                <a:latin typeface="+mn-lt"/>
              </a:defRPr>
            </a:lvl1pPr>
          </a:lstStyle>
          <a:p>
            <a:pPr>
              <a:defRPr/>
            </a:pPr>
            <a:fld id="{355A6021-F684-4095-A5F8-A36844AB5370}" type="datetimeFigureOut">
              <a:rPr lang="en-US"/>
              <a:pPr>
                <a:defRPr/>
              </a:pPr>
              <a:t>9/30/2013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6" tIns="46588" rIns="93176" bIns="4658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lIns="93176" tIns="46588" rIns="93176" bIns="46588"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lIns="93176" tIns="46588" rIns="93176" bIns="46588" rtlCol="0" anchor="b"/>
          <a:lstStyle>
            <a:lvl1pPr algn="r" fontAlgn="auto">
              <a:spcBef>
                <a:spcPts val="0"/>
              </a:spcBef>
              <a:spcAft>
                <a:spcPts val="0"/>
              </a:spcAft>
              <a:defRPr sz="1200">
                <a:latin typeface="+mn-lt"/>
              </a:defRPr>
            </a:lvl1pPr>
          </a:lstStyle>
          <a:p>
            <a:pPr>
              <a:defRPr/>
            </a:pPr>
            <a:fld id="{EC8F2F38-7DED-4572-A763-9FC04DE5CB70}" type="slidenum">
              <a:rPr lang="en-US"/>
              <a:pPr>
                <a:defRPr/>
              </a:pPr>
              <a:t>‹#›</a:t>
            </a:fld>
            <a:endParaRPr lang="en-US" dirty="0"/>
          </a:p>
        </p:txBody>
      </p:sp>
    </p:spTree>
    <p:extLst>
      <p:ext uri="{BB962C8B-B14F-4D97-AF65-F5344CB8AC3E}">
        <p14:creationId xmlns:p14="http://schemas.microsoft.com/office/powerpoint/2010/main" val="33915294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01E6C275-DDCF-4EAC-8B9D-9A6AB5FF72B2}"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30D29C-7FFD-463B-B8F1-ACC7A162ACD6}" type="slidenum">
              <a:rPr lang="en-US" smtClean="0">
                <a:solidFill>
                  <a:prstClr val="black"/>
                </a:solidFill>
              </a:rPr>
              <a:pPr/>
              <a:t>20</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F5263069-D9F6-4B3F-A2FA-CB6EFFB96F11}" type="slidenum">
              <a:rPr lang="en-US" smtClean="0"/>
              <a:pPr>
                <a:defRPr/>
              </a:pPr>
              <a:t>22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80082052-0C2E-4959-9AC3-FF35EDC88ECB}" type="slidenum">
              <a:rPr lang="en-US" smtClean="0"/>
              <a:pPr>
                <a:defRPr/>
              </a:pPr>
              <a:t>27</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FF192ACB-3F8B-4E8A-901E-E7926E5BC1A8}" type="slidenum">
              <a:rPr lang="en-US" smtClean="0"/>
              <a:pPr>
                <a:defRPr/>
              </a:pPr>
              <a:t>29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9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6292D67-AE92-4943-906B-23D601530B15}" type="slidenum">
              <a:rPr lang="en-US" smtClean="0"/>
              <a:pPr>
                <a:defRPr/>
              </a:pPr>
              <a:t>33</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FB39E915-8EF1-42E9-BC2D-657746FEF249}" type="slidenum">
              <a:rPr lang="en-US" smtClean="0"/>
              <a:pPr>
                <a:defRPr/>
              </a:pPr>
              <a:t>38</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AC5429D-8E5C-4F8F-B01B-AE2942F7DFA6}" type="slidenum">
              <a:rPr lang="en-US" smtClean="0"/>
              <a:pPr>
                <a:defRPr/>
              </a:pPr>
              <a:t>40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B135EBE0-840F-409E-B5B8-184455DFD38A}" type="slidenum">
              <a:rPr lang="en-US" smtClean="0"/>
              <a:pPr>
                <a:defRPr/>
              </a:pPr>
              <a:t>41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2F28A7DE-41FB-44B1-BE91-832D63FDEF7B}" type="slidenum">
              <a:rPr lang="en-US" smtClean="0"/>
              <a:pPr>
                <a:defRPr/>
              </a:pPr>
              <a:t>42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1B9019FB-CC06-484B-988B-22EAF4FE7DA8}" type="slidenum">
              <a:rPr lang="en-US" smtClean="0"/>
              <a:pPr>
                <a:defRPr/>
              </a:pPr>
              <a:t>44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2CAC86FA-D173-45F4-B5B2-C9A072A000A7}" type="slidenum">
              <a:rPr lang="en-US" smtClean="0"/>
              <a:pPr>
                <a:defRPr/>
              </a:pPr>
              <a:t>5</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BFDB20C8-075E-4EF0-B844-9D18F1394DFF}" type="slidenum">
              <a:rPr lang="en-US" smtClean="0"/>
              <a:pPr>
                <a:defRPr/>
              </a:pPr>
              <a:t>45</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EB2ADE6-17FF-463A-A32E-795F296E1F69}" type="slidenum">
              <a:rPr lang="en-US" smtClean="0"/>
              <a:pPr>
                <a:defRPr/>
              </a:pPr>
              <a:t>49</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8DB0FB8-FDFD-4541-A49C-66FE8458C9E1}" type="slidenum">
              <a:rPr lang="en-US" smtClean="0"/>
              <a:pPr>
                <a:defRPr/>
              </a:pPr>
              <a:t>50</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E6918D3B-4FF1-4046-9807-3C8DCFCEE7B5}" type="slidenum">
              <a:rPr lang="en-US" smtClean="0"/>
              <a:pPr>
                <a:defRPr/>
              </a:pPr>
              <a:t>51</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77148E3-1E37-4592-BF12-3EBF172BA491}" type="slidenum">
              <a:rPr lang="en-US" smtClean="0"/>
              <a:pPr>
                <a:defRPr/>
              </a:pPr>
              <a:t>52</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87F9832-9A20-44E5-B9A4-2EEF0294EFA9}" type="slidenum">
              <a:rPr lang="en-US" smtClean="0"/>
              <a:pPr>
                <a:defRPr/>
              </a:pPr>
              <a:t>54</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86EA62D7-89FC-4D19-9547-C91D34B6DC44}" type="slidenum">
              <a:rPr lang="en-US" smtClean="0"/>
              <a:pPr>
                <a:defRPr/>
              </a:pPr>
              <a:t>55</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A2C47C78-84CE-4F1B-BB37-E78A7D53019B}" type="slidenum">
              <a:rPr lang="en-US" smtClean="0"/>
              <a:pPr>
                <a:defRPr/>
              </a:pPr>
              <a:t>56</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4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99EF90EC-411C-4DBA-AF0C-58AB1D1FA81F}" type="slidenum">
              <a:rPr lang="en-US" smtClean="0"/>
              <a:pPr>
                <a:defRPr/>
              </a:pPr>
              <a:t>59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5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23E0197D-7DE1-4A87-89D0-3143F0CD55EA}" type="slidenum">
              <a:rPr lang="en-US" smtClean="0"/>
              <a:pPr>
                <a:defRPr/>
              </a:pPr>
              <a:t>60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A5C9872C-5C00-445A-9939-1EF9DE278A51}" type="slidenum">
              <a:rPr lang="en-US" smtClean="0"/>
              <a:pPr>
                <a:defRPr/>
              </a:pPr>
              <a:t>6</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C3924C8A-3E2B-4D63-952D-EA28E1AC969C}" type="slidenum">
              <a:rPr lang="en-US" smtClean="0"/>
              <a:pPr>
                <a:defRPr/>
              </a:pPr>
              <a:t>61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D62A9E12-E973-404C-A667-2CFADD40E3A3}" type="slidenum">
              <a:rPr lang="en-US" smtClean="0"/>
              <a:pPr>
                <a:defRPr/>
              </a:pPr>
              <a:t>62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D89548D-13ED-44E5-AC71-64489A753ABA}" type="slidenum">
              <a:rPr lang="en-US" smtClean="0"/>
              <a:pPr>
                <a:defRPr/>
              </a:pPr>
              <a:t>64</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2198159B-0FF4-4242-AA92-ECC01192E275}" type="slidenum">
              <a:rPr lang="en-US" smtClean="0"/>
              <a:pPr>
                <a:defRPr/>
              </a:pPr>
              <a:t>65</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2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37F6015B-3D0A-49B0-BA65-776225E2DF0F}" type="slidenum">
              <a:rPr lang="en-US" smtClean="0"/>
              <a:pPr>
                <a:defRPr/>
              </a:pPr>
              <a:t>67</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2E930AFC-1971-4ACE-A893-BD0C7AB338C7}" type="slidenum">
              <a:rPr lang="en-US" smtClean="0"/>
              <a:pPr>
                <a:defRPr/>
              </a:pPr>
              <a:t>68</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7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A956A4C4-7501-438E-B288-B55EF0E4699E}" type="slidenum">
              <a:rPr lang="en-US" smtClean="0"/>
              <a:pPr>
                <a:defRPr/>
              </a:pPr>
              <a:t>70</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2487BADA-7420-4FB0-A709-A1B6DA00B1FC}" type="slidenum">
              <a:rPr lang="en-US" smtClean="0"/>
              <a:pPr>
                <a:defRPr/>
              </a:pPr>
              <a:t>71</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0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356873A0-F3D3-47E8-8757-40B764CB69B8}" type="slidenum">
              <a:rPr lang="en-US" smtClean="0"/>
              <a:pPr>
                <a:defRPr/>
              </a:pPr>
              <a:t>89</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1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62DC70-568F-43EB-905A-B21545F4DC17}" type="slidenum">
              <a:rPr lang="en-US" smtClean="0"/>
              <a:pPr fontAlgn="base">
                <a:spcBef>
                  <a:spcPct val="0"/>
                </a:spcBef>
                <a:spcAft>
                  <a:spcPct val="0"/>
                </a:spcAft>
                <a:defRPr/>
              </a:pPr>
              <a:t>90</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639181-2F6D-47FB-921B-39ADC0AD5B06}" type="slidenum">
              <a:rPr lang="en-US" smtClean="0"/>
              <a:pPr/>
              <a:t>12</a:t>
            </a:fld>
            <a:endParaRPr lang="en-US" dirty="0"/>
          </a:p>
        </p:txBody>
      </p:sp>
    </p:spTree>
    <p:extLst>
      <p:ext uri="{BB962C8B-B14F-4D97-AF65-F5344CB8AC3E}">
        <p14:creationId xmlns:p14="http://schemas.microsoft.com/office/powerpoint/2010/main" val="4265289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639181-2F6D-47FB-921B-39ADC0AD5B06}" type="slidenum">
              <a:rPr lang="en-US" smtClean="0"/>
              <a:pPr/>
              <a:t>13</a:t>
            </a:fld>
            <a:endParaRPr lang="en-US" dirty="0"/>
          </a:p>
        </p:txBody>
      </p:sp>
    </p:spTree>
    <p:extLst>
      <p:ext uri="{BB962C8B-B14F-4D97-AF65-F5344CB8AC3E}">
        <p14:creationId xmlns:p14="http://schemas.microsoft.com/office/powerpoint/2010/main" val="1983064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639181-2F6D-47FB-921B-39ADC0AD5B06}" type="slidenum">
              <a:rPr lang="en-US" smtClean="0"/>
              <a:pPr/>
              <a:t>14</a:t>
            </a:fld>
            <a:endParaRPr lang="en-US" dirty="0"/>
          </a:p>
        </p:txBody>
      </p:sp>
    </p:spTree>
    <p:extLst>
      <p:ext uri="{BB962C8B-B14F-4D97-AF65-F5344CB8AC3E}">
        <p14:creationId xmlns:p14="http://schemas.microsoft.com/office/powerpoint/2010/main" val="2958280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639181-2F6D-47FB-921B-39ADC0AD5B06}" type="slidenum">
              <a:rPr lang="en-US" smtClean="0"/>
              <a:pPr/>
              <a:t>15</a:t>
            </a:fld>
            <a:endParaRPr lang="en-US" dirty="0"/>
          </a:p>
        </p:txBody>
      </p:sp>
    </p:spTree>
    <p:extLst>
      <p:ext uri="{BB962C8B-B14F-4D97-AF65-F5344CB8AC3E}">
        <p14:creationId xmlns:p14="http://schemas.microsoft.com/office/powerpoint/2010/main" val="4294176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639181-2F6D-47FB-921B-39ADC0AD5B06}" type="slidenum">
              <a:rPr lang="en-US" smtClean="0"/>
              <a:pPr/>
              <a:t>16</a:t>
            </a:fld>
            <a:endParaRPr lang="en-US" dirty="0"/>
          </a:p>
        </p:txBody>
      </p:sp>
    </p:spTree>
    <p:extLst>
      <p:ext uri="{BB962C8B-B14F-4D97-AF65-F5344CB8AC3E}">
        <p14:creationId xmlns:p14="http://schemas.microsoft.com/office/powerpoint/2010/main" val="4265289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8F2F38-7DED-4572-A763-9FC04DE5CB70}" type="slidenum">
              <a:rPr lang="en-US" smtClean="0"/>
              <a:pPr>
                <a:defRPr/>
              </a:pPr>
              <a:t>18</a:t>
            </a:fld>
            <a:endParaRPr lang="en-US" dirty="0"/>
          </a:p>
        </p:txBody>
      </p:sp>
    </p:spTree>
    <p:extLst>
      <p:ext uri="{BB962C8B-B14F-4D97-AF65-F5344CB8AC3E}">
        <p14:creationId xmlns:p14="http://schemas.microsoft.com/office/powerpoint/2010/main" val="27940012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47D95EE9-D8F9-419D-A63D-655D01B24A15}" type="datetime1">
              <a:rPr lang="en-US"/>
              <a:pPr>
                <a:defRPr/>
              </a:pPr>
              <a:t>9/30/2013</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A0798481-CF26-4E46-A545-60DC3C785423}" type="slidenum">
              <a:rPr lang="en-US"/>
              <a:pPr>
                <a:defRPr/>
              </a:pPr>
              <a:t>‹#›</a:t>
            </a:fld>
            <a:endParaRPr lang="en-US" dirty="0"/>
          </a:p>
        </p:txBody>
      </p:sp>
    </p:spTree>
    <p:extLst>
      <p:ext uri="{BB962C8B-B14F-4D97-AF65-F5344CB8AC3E}">
        <p14:creationId xmlns:p14="http://schemas.microsoft.com/office/powerpoint/2010/main" val="310666226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9C5F7D-B9C1-411F-BEA5-E686BAA75CA4}" type="datetime1">
              <a:rPr lang="en-US"/>
              <a:pPr>
                <a:defRPr/>
              </a:pPr>
              <a:t>9/30/2013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A279C47-C010-4CF1-97EA-3636A2DCCED3}" type="slidenum">
              <a:rPr lang="en-US"/>
              <a:pPr>
                <a:defRPr/>
              </a:pPr>
              <a:t>‹#›</a:t>
            </a:fld>
            <a:endParaRPr lang="en-US" dirty="0"/>
          </a:p>
        </p:txBody>
      </p:sp>
    </p:spTree>
    <p:extLst>
      <p:ext uri="{BB962C8B-B14F-4D97-AF65-F5344CB8AC3E}">
        <p14:creationId xmlns:p14="http://schemas.microsoft.com/office/powerpoint/2010/main" val="2381221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B14A2AAE-61CD-439E-AACC-42F003064D15}" type="datetime1">
              <a:rPr lang="en-US"/>
              <a:pPr>
                <a:defRPr/>
              </a:pPr>
              <a:t>9/30/2013</a:t>
            </a:fld>
            <a:endParaRPr lang="en-US" dirty="0"/>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FD995400-56AE-4656-96B9-907E5502E61E}" type="slidenum">
              <a:rPr lang="en-US"/>
              <a:pPr>
                <a:defRPr/>
              </a:pPr>
              <a:t>‹#›</a:t>
            </a:fld>
            <a:endParaRPr lang="en-US" dirty="0"/>
          </a:p>
        </p:txBody>
      </p:sp>
    </p:spTree>
    <p:extLst>
      <p:ext uri="{BB962C8B-B14F-4D97-AF65-F5344CB8AC3E}">
        <p14:creationId xmlns:p14="http://schemas.microsoft.com/office/powerpoint/2010/main" val="1116499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2966C74-32C6-4335-A433-2E571A89F23E}" type="datetime1">
              <a:rPr lang="en-US" smtClean="0"/>
              <a:pPr/>
              <a:t>9/30/2013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60E2290-0AB6-4DAC-A154-E2FC2BF04508}" type="slidenum">
              <a:rPr lang="en-US" smtClean="0">
                <a:solidFill>
                  <a:srgbClr val="EBDDC3"/>
                </a:solidFill>
              </a:rPr>
              <a:pPr/>
              <a:t>‹#›</a:t>
            </a:fld>
            <a:endParaRPr lang="en-US">
              <a:solidFill>
                <a:srgbClr val="EBDDC3"/>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7110F22-60CA-45C0-BEFC-EE7608536653}" type="datetime1">
              <a:rPr lang="en-US" smtClean="0">
                <a:solidFill>
                  <a:srgbClr val="775F55"/>
                </a:solidFill>
              </a:rPr>
              <a:pPr/>
              <a:t>9/30/2013</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60E2290-0AB6-4DAC-A154-E2FC2BF04508}"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FBDA0E8-495B-4F1E-A3F1-7029F7256E10}" type="datetime1">
              <a:rPr lang="en-US" smtClean="0">
                <a:solidFill>
                  <a:srgbClr val="775F55"/>
                </a:solidFill>
              </a:rPr>
              <a:pPr/>
              <a:t>9/30/2013</a:t>
            </a:fld>
            <a:endParaRPr lang="en-US">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60E2290-0AB6-4DAC-A154-E2FC2BF04508}" type="slidenum">
              <a:rPr lang="en-US" smtClean="0"/>
              <a:pPr/>
              <a:t>‹#›</a:t>
            </a:fld>
            <a:endParaRPr lang="en-US"/>
          </a:p>
        </p:txBody>
      </p:sp>
      <p:sp>
        <p:nvSpPr>
          <p:cNvPr id="14" name="Footer Placeholder 13"/>
          <p:cNvSpPr>
            <a:spLocks noGrp="1"/>
          </p:cNvSpPr>
          <p:nvPr>
            <p:ph type="ftr" sz="quarter" idx="12"/>
          </p:nvPr>
        </p:nvSpPr>
        <p:spPr/>
        <p:txBody>
          <a:bodyPr/>
          <a:lstStyle/>
          <a:p>
            <a:endParaRPr lang="en-US">
              <a:solidFill>
                <a:srgbClr val="775F55"/>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AC10CCA-F789-48E6-B225-C818D06A6628}" type="datetime1">
              <a:rPr lang="en-US" smtClean="0">
                <a:solidFill>
                  <a:srgbClr val="775F55"/>
                </a:solidFill>
              </a:rPr>
              <a:pPr/>
              <a:t>9/30/2013</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E60E2290-0AB6-4DAC-A154-E2FC2BF04508}"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solidFill>
                <a:srgbClr val="775F55"/>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2BD9284-2C31-4823-9567-456533561DD8}" type="datetime1">
              <a:rPr lang="en-US" smtClean="0">
                <a:solidFill>
                  <a:srgbClr val="775F55"/>
                </a:solidFill>
              </a:rPr>
              <a:pPr/>
              <a:t>9/30/2013</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E60E2290-0AB6-4DAC-A154-E2FC2BF04508}"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71C23B-1A5F-4E54-A492-D9272D92EB33}" type="datetime1">
              <a:rPr lang="en-US" smtClean="0">
                <a:solidFill>
                  <a:srgbClr val="775F55"/>
                </a:solidFill>
              </a:rPr>
              <a:pPr/>
              <a:t>9/30/2013</a:t>
            </a:fld>
            <a:endParaRPr lang="en-US">
              <a:solidFill>
                <a:srgbClr val="775F55"/>
              </a:solidFill>
            </a:endParaRPr>
          </a:p>
        </p:txBody>
      </p:sp>
      <p:sp>
        <p:nvSpPr>
          <p:cNvPr id="4" name="Footer Placeholder 3"/>
          <p:cNvSpPr>
            <a:spLocks noGrp="1"/>
          </p:cNvSpPr>
          <p:nvPr>
            <p:ph type="ftr" sz="quarter" idx="11"/>
          </p:nvPr>
        </p:nvSpPr>
        <p:spPr/>
        <p:txBody>
          <a:bodyPr/>
          <a:lstStyle/>
          <a:p>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60E2290-0AB6-4DAC-A154-E2FC2BF0450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9B825-4E40-47AD-826E-C83396F59E6E}" type="datetime1">
              <a:rPr lang="en-US" smtClean="0">
                <a:solidFill>
                  <a:srgbClr val="775F55"/>
                </a:solidFill>
              </a:rPr>
              <a:pPr/>
              <a:t>9/30/2013</a:t>
            </a:fld>
            <a:endParaRPr lang="en-US">
              <a:solidFill>
                <a:srgbClr val="775F55"/>
              </a:solidFill>
            </a:endParaRPr>
          </a:p>
        </p:txBody>
      </p:sp>
      <p:sp>
        <p:nvSpPr>
          <p:cNvPr id="3" name="Footer Placeholder 2"/>
          <p:cNvSpPr>
            <a:spLocks noGrp="1"/>
          </p:cNvSpPr>
          <p:nvPr>
            <p:ph type="ftr" sz="quarter" idx="11"/>
          </p:nvPr>
        </p:nvSpPr>
        <p:spPr/>
        <p:txBody>
          <a:bodyPr/>
          <a:lstStyle/>
          <a:p>
            <a:endParaRPr lang="en-US">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60E2290-0AB6-4DAC-A154-E2FC2BF04508}" type="slidenum">
              <a:rPr lang="en-US" smtClean="0">
                <a:solidFill>
                  <a:srgbClr val="775F55"/>
                </a:solidFill>
              </a:rPr>
              <a:pPr/>
              <a:t>‹#›</a:t>
            </a:fld>
            <a:endParaRPr lang="en-US">
              <a:solidFill>
                <a:srgbClr val="775F55"/>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63FB436-8C1E-45DE-AFB6-72E34BEA9FF5}" type="datetime1">
              <a:rPr lang="en-US" smtClean="0">
                <a:solidFill>
                  <a:srgbClr val="775F55"/>
                </a:solidFill>
              </a:rPr>
              <a:pPr/>
              <a:t>9/30/2013</a:t>
            </a:fld>
            <a:endParaRPr lang="en-US">
              <a:solidFill>
                <a:srgbClr val="775F55"/>
              </a:solidFill>
            </a:endParaRPr>
          </a:p>
        </p:txBody>
      </p:sp>
      <p:sp>
        <p:nvSpPr>
          <p:cNvPr id="6" name="Footer Placeholder 5"/>
          <p:cNvSpPr>
            <a:spLocks noGrp="1"/>
          </p:cNvSpPr>
          <p:nvPr>
            <p:ph type="ftr" sz="quarter" idx="11"/>
          </p:nvPr>
        </p:nvSpPr>
        <p:spPr/>
        <p:txBody>
          <a:bodyPr/>
          <a:lstStyle/>
          <a:p>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60E2290-0AB6-4DAC-A154-E2FC2BF04508}"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93F116-6C0F-4F47-84E3-BC2B3570E174}" type="datetime1">
              <a:rPr lang="en-US"/>
              <a:pPr>
                <a:defRPr/>
              </a:pPr>
              <a:t>9/30/2013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6D69D96-57AC-4AD7-91F0-69BEB72E72F2}" type="slidenum">
              <a:rPr lang="en-US"/>
              <a:pPr>
                <a:defRPr/>
              </a:pPr>
              <a:t>‹#›</a:t>
            </a:fld>
            <a:endParaRPr lang="en-US" dirty="0"/>
          </a:p>
        </p:txBody>
      </p:sp>
    </p:spTree>
    <p:extLst>
      <p:ext uri="{BB962C8B-B14F-4D97-AF65-F5344CB8AC3E}">
        <p14:creationId xmlns:p14="http://schemas.microsoft.com/office/powerpoint/2010/main" val="5196372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45E93F21-83A9-4CAE-968C-5830FC11B4A8}" type="datetime1">
              <a:rPr lang="en-US" smtClean="0">
                <a:solidFill>
                  <a:srgbClr val="775F55"/>
                </a:solidFill>
              </a:rPr>
              <a:pPr/>
              <a:t>9/30/2013</a:t>
            </a:fld>
            <a:endParaRPr lang="en-US">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60E2290-0AB6-4DAC-A154-E2FC2BF04508}"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3A9255-EA28-411A-BA1A-FAE5A672F509}" type="datetime1">
              <a:rPr lang="en-US" smtClean="0">
                <a:solidFill>
                  <a:srgbClr val="775F55"/>
                </a:solidFill>
              </a:rPr>
              <a:pPr/>
              <a:t>9/30/2013</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p>
            <a:fld id="{E60E2290-0AB6-4DAC-A154-E2FC2BF0450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1B1F02C-E83D-4B0B-AF8B-7A1B031C4CF8}" type="datetime1">
              <a:rPr lang="en-US" smtClean="0">
                <a:solidFill>
                  <a:srgbClr val="775F55"/>
                </a:solidFill>
              </a:rPr>
              <a:pPr/>
              <a:t>9/30/2013</a:t>
            </a:fld>
            <a:endParaRPr lang="en-US">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en-US">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E60E2290-0AB6-4DAC-A154-E2FC2BF0450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36029CD7-213C-47AD-B8F2-1CEEC83F4A10}" type="datetime1">
              <a:rPr lang="en-US"/>
              <a:pPr>
                <a:defRPr/>
              </a:pPr>
              <a:t>9/30/2013</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C87211F5-21F8-45E9-A89A-30169467C6A3}" type="slidenum">
              <a:rPr lang="en-US"/>
              <a:pPr>
                <a:defRPr/>
              </a:pPr>
              <a:t>‹#›</a:t>
            </a:fld>
            <a:endParaRPr lang="en-US" dirty="0"/>
          </a:p>
        </p:txBody>
      </p:sp>
    </p:spTree>
    <p:extLst>
      <p:ext uri="{BB962C8B-B14F-4D97-AF65-F5344CB8AC3E}">
        <p14:creationId xmlns:p14="http://schemas.microsoft.com/office/powerpoint/2010/main" val="17517047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27AC69E-1771-47A3-82E9-5E8A8367F24E}" type="datetime1">
              <a:rPr lang="en-US"/>
              <a:pPr>
                <a:defRPr/>
              </a:pPr>
              <a:t>9/30/2013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7C7E100-C5E0-46C8-81F3-F657630241F7}" type="slidenum">
              <a:rPr lang="en-US"/>
              <a:pPr>
                <a:defRPr/>
              </a:pPr>
              <a:t>‹#›</a:t>
            </a:fld>
            <a:endParaRPr lang="en-US" dirty="0"/>
          </a:p>
        </p:txBody>
      </p:sp>
    </p:spTree>
    <p:extLst>
      <p:ext uri="{BB962C8B-B14F-4D97-AF65-F5344CB8AC3E}">
        <p14:creationId xmlns:p14="http://schemas.microsoft.com/office/powerpoint/2010/main" val="62609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73FC379-0EEF-4DED-983F-13A0D619A87D}" type="datetime1">
              <a:rPr lang="en-US"/>
              <a:pPr>
                <a:defRPr/>
              </a:pPr>
              <a:t>9/30/2013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8214BE3-71B5-44F9-9728-BA4216C26FEE}" type="slidenum">
              <a:rPr lang="en-US"/>
              <a:pPr>
                <a:defRPr/>
              </a:pPr>
              <a:t>‹#›</a:t>
            </a:fld>
            <a:endParaRPr lang="en-US" dirty="0"/>
          </a:p>
        </p:txBody>
      </p:sp>
    </p:spTree>
    <p:extLst>
      <p:ext uri="{BB962C8B-B14F-4D97-AF65-F5344CB8AC3E}">
        <p14:creationId xmlns:p14="http://schemas.microsoft.com/office/powerpoint/2010/main" val="420087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02603BB-5317-4145-B32F-48C838D59EDD}" type="datetime1">
              <a:rPr lang="en-US"/>
              <a:pPr>
                <a:defRPr/>
              </a:pPr>
              <a:t>9/30/2013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0A29200-2C27-4055-8E83-C5657193505C}" type="slidenum">
              <a:rPr lang="en-US"/>
              <a:pPr>
                <a:defRPr/>
              </a:pPr>
              <a:t>‹#›</a:t>
            </a:fld>
            <a:endParaRPr lang="en-US" dirty="0"/>
          </a:p>
        </p:txBody>
      </p:sp>
    </p:spTree>
    <p:extLst>
      <p:ext uri="{BB962C8B-B14F-4D97-AF65-F5344CB8AC3E}">
        <p14:creationId xmlns:p14="http://schemas.microsoft.com/office/powerpoint/2010/main" val="288718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B2B7DEB-E979-4AE1-81D1-266979E7C123}" type="datetime1">
              <a:rPr lang="en-US"/>
              <a:pPr>
                <a:defRPr/>
              </a:pPr>
              <a:t>9/30/2013</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C4A7FFE7-0FC9-48F9-B1A5-E38300C61361}" type="slidenum">
              <a:rPr lang="en-US"/>
              <a:pPr>
                <a:defRPr/>
              </a:pPr>
              <a:t>‹#›</a:t>
            </a:fld>
            <a:endParaRPr lang="en-US" dirty="0"/>
          </a:p>
        </p:txBody>
      </p:sp>
    </p:spTree>
    <p:extLst>
      <p:ext uri="{BB962C8B-B14F-4D97-AF65-F5344CB8AC3E}">
        <p14:creationId xmlns:p14="http://schemas.microsoft.com/office/powerpoint/2010/main" val="43385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B728416A-64C8-419A-A1E4-9C7C4748B9C1}" type="datetime1">
              <a:rPr lang="en-US"/>
              <a:pPr>
                <a:defRPr/>
              </a:pPr>
              <a:t>9/30/2013</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dirty="0"/>
          </a:p>
        </p:txBody>
      </p:sp>
      <p:sp>
        <p:nvSpPr>
          <p:cNvPr id="9" name="Slide Number Placeholder 6"/>
          <p:cNvSpPr>
            <a:spLocks noGrp="1"/>
          </p:cNvSpPr>
          <p:nvPr>
            <p:ph type="sldNum" sz="quarter" idx="12"/>
          </p:nvPr>
        </p:nvSpPr>
        <p:spPr/>
        <p:txBody>
          <a:bodyPr/>
          <a:lstStyle>
            <a:lvl1pPr>
              <a:defRPr/>
            </a:lvl1pPr>
          </a:lstStyle>
          <a:p>
            <a:pPr>
              <a:defRPr/>
            </a:pPr>
            <a:fld id="{A7001833-C855-402B-8D3D-D77AF6EE51E2}" type="slidenum">
              <a:rPr lang="en-US"/>
              <a:pPr>
                <a:defRPr/>
              </a:pPr>
              <a:t>‹#›</a:t>
            </a:fld>
            <a:endParaRPr lang="en-US" dirty="0"/>
          </a:p>
        </p:txBody>
      </p:sp>
    </p:spTree>
    <p:extLst>
      <p:ext uri="{BB962C8B-B14F-4D97-AF65-F5344CB8AC3E}">
        <p14:creationId xmlns:p14="http://schemas.microsoft.com/office/powerpoint/2010/main" val="4260771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84001E76-CE77-46FC-990D-4A79DE35A506}" type="datetime1">
              <a:rPr lang="en-US"/>
              <a:pPr>
                <a:defRPr/>
              </a:pPr>
              <a:t>9/30/2013</a:t>
            </a:fld>
            <a:endParaRPr lang="en-US" dirty="0"/>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dirty="0"/>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5CC8D0FF-4D00-4557-A958-04294E6C8284}" type="slidenum">
              <a:rPr lang="en-US"/>
              <a:pPr>
                <a:defRPr/>
              </a:pPr>
              <a:t>‹#›</a:t>
            </a:fld>
            <a:endParaRPr lang="en-US" dirty="0"/>
          </a:p>
        </p:txBody>
      </p:sp>
    </p:spTree>
    <p:extLst>
      <p:ext uri="{BB962C8B-B14F-4D97-AF65-F5344CB8AC3E}">
        <p14:creationId xmlns:p14="http://schemas.microsoft.com/office/powerpoint/2010/main" val="282555965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dirty="0"/>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AFD70149-7423-408E-A1B7-DB8A69B2D9C5}" type="datetime1">
              <a:rPr lang="en-US"/>
              <a:pPr>
                <a:defRPr/>
              </a:pPr>
              <a:t>9/30/2013</a:t>
            </a:fld>
            <a:endParaRPr lang="en-US" dirty="0"/>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dirty="0"/>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D39F3FFE-EA17-4020-AF6A-76466B4F091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977" r:id="rId1"/>
    <p:sldLayoutId id="2147484972" r:id="rId2"/>
    <p:sldLayoutId id="2147484978" r:id="rId3"/>
    <p:sldLayoutId id="2147484973" r:id="rId4"/>
    <p:sldLayoutId id="2147484974" r:id="rId5"/>
    <p:sldLayoutId id="2147484975" r:id="rId6"/>
    <p:sldLayoutId id="2147484979" r:id="rId7"/>
    <p:sldLayoutId id="2147484980" r:id="rId8"/>
    <p:sldLayoutId id="2147484981" r:id="rId9"/>
    <p:sldLayoutId id="2147484976" r:id="rId10"/>
    <p:sldLayoutId id="2147484982" r:id="rId11"/>
  </p:sldLayoutIdLst>
  <p:hf hdr="0" ftr="0" dt="0"/>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3AEB9316-769E-48BD-B237-7A49EF5DABB4}" type="datetime1">
              <a:rPr lang="en-US" smtClean="0">
                <a:solidFill>
                  <a:srgbClr val="775F55"/>
                </a:solidFill>
                <a:latin typeface="Tw Cen MT"/>
              </a:rPr>
              <a:pPr fontAlgn="auto">
                <a:spcBef>
                  <a:spcPts val="0"/>
                </a:spcBef>
                <a:spcAft>
                  <a:spcPts val="0"/>
                </a:spcAft>
              </a:pPr>
              <a:t>9/30/2013</a:t>
            </a:fld>
            <a:endParaRPr lang="en-US">
              <a:solidFill>
                <a:srgbClr val="775F55"/>
              </a:solidFill>
              <a:latin typeface="Tw Cen MT"/>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n-US">
              <a:solidFill>
                <a:srgbClr val="775F55"/>
              </a:solidFill>
              <a:latin typeface="Tw Cen MT"/>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E60E2290-0AB6-4DAC-A154-E2FC2BF04508}" type="slidenum">
              <a:rPr lang="en-US" smtClean="0">
                <a:latin typeface="Tw Cen MT"/>
              </a:rPr>
              <a:pPr fontAlgn="auto">
                <a:spcBef>
                  <a:spcPts val="0"/>
                </a:spcBef>
                <a:spcAft>
                  <a:spcPts val="0"/>
                </a:spcAft>
              </a:pPr>
              <a:t>‹#›</a:t>
            </a:fld>
            <a:endParaRPr lang="en-US">
              <a:latin typeface="Tw Cen MT"/>
            </a:endParaRPr>
          </a:p>
        </p:txBody>
      </p:sp>
    </p:spTree>
  </p:cSld>
  <p:clrMap bg1="lt1" tx1="dk1" bg2="lt2" tx2="dk2" accent1="accent1" accent2="accent2" accent3="accent3" accent4="accent4" accent5="accent5" accent6="accent6" hlink="hlink" folHlink="folHlink"/>
  <p:sldLayoutIdLst>
    <p:sldLayoutId id="2147484984" r:id="rId1"/>
    <p:sldLayoutId id="2147484985" r:id="rId2"/>
    <p:sldLayoutId id="2147484986" r:id="rId3"/>
    <p:sldLayoutId id="2147484987" r:id="rId4"/>
    <p:sldLayoutId id="2147484988" r:id="rId5"/>
    <p:sldLayoutId id="2147484989" r:id="rId6"/>
    <p:sldLayoutId id="2147484990" r:id="rId7"/>
    <p:sldLayoutId id="2147484991" r:id="rId8"/>
    <p:sldLayoutId id="2147484992" r:id="rId9"/>
    <p:sldLayoutId id="2147484993" r:id="rId10"/>
    <p:sldLayoutId id="2147484994"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mailto:larry@larrygrudzien.com"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www.larrygrudzien.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9144000" cy="4419600"/>
          </a:xfrm>
        </p:spPr>
        <p:txBody>
          <a:bodyPr>
            <a:normAutofit/>
          </a:bodyPr>
          <a:lstStyle/>
          <a:p>
            <a:pPr algn="ctr" eaLnBrk="1" fontAlgn="auto" hangingPunct="1">
              <a:spcAft>
                <a:spcPts val="0"/>
              </a:spcAft>
              <a:defRPr/>
            </a:pPr>
            <a:r>
              <a:rPr lang="en-US" sz="5400" dirty="0" smtClean="0">
                <a:solidFill>
                  <a:schemeClr val="accent1">
                    <a:satMod val="150000"/>
                  </a:schemeClr>
                </a:solidFill>
              </a:rPr>
              <a:t/>
            </a:r>
            <a:br>
              <a:rPr lang="en-US" sz="5400" dirty="0" smtClean="0">
                <a:solidFill>
                  <a:schemeClr val="accent1">
                    <a:satMod val="150000"/>
                  </a:schemeClr>
                </a:solidFill>
              </a:rPr>
            </a:br>
            <a:r>
              <a:rPr lang="en-US" sz="5400" dirty="0" smtClean="0">
                <a:solidFill>
                  <a:schemeClr val="accent1">
                    <a:satMod val="150000"/>
                  </a:schemeClr>
                </a:solidFill>
              </a:rPr>
              <a:t/>
            </a:r>
            <a:br>
              <a:rPr lang="en-US" sz="5400" dirty="0" smtClean="0">
                <a:solidFill>
                  <a:schemeClr val="accent1">
                    <a:satMod val="150000"/>
                  </a:schemeClr>
                </a:solidFill>
              </a:rPr>
            </a:br>
            <a:r>
              <a:rPr lang="en-US" sz="5400" dirty="0" smtClean="0">
                <a:solidFill>
                  <a:schemeClr val="accent1">
                    <a:satMod val="150000"/>
                  </a:schemeClr>
                </a:solidFill>
              </a:rPr>
              <a:t/>
            </a:r>
            <a:br>
              <a:rPr lang="en-US" sz="5400" dirty="0" smtClean="0">
                <a:solidFill>
                  <a:schemeClr val="accent1">
                    <a:satMod val="150000"/>
                  </a:schemeClr>
                </a:solidFill>
              </a:rPr>
            </a:br>
            <a:r>
              <a:rPr lang="en-US" sz="5400" dirty="0" smtClean="0">
                <a:solidFill>
                  <a:schemeClr val="accent1">
                    <a:satMod val="150000"/>
                  </a:schemeClr>
                </a:solidFill>
              </a:rPr>
              <a:t>Health Care Reform Changes</a:t>
            </a:r>
            <a:br>
              <a:rPr lang="en-US" sz="5400" dirty="0" smtClean="0">
                <a:solidFill>
                  <a:schemeClr val="accent1">
                    <a:satMod val="150000"/>
                  </a:schemeClr>
                </a:solidFill>
              </a:rPr>
            </a:br>
            <a:r>
              <a:rPr lang="en-US" sz="4000" dirty="0" smtClean="0">
                <a:solidFill>
                  <a:schemeClr val="accent1">
                    <a:satMod val="150000"/>
                  </a:schemeClr>
                </a:solidFill>
              </a:rPr>
              <a:t>What is effective for 2014  &amp;2015</a:t>
            </a:r>
            <a:endParaRPr lang="en-US" sz="4000" dirty="0">
              <a:solidFill>
                <a:schemeClr val="accent1">
                  <a:satMod val="150000"/>
                </a:schemeClr>
              </a:solidFill>
            </a:endParaRPr>
          </a:p>
        </p:txBody>
      </p:sp>
      <p:sp>
        <p:nvSpPr>
          <p:cNvPr id="8195" name="Subtitle 2"/>
          <p:cNvSpPr>
            <a:spLocks noGrp="1"/>
          </p:cNvSpPr>
          <p:nvPr>
            <p:ph type="subTitle" idx="1"/>
          </p:nvPr>
        </p:nvSpPr>
        <p:spPr>
          <a:xfrm>
            <a:off x="228600" y="5029200"/>
            <a:ext cx="8686800" cy="1600200"/>
          </a:xfrm>
        </p:spPr>
        <p:txBody>
          <a:bodyPr/>
          <a:lstStyle/>
          <a:p>
            <a:pPr algn="ctr" eaLnBrk="1" hangingPunct="1"/>
            <a:r>
              <a:rPr lang="en-US" sz="3200" dirty="0" smtClean="0"/>
              <a:t>By </a:t>
            </a:r>
          </a:p>
          <a:p>
            <a:pPr algn="ctr" eaLnBrk="1" hangingPunct="1"/>
            <a:r>
              <a:rPr lang="en-US" sz="3200" dirty="0" smtClean="0"/>
              <a:t>            Larry Grudzien</a:t>
            </a:r>
            <a:r>
              <a:rPr lang="en-US" sz="3600" dirty="0" smtClean="0"/>
              <a:t>		    </a:t>
            </a:r>
          </a:p>
          <a:p>
            <a:pPr eaLnBrk="1" hangingPunct="1"/>
            <a:r>
              <a:rPr lang="en-US" dirty="0" smtClean="0"/>
              <a:t>                                                                  Attorney at Law			    </a:t>
            </a:r>
          </a:p>
        </p:txBody>
      </p:sp>
      <p:sp>
        <p:nvSpPr>
          <p:cNvPr id="4" name="Slide Number Placeholder 3"/>
          <p:cNvSpPr>
            <a:spLocks noGrp="1"/>
          </p:cNvSpPr>
          <p:nvPr>
            <p:ph type="sldNum" sz="quarter" idx="12"/>
          </p:nvPr>
        </p:nvSpPr>
        <p:spPr/>
        <p:txBody>
          <a:bodyPr/>
          <a:lstStyle/>
          <a:p>
            <a:pPr>
              <a:defRPr/>
            </a:pPr>
            <a:fld id="{2CD27E00-450D-404A-B80E-45A70404EBC5}" type="slidenum">
              <a:rPr lang="en-US"/>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Autofit/>
          </a:bodyPr>
          <a:lstStyle/>
          <a:p>
            <a:pPr algn="ctr">
              <a:defRPr/>
            </a:pPr>
            <a:r>
              <a:rPr lang="en-US" sz="6000" dirty="0" smtClean="0"/>
              <a:t>Who Pays it and When?</a:t>
            </a:r>
            <a:endParaRPr lang="en-US" sz="6000" dirty="0"/>
          </a:p>
        </p:txBody>
      </p:sp>
      <p:sp>
        <p:nvSpPr>
          <p:cNvPr id="36867" name="Content Placeholder 2"/>
          <p:cNvSpPr>
            <a:spLocks noGrp="1"/>
          </p:cNvSpPr>
          <p:nvPr>
            <p:ph idx="1"/>
          </p:nvPr>
        </p:nvSpPr>
        <p:spPr>
          <a:xfrm>
            <a:off x="228600" y="1371600"/>
            <a:ext cx="8763000" cy="5029200"/>
          </a:xfrm>
        </p:spPr>
        <p:txBody>
          <a:bodyPr>
            <a:normAutofit lnSpcReduction="10000"/>
          </a:bodyPr>
          <a:lstStyle/>
          <a:p>
            <a:pPr>
              <a:defRPr/>
            </a:pPr>
            <a:endParaRPr lang="en-US" sz="800" dirty="0" smtClean="0"/>
          </a:p>
          <a:p>
            <a:pPr>
              <a:defRPr/>
            </a:pPr>
            <a:r>
              <a:rPr lang="en-US" sz="2400" dirty="0" smtClean="0"/>
              <a:t>Fees are payable in connection with policy/plan years ending after September 30, 2012, but stop applying for policy/plan years ending after September 30, 2019. </a:t>
            </a:r>
          </a:p>
          <a:p>
            <a:pPr>
              <a:defRPr/>
            </a:pPr>
            <a:endParaRPr lang="en-US" sz="2400" dirty="0" smtClean="0"/>
          </a:p>
          <a:p>
            <a:pPr>
              <a:defRPr/>
            </a:pPr>
            <a:r>
              <a:rPr lang="en-US" sz="2400" dirty="0" smtClean="0"/>
              <a:t>While insurers will file reports and pay the fees for insured policies, self-insured plan sponsors must file reports and pay these fees.  </a:t>
            </a:r>
          </a:p>
          <a:p>
            <a:pPr>
              <a:defRPr/>
            </a:pPr>
            <a:endParaRPr lang="en-US" sz="2400" dirty="0" smtClean="0"/>
          </a:p>
          <a:p>
            <a:pPr>
              <a:defRPr/>
            </a:pPr>
            <a:r>
              <a:rPr lang="en-US" sz="2400" dirty="0" smtClean="0"/>
              <a:t>Plan sponsors and insurers will file IRS Form 720 to report the fees and make annual payments.</a:t>
            </a:r>
          </a:p>
          <a:p>
            <a:pPr>
              <a:defRPr/>
            </a:pPr>
            <a:endParaRPr lang="en-US" sz="2400" dirty="0" smtClean="0"/>
          </a:p>
          <a:p>
            <a:pPr>
              <a:defRPr/>
            </a:pPr>
            <a:r>
              <a:rPr lang="en-US" sz="2400" dirty="0" smtClean="0"/>
              <a:t>This return must be filed each year by July 31 of the calendar year immediately following the last day of the policy year (for insured plans) or the plan year (for self-insured plans).</a:t>
            </a:r>
          </a:p>
        </p:txBody>
      </p:sp>
      <p:sp>
        <p:nvSpPr>
          <p:cNvPr id="4" name="Slide Number Placeholder 3"/>
          <p:cNvSpPr>
            <a:spLocks noGrp="1"/>
          </p:cNvSpPr>
          <p:nvPr>
            <p:ph type="sldNum" sz="quarter" idx="12"/>
          </p:nvPr>
        </p:nvSpPr>
        <p:spPr/>
        <p:txBody>
          <a:bodyPr/>
          <a:lstStyle/>
          <a:p>
            <a:pPr>
              <a:defRPr/>
            </a:pPr>
            <a:fld id="{D4E94062-8F32-4F2F-9D5B-E1B966FF4000}"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2728"/>
          </a:xfrm>
        </p:spPr>
        <p:txBody>
          <a:bodyPr>
            <a:normAutofit fontScale="90000"/>
          </a:bodyPr>
          <a:lstStyle/>
          <a:p>
            <a:pPr algn="ctr">
              <a:defRPr/>
            </a:pPr>
            <a:r>
              <a:rPr lang="en-US" sz="3600" dirty="0" smtClean="0"/>
              <a:t/>
            </a:r>
            <a:br>
              <a:rPr lang="en-US" sz="3600" dirty="0" smtClean="0"/>
            </a:br>
            <a:r>
              <a:rPr lang="en-US" sz="6000" dirty="0" smtClean="0"/>
              <a:t>The Amount of the Fee</a:t>
            </a:r>
            <a:br>
              <a:rPr lang="en-US" sz="6000" dirty="0" smtClean="0"/>
            </a:br>
            <a:endParaRPr lang="en-US" sz="6000" dirty="0"/>
          </a:p>
        </p:txBody>
      </p:sp>
      <p:sp>
        <p:nvSpPr>
          <p:cNvPr id="57347" name="Content Placeholder 2"/>
          <p:cNvSpPr>
            <a:spLocks noGrp="1"/>
          </p:cNvSpPr>
          <p:nvPr>
            <p:ph idx="1"/>
          </p:nvPr>
        </p:nvSpPr>
        <p:spPr>
          <a:xfrm>
            <a:off x="228600" y="1524000"/>
            <a:ext cx="8458200" cy="5105400"/>
          </a:xfrm>
        </p:spPr>
        <p:txBody>
          <a:bodyPr/>
          <a:lstStyle/>
          <a:p>
            <a:r>
              <a:rPr lang="en-US" sz="2400" dirty="0" smtClean="0"/>
              <a:t>These fees will be calculated as the average number of covered lives under a policy or plan multiplied by $1 for plan years ending after October 1, 2012. </a:t>
            </a:r>
          </a:p>
          <a:p>
            <a:endParaRPr lang="en-US" sz="2400" dirty="0" smtClean="0"/>
          </a:p>
          <a:p>
            <a:r>
              <a:rPr lang="en-US" sz="2400" dirty="0" smtClean="0"/>
              <a:t>The multiplier increases to $2 for the next plan year, then may rise with health care inflation through plan years ending before Oct. 1, 2019, when the fees are slated to end. </a:t>
            </a:r>
          </a:p>
          <a:p>
            <a:endParaRPr lang="en-US" sz="2400" dirty="0" smtClean="0"/>
          </a:p>
          <a:p>
            <a:r>
              <a:rPr lang="en-US" sz="2400" dirty="0" smtClean="0"/>
              <a:t>To determine the average number of covered lives, plan sponsors generally can use any reasonable method in the first plan year and will choose from several proposed approaches in later years.  </a:t>
            </a:r>
          </a:p>
          <a:p>
            <a:endParaRPr lang="en-US" dirty="0" smtClean="0"/>
          </a:p>
        </p:txBody>
      </p:sp>
      <p:sp>
        <p:nvSpPr>
          <p:cNvPr id="4" name="Slide Number Placeholder 3"/>
          <p:cNvSpPr>
            <a:spLocks noGrp="1"/>
          </p:cNvSpPr>
          <p:nvPr>
            <p:ph type="sldNum" sz="quarter" idx="12"/>
          </p:nvPr>
        </p:nvSpPr>
        <p:spPr/>
        <p:txBody>
          <a:bodyPr/>
          <a:lstStyle/>
          <a:p>
            <a:pPr>
              <a:defRPr/>
            </a:pPr>
            <a:fld id="{D62EAEE4-B7D6-4253-B9DA-3E209870158A}"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81200"/>
            <a:ext cx="9067800" cy="3048000"/>
          </a:xfrm>
        </p:spPr>
        <p:txBody>
          <a:bodyPr>
            <a:noAutofit/>
          </a:bodyPr>
          <a:lstStyle/>
          <a:p>
            <a:pPr marL="118872" algn="ctr">
              <a:spcBef>
                <a:spcPts val="0"/>
              </a:spcBef>
              <a:spcAft>
                <a:spcPts val="1200"/>
              </a:spcAft>
              <a:buClr>
                <a:schemeClr val="accent1"/>
              </a:buClr>
              <a:buSzPct val="80000"/>
            </a:pPr>
            <a:r>
              <a:rPr lang="en-US" sz="4000" dirty="0"/>
              <a:t>Required Contributions Toward Reinsurance </a:t>
            </a:r>
            <a:r>
              <a:rPr lang="en-US" sz="4000" dirty="0" smtClean="0"/>
              <a:t>Payments</a:t>
            </a:r>
            <a:br>
              <a:rPr lang="en-US" sz="4000" dirty="0" smtClean="0"/>
            </a:br>
            <a:r>
              <a:rPr lang="en-US" sz="4000" dirty="0" smtClean="0"/>
              <a:t>(a.k.a. Transitional (</a:t>
            </a:r>
            <a:r>
              <a:rPr lang="en-US" sz="4000" i="1" dirty="0" smtClean="0"/>
              <a:t>Temporary</a:t>
            </a:r>
            <a:r>
              <a:rPr lang="en-US" sz="4000" dirty="0" smtClean="0"/>
              <a:t>) Reinsurance Fee)</a:t>
            </a:r>
            <a:endParaRPr lang="en-US" sz="4000" dirty="0">
              <a:solidFill>
                <a:srgbClr val="FFC000"/>
              </a:solidFill>
            </a:endParaRPr>
          </a:p>
        </p:txBody>
      </p:sp>
      <p:sp>
        <p:nvSpPr>
          <p:cNvPr id="4" name="Slide Number Placeholder 3"/>
          <p:cNvSpPr>
            <a:spLocks noGrp="1"/>
          </p:cNvSpPr>
          <p:nvPr>
            <p:ph type="sldNum" sz="quarter" idx="12"/>
          </p:nvPr>
        </p:nvSpPr>
        <p:spPr/>
        <p:txBody>
          <a:bodyPr/>
          <a:lstStyle/>
          <a:p>
            <a:fld id="{DEC5AF11-3910-476E-8DFC-0FE073F2EF0C}" type="slidenum">
              <a:rPr lang="en-US" smtClean="0"/>
              <a:pPr/>
              <a:t>12</a:t>
            </a:fld>
            <a:endParaRPr lang="en-US" dirty="0"/>
          </a:p>
        </p:txBody>
      </p:sp>
    </p:spTree>
    <p:extLst>
      <p:ext uri="{BB962C8B-B14F-4D97-AF65-F5344CB8AC3E}">
        <p14:creationId xmlns:p14="http://schemas.microsoft.com/office/powerpoint/2010/main" val="3488459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it? </a:t>
            </a:r>
            <a:endParaRPr lang="en-US" dirty="0"/>
          </a:p>
        </p:txBody>
      </p:sp>
      <p:sp>
        <p:nvSpPr>
          <p:cNvPr id="3" name="Content Placeholder 2"/>
          <p:cNvSpPr>
            <a:spLocks noGrp="1"/>
          </p:cNvSpPr>
          <p:nvPr>
            <p:ph idx="1"/>
          </p:nvPr>
        </p:nvSpPr>
        <p:spPr>
          <a:xfrm>
            <a:off x="152400" y="1524001"/>
            <a:ext cx="8686800" cy="5181600"/>
          </a:xfrm>
        </p:spPr>
        <p:txBody>
          <a:bodyPr anchor="t">
            <a:normAutofit fontScale="92500" lnSpcReduction="10000"/>
          </a:bodyPr>
          <a:lstStyle/>
          <a:p>
            <a:r>
              <a:rPr lang="en-US" sz="2800" dirty="0" smtClean="0"/>
              <a:t>Under the ACA, each state is required  to establish a transitional reinsurance program to help stabilize premiums for coverage in individual market inside and outside of Marketplaces (a.k.a. Exchanges) during the years 2014 through 2016.  If a state decides not to establish a transitional reinsurance program, the Department of Health and Human Services (HHS) will create and operate the program on its behalf. </a:t>
            </a:r>
          </a:p>
          <a:p>
            <a:pPr>
              <a:buNone/>
            </a:pPr>
            <a:endParaRPr lang="en-US" sz="1100" dirty="0" smtClean="0"/>
          </a:p>
          <a:p>
            <a:r>
              <a:rPr lang="en-US" sz="2600" dirty="0" smtClean="0"/>
              <a:t>The program is funded through a reinsurance assessment on all health insurance carriers and self-insured plan sponsors.  The collected fee is used to support reinsurance payments to carriers that cover high-cost individuals in non-grandfathered individual market plans.  </a:t>
            </a:r>
          </a:p>
          <a:p>
            <a:endParaRPr lang="en-US" b="1" dirty="0"/>
          </a:p>
        </p:txBody>
      </p:sp>
      <p:sp>
        <p:nvSpPr>
          <p:cNvPr id="4" name="Slide Number Placeholder 3"/>
          <p:cNvSpPr>
            <a:spLocks noGrp="1"/>
          </p:cNvSpPr>
          <p:nvPr>
            <p:ph type="sldNum" sz="quarter" idx="12"/>
          </p:nvPr>
        </p:nvSpPr>
        <p:spPr/>
        <p:txBody>
          <a:bodyPr/>
          <a:lstStyle/>
          <a:p>
            <a:fld id="{DEC5AF11-3910-476E-8DFC-0FE073F2EF0C}" type="slidenum">
              <a:rPr lang="en-US" smtClean="0"/>
              <a:pPr/>
              <a:t>13</a:t>
            </a:fld>
            <a:endParaRPr lang="en-US" dirty="0"/>
          </a:p>
        </p:txBody>
      </p:sp>
    </p:spTree>
    <p:extLst>
      <p:ext uri="{BB962C8B-B14F-4D97-AF65-F5344CB8AC3E}">
        <p14:creationId xmlns:p14="http://schemas.microsoft.com/office/powerpoint/2010/main" val="416794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Who Pays it and When?</a:t>
            </a:r>
            <a:endParaRPr lang="en-US" sz="6000" dirty="0"/>
          </a:p>
        </p:txBody>
      </p:sp>
      <p:sp>
        <p:nvSpPr>
          <p:cNvPr id="3" name="Content Placeholder 2"/>
          <p:cNvSpPr>
            <a:spLocks noGrp="1"/>
          </p:cNvSpPr>
          <p:nvPr>
            <p:ph idx="1"/>
          </p:nvPr>
        </p:nvSpPr>
        <p:spPr>
          <a:xfrm>
            <a:off x="152400" y="1524000"/>
            <a:ext cx="8915400" cy="5867400"/>
          </a:xfrm>
        </p:spPr>
        <p:txBody>
          <a:bodyPr>
            <a:normAutofit/>
          </a:bodyPr>
          <a:lstStyle/>
          <a:p>
            <a:r>
              <a:rPr lang="en-US" sz="2400" b="1" dirty="0" smtClean="0"/>
              <a:t>For self-insured plans</a:t>
            </a:r>
            <a:r>
              <a:rPr lang="en-US" sz="2400" dirty="0" smtClean="0"/>
              <a:t>,  self-insured group plans sponsors are ultimately liable for reinsurance contribution fees.  The self-insured ERs can use a TPA or ASO contractor to transfer the fees.</a:t>
            </a:r>
          </a:p>
          <a:p>
            <a:endParaRPr lang="en-US" sz="2400" b="1" dirty="0" smtClean="0"/>
          </a:p>
          <a:p>
            <a:r>
              <a:rPr lang="en-US" sz="2400" b="1" dirty="0" smtClean="0"/>
              <a:t>For fully-insured plans</a:t>
            </a:r>
            <a:r>
              <a:rPr lang="en-US" sz="2400" dirty="0" smtClean="0"/>
              <a:t>, carriers are responsible to pay the fees.</a:t>
            </a:r>
          </a:p>
          <a:p>
            <a:endParaRPr lang="en-US" sz="2400" dirty="0" smtClean="0"/>
          </a:p>
          <a:p>
            <a:r>
              <a:rPr lang="en-US" sz="2400" dirty="0" smtClean="0"/>
              <a:t>A </a:t>
            </a:r>
            <a:r>
              <a:rPr lang="en-US" sz="2400" dirty="0"/>
              <a:t>self-insured health plan must make reinsurance contributions for major medical coverage, with certain exceptions. </a:t>
            </a:r>
            <a:endParaRPr lang="en-US" sz="2400" dirty="0" smtClean="0"/>
          </a:p>
          <a:p>
            <a:endParaRPr lang="en-US" sz="2400" dirty="0"/>
          </a:p>
          <a:p>
            <a:r>
              <a:rPr lang="en-US" sz="2400" dirty="0" smtClean="0"/>
              <a:t>For </a:t>
            </a:r>
            <a:r>
              <a:rPr lang="en-US" sz="2400" dirty="0"/>
              <a:t>this purpose, HSAs, health FSAs, expatriate health plans, and prescription </a:t>
            </a:r>
            <a:r>
              <a:rPr lang="en-US" sz="2400" dirty="0" smtClean="0"/>
              <a:t>drug </a:t>
            </a:r>
            <a:r>
              <a:rPr lang="en-US" sz="2400" dirty="0"/>
              <a:t>plans are expressly </a:t>
            </a:r>
            <a:r>
              <a:rPr lang="en-US" sz="2400" dirty="0" smtClean="0"/>
              <a:t>excluded.</a:t>
            </a:r>
          </a:p>
          <a:p>
            <a:endParaRPr lang="en-US" sz="2000" dirty="0"/>
          </a:p>
          <a:p>
            <a:pPr>
              <a:buNone/>
            </a:pPr>
            <a:endParaRPr lang="en-US" sz="2000" dirty="0"/>
          </a:p>
          <a:p>
            <a:endParaRPr lang="en-US" sz="2000" dirty="0"/>
          </a:p>
        </p:txBody>
      </p:sp>
      <p:sp>
        <p:nvSpPr>
          <p:cNvPr id="4" name="Slide Number Placeholder 3"/>
          <p:cNvSpPr>
            <a:spLocks noGrp="1"/>
          </p:cNvSpPr>
          <p:nvPr>
            <p:ph type="sldNum" sz="quarter" idx="12"/>
          </p:nvPr>
        </p:nvSpPr>
        <p:spPr/>
        <p:txBody>
          <a:bodyPr/>
          <a:lstStyle/>
          <a:p>
            <a:fld id="{DEC5AF11-3910-476E-8DFC-0FE073F2EF0C}" type="slidenum">
              <a:rPr lang="en-US" smtClean="0"/>
              <a:pPr/>
              <a:t>14</a:t>
            </a:fld>
            <a:endParaRPr lang="en-US" dirty="0"/>
          </a:p>
        </p:txBody>
      </p:sp>
    </p:spTree>
    <p:extLst>
      <p:ext uri="{BB962C8B-B14F-4D97-AF65-F5344CB8AC3E}">
        <p14:creationId xmlns:p14="http://schemas.microsoft.com/office/powerpoint/2010/main" val="1049350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The Amount of the Fee</a:t>
            </a:r>
            <a:endParaRPr lang="en-US" sz="5400" dirty="0"/>
          </a:p>
        </p:txBody>
      </p:sp>
      <p:sp>
        <p:nvSpPr>
          <p:cNvPr id="3" name="Content Placeholder 2"/>
          <p:cNvSpPr>
            <a:spLocks noGrp="1"/>
          </p:cNvSpPr>
          <p:nvPr>
            <p:ph idx="1"/>
          </p:nvPr>
        </p:nvSpPr>
        <p:spPr>
          <a:xfrm>
            <a:off x="228600" y="1524000"/>
            <a:ext cx="8763000" cy="5333999"/>
          </a:xfrm>
        </p:spPr>
        <p:txBody>
          <a:bodyPr>
            <a:normAutofit/>
          </a:bodyPr>
          <a:lstStyle/>
          <a:p>
            <a:r>
              <a:rPr lang="en-US" sz="1800" dirty="0" smtClean="0"/>
              <a:t>HHS will establish a national reinsurance contribution rate each year. </a:t>
            </a:r>
          </a:p>
          <a:p>
            <a:pPr>
              <a:buNone/>
            </a:pPr>
            <a:endParaRPr lang="en-US" sz="800" dirty="0" smtClean="0"/>
          </a:p>
          <a:p>
            <a:r>
              <a:rPr lang="en-US" sz="1800" dirty="0" smtClean="0"/>
              <a:t>The annual per capita contribution rate for 2014 announced by HHS is </a:t>
            </a:r>
            <a:r>
              <a:rPr lang="en-US" sz="1800" b="1" dirty="0" smtClean="0"/>
              <a:t>$63 ($5.25 per month)</a:t>
            </a:r>
            <a:r>
              <a:rPr lang="en-US" sz="1800" dirty="0" smtClean="0"/>
              <a:t>. HHS will collect all contributions and allocate reinsurance payments on a national basis. </a:t>
            </a:r>
          </a:p>
          <a:p>
            <a:endParaRPr lang="en-US" sz="800" dirty="0" smtClean="0"/>
          </a:p>
          <a:p>
            <a:r>
              <a:rPr lang="en-US" sz="1800" dirty="0" smtClean="0"/>
              <a:t>The </a:t>
            </a:r>
            <a:r>
              <a:rPr lang="en-US" sz="1800" dirty="0"/>
              <a:t>same contribution rate applies to self-insured group health plans, although those plans are excluded from receiving reinsurance payments under the program. States may elect to operate their own reinsurance programs, and can require supplemental contributions and administrative cost </a:t>
            </a:r>
            <a:r>
              <a:rPr lang="en-US" sz="1800" dirty="0" smtClean="0"/>
              <a:t>payments.</a:t>
            </a:r>
          </a:p>
          <a:p>
            <a:endParaRPr lang="en-US" sz="900" dirty="0"/>
          </a:p>
          <a:p>
            <a:r>
              <a:rPr lang="en-US" sz="1800" dirty="0"/>
              <a:t>Contributing entities are to make reinsurance contributions annually. Enrollment data must be provided to HHS by November 15 (generally calculated based on January through September data, even for non-calendar-year plans). </a:t>
            </a:r>
            <a:endParaRPr lang="en-US" sz="1800" dirty="0" smtClean="0"/>
          </a:p>
          <a:p>
            <a:endParaRPr lang="en-US" sz="900" dirty="0"/>
          </a:p>
          <a:p>
            <a:r>
              <a:rPr lang="en-US" sz="1800" dirty="0" smtClean="0"/>
              <a:t>HHS </a:t>
            </a:r>
            <a:r>
              <a:rPr lang="en-US" sz="1800" dirty="0"/>
              <a:t>will notify the contributing entity, by the later of December 15 or 30 days after receiving the data, of the amount of the contribution for the year, and payment is due 30 days after notification.</a:t>
            </a:r>
          </a:p>
        </p:txBody>
      </p:sp>
      <p:sp>
        <p:nvSpPr>
          <p:cNvPr id="4" name="Slide Number Placeholder 3"/>
          <p:cNvSpPr>
            <a:spLocks noGrp="1"/>
          </p:cNvSpPr>
          <p:nvPr>
            <p:ph type="sldNum" sz="quarter" idx="12"/>
          </p:nvPr>
        </p:nvSpPr>
        <p:spPr/>
        <p:txBody>
          <a:bodyPr/>
          <a:lstStyle/>
          <a:p>
            <a:fld id="{DEC5AF11-3910-476E-8DFC-0FE073F2EF0C}" type="slidenum">
              <a:rPr lang="en-US" smtClean="0"/>
              <a:pPr/>
              <a:t>15</a:t>
            </a:fld>
            <a:endParaRPr lang="en-US" dirty="0"/>
          </a:p>
        </p:txBody>
      </p:sp>
    </p:spTree>
    <p:extLst>
      <p:ext uri="{BB962C8B-B14F-4D97-AF65-F5344CB8AC3E}">
        <p14:creationId xmlns:p14="http://schemas.microsoft.com/office/powerpoint/2010/main" val="1144302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28800"/>
            <a:ext cx="9067800" cy="4038600"/>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p>
            <a:pPr marL="118872" algn="ctr">
              <a:buClr>
                <a:schemeClr val="accent1"/>
              </a:buClr>
              <a:buSzPct val="80000"/>
              <a:defRPr/>
            </a:pPr>
            <a:r>
              <a:rPr lang="en-US" sz="5400" dirty="0" smtClean="0"/>
              <a:t>Health Insurance Industry Fee</a:t>
            </a:r>
            <a:br>
              <a:rPr lang="en-US" sz="5400" dirty="0" smtClean="0"/>
            </a:br>
            <a:r>
              <a:rPr lang="en-US" sz="5400" dirty="0" smtClean="0"/>
              <a:t>(a.k.a. Annual Insurance Fee) </a:t>
            </a:r>
            <a:endParaRPr lang="en-US" sz="5400" dirty="0"/>
          </a:p>
        </p:txBody>
      </p:sp>
      <p:sp>
        <p:nvSpPr>
          <p:cNvPr id="4" name="Slide Number Placeholder 3"/>
          <p:cNvSpPr>
            <a:spLocks noGrp="1"/>
          </p:cNvSpPr>
          <p:nvPr>
            <p:ph type="sldNum" sz="quarter" idx="12"/>
          </p:nvPr>
        </p:nvSpPr>
        <p:spPr/>
        <p:txBody>
          <a:bodyPr/>
          <a:lstStyle/>
          <a:p>
            <a:fld id="{DEC5AF11-3910-476E-8DFC-0FE073F2EF0C}" type="slidenum">
              <a:rPr lang="en-US" smtClean="0"/>
              <a:pPr/>
              <a:t>16</a:t>
            </a:fld>
            <a:endParaRPr lang="en-US" dirty="0"/>
          </a:p>
        </p:txBody>
      </p:sp>
    </p:spTree>
    <p:extLst>
      <p:ext uri="{BB962C8B-B14F-4D97-AF65-F5344CB8AC3E}">
        <p14:creationId xmlns:p14="http://schemas.microsoft.com/office/powerpoint/2010/main" val="3488459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it? </a:t>
            </a:r>
            <a:endParaRPr lang="en-US" dirty="0"/>
          </a:p>
        </p:txBody>
      </p:sp>
      <p:sp>
        <p:nvSpPr>
          <p:cNvPr id="3" name="Content Placeholder 2"/>
          <p:cNvSpPr>
            <a:spLocks noGrp="1"/>
          </p:cNvSpPr>
          <p:nvPr>
            <p:ph idx="1"/>
          </p:nvPr>
        </p:nvSpPr>
        <p:spPr/>
        <p:txBody>
          <a:bodyPr/>
          <a:lstStyle/>
          <a:p>
            <a:r>
              <a:rPr lang="en-US" sz="2800" dirty="0" smtClean="0"/>
              <a:t>Health care reform imposes an annual fee to insurers beginning in 2014 for the purpose of funding federal and state Exchanges.  The total fee collected in the first year, 2014, will be $8 billion; gradually increasing to $14.3 billion in 2018 and indexed for rate of premium growth in 2019 and thereafter.  The fee applies to fully-insured plans including dental and vision plans; but self-funded plans are excluded from this requirement. </a:t>
            </a:r>
          </a:p>
          <a:p>
            <a:pPr>
              <a:buNone/>
            </a:pPr>
            <a:endParaRPr lang="en-US" sz="2800" dirty="0" smtClean="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rIns="45720" rtlCol="0" anchor="ctr">
            <a:noAutofit/>
            <a:scene3d>
              <a:camera prst="orthographicFront"/>
              <a:lightRig rig="threePt" dir="t">
                <a:rot lat="0" lon="0" rev="4800000"/>
              </a:lightRig>
            </a:scene3d>
            <a:sp3d prstMaterial="matte">
              <a:bevelT w="50800" h="10160"/>
            </a:sp3d>
          </a:bodyPr>
          <a:lstStyle/>
          <a:p>
            <a:pPr algn="ctr">
              <a:defRPr/>
            </a:pPr>
            <a:r>
              <a:rPr lang="en-US" sz="6000" dirty="0" smtClean="0"/>
              <a:t>Who Pays it and When?</a:t>
            </a:r>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18</a:t>
            </a:fld>
            <a:endParaRPr lang="en-US" dirty="0"/>
          </a:p>
        </p:txBody>
      </p:sp>
      <p:sp>
        <p:nvSpPr>
          <p:cNvPr id="5" name="Content Placeholder 2"/>
          <p:cNvSpPr>
            <a:spLocks noGrp="1"/>
          </p:cNvSpPr>
          <p:nvPr>
            <p:ph idx="1"/>
          </p:nvPr>
        </p:nvSpPr>
        <p:spPr>
          <a:xfrm>
            <a:off x="228600" y="1524000"/>
            <a:ext cx="8610600" cy="5181599"/>
          </a:xfrm>
        </p:spPr>
        <p:txBody>
          <a:bodyPr>
            <a:normAutofit lnSpcReduction="10000"/>
          </a:bodyPr>
          <a:lstStyle/>
          <a:p>
            <a:r>
              <a:rPr lang="en-US" sz="2000" b="1" dirty="0" smtClean="0"/>
              <a:t>Who pays the fees? </a:t>
            </a:r>
            <a:endParaRPr lang="en-US" sz="2000" dirty="0" smtClean="0"/>
          </a:p>
          <a:p>
            <a:pPr>
              <a:buNone/>
            </a:pPr>
            <a:r>
              <a:rPr lang="en-US" sz="2000" dirty="0" smtClean="0"/>
              <a:t>	Insurers  </a:t>
            </a:r>
          </a:p>
          <a:p>
            <a:pPr>
              <a:buNone/>
            </a:pPr>
            <a:r>
              <a:rPr lang="en-US" sz="2000" dirty="0" smtClean="0"/>
              <a:t>	(Note: </a:t>
            </a:r>
            <a:r>
              <a:rPr lang="en-US" sz="2000" u="sng" dirty="0" smtClean="0"/>
              <a:t>Self-insured employers are exempt from this requirement</a:t>
            </a:r>
            <a:r>
              <a:rPr lang="en-US" sz="2000" dirty="0" smtClean="0"/>
              <a:t>.)</a:t>
            </a:r>
          </a:p>
          <a:p>
            <a:pPr>
              <a:buNone/>
            </a:pPr>
            <a:endParaRPr lang="en-US" sz="2000" dirty="0" smtClean="0"/>
          </a:p>
          <a:p>
            <a:r>
              <a:rPr lang="en-US" sz="2000" b="1" dirty="0" smtClean="0"/>
              <a:t>When is the fee due? </a:t>
            </a:r>
            <a:endParaRPr lang="en-US" sz="2000" dirty="0" smtClean="0"/>
          </a:p>
          <a:p>
            <a:pPr>
              <a:buNone/>
            </a:pPr>
            <a:r>
              <a:rPr lang="en-US" sz="1600" dirty="0" smtClean="0"/>
              <a:t>	</a:t>
            </a:r>
            <a:r>
              <a:rPr lang="en-US" sz="2000" dirty="0" smtClean="0"/>
              <a:t>Each insurer will make its payment by September 30 of each applicable calendar year to the Secretary of the Treasury. </a:t>
            </a:r>
          </a:p>
          <a:p>
            <a:endParaRPr lang="en-US" sz="1600" dirty="0" smtClean="0"/>
          </a:p>
          <a:p>
            <a:r>
              <a:rPr lang="en-US" sz="2000" b="1" dirty="0" smtClean="0"/>
              <a:t>Will the fee have any impact on fully-insured group health plan premiums? </a:t>
            </a:r>
          </a:p>
          <a:p>
            <a:pPr>
              <a:buFont typeface="Wingdings 2" pitchFamily="18" charset="2"/>
              <a:buNone/>
            </a:pPr>
            <a:r>
              <a:rPr lang="en-US" sz="2000" b="1" dirty="0" smtClean="0"/>
              <a:t>	</a:t>
            </a:r>
            <a:r>
              <a:rPr lang="en-US" sz="2000" dirty="0" smtClean="0"/>
              <a:t>YES. It is expected that this requirement will increase group health premiums in coming years. Some insurers have already indicated that the full amount of about 2 - 2.5% of premium would be added upon the upcoming renewal as early as February 2013; and may be increasing to 3 - 4% of premium in future years.  Each insurer is expected to have its own calculation method to allocate its insurer’s fee into the groups’ premiums. For any specific question regarding the possible premium increase from this provision, you may want to contact your insurer directly..</a:t>
            </a:r>
          </a:p>
          <a:p>
            <a:pPr marL="438150" lvl="1" indent="-319088">
              <a:spcBef>
                <a:spcPct val="0"/>
              </a:spcBef>
              <a:buClr>
                <a:schemeClr val="accent1"/>
              </a:buClr>
              <a:buSzPct val="80000"/>
              <a:buFont typeface="Wingdings 2" pitchFamily="18" charset="2"/>
            </a:pPr>
            <a:endParaRPr lang="en-US" sz="20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458200" cy="5105399"/>
          </a:xfrm>
        </p:spPr>
        <p:txBody>
          <a:bodyPr/>
          <a:lstStyle/>
          <a:p>
            <a:r>
              <a:rPr lang="en-US" sz="2000" dirty="0" smtClean="0"/>
              <a:t> </a:t>
            </a:r>
            <a:r>
              <a:rPr lang="en-US" sz="2000" b="1" dirty="0" smtClean="0"/>
              <a:t>How is the fee determined? </a:t>
            </a:r>
            <a:endParaRPr lang="en-US" sz="2000" dirty="0" smtClean="0"/>
          </a:p>
          <a:p>
            <a:pPr>
              <a:buNone/>
            </a:pPr>
            <a:r>
              <a:rPr lang="en-US" sz="2000" dirty="0" smtClean="0"/>
              <a:t>	</a:t>
            </a:r>
          </a:p>
          <a:p>
            <a:pPr>
              <a:buNone/>
            </a:pPr>
            <a:r>
              <a:rPr lang="en-US" sz="2000" dirty="0"/>
              <a:t>	</a:t>
            </a:r>
            <a:r>
              <a:rPr lang="en-US" sz="2000" dirty="0" smtClean="0"/>
              <a:t>Each insurer’s fee will be determined based on its respective market share of premium revenue from the previous calendar year. For example, the 2014 fee will be based on an insurer’s 2013 premium revenue and the percentage of the market it represents among all health insurers of US health risks.  Then, the market share of the insurer is used to determine its share of the total $8 billion (for 2014).</a:t>
            </a:r>
          </a:p>
          <a:p>
            <a:endParaRPr lang="en-US" sz="2000" b="1" dirty="0" smtClean="0"/>
          </a:p>
          <a:p>
            <a:r>
              <a:rPr lang="en-US" sz="2000" b="1" dirty="0" smtClean="0"/>
              <a:t>What types of coverage does the fee apply to? </a:t>
            </a:r>
            <a:endParaRPr lang="en-US" sz="2000" dirty="0" smtClean="0"/>
          </a:p>
          <a:p>
            <a:pPr>
              <a:buNone/>
            </a:pPr>
            <a:r>
              <a:rPr lang="en-US" sz="2000" dirty="0" smtClean="0"/>
              <a:t>	</a:t>
            </a:r>
          </a:p>
          <a:p>
            <a:pPr>
              <a:buNone/>
            </a:pPr>
            <a:r>
              <a:rPr lang="en-US" sz="2000" dirty="0"/>
              <a:t>	</a:t>
            </a:r>
            <a:r>
              <a:rPr lang="en-US" sz="2000" dirty="0" smtClean="0"/>
              <a:t>The fee applies to most health insurance coverage including dental and vision plans.  However, self-insured plans, accident, disability income, specific disease and illness, and long-term care are not subject to this requirement. </a:t>
            </a:r>
          </a:p>
          <a:p>
            <a:endParaRPr lang="en-US" sz="2000" dirty="0" smtClean="0"/>
          </a:p>
          <a:p>
            <a:endParaRPr lang="en-US" sz="2000"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19</a:t>
            </a:fld>
            <a:endParaRPr lang="en-US" dirty="0"/>
          </a:p>
        </p:txBody>
      </p:sp>
      <p:sp>
        <p:nvSpPr>
          <p:cNvPr id="5" name="Title 1"/>
          <p:cNvSpPr>
            <a:spLocks noGrp="1"/>
          </p:cNvSpPr>
          <p:nvPr>
            <p:ph type="title"/>
          </p:nvPr>
        </p:nvSpPr>
        <p:spPr/>
        <p:txBody>
          <a:bodyPr>
            <a:normAutofit fontScale="90000"/>
          </a:bodyPr>
          <a:lstStyle/>
          <a:p>
            <a:pPr algn="ctr">
              <a:defRPr/>
            </a:pPr>
            <a:r>
              <a:rPr lang="en-US" sz="3600" dirty="0" smtClean="0"/>
              <a:t/>
            </a:r>
            <a:br>
              <a:rPr lang="en-US" sz="3600" dirty="0" smtClean="0"/>
            </a:br>
            <a:r>
              <a:rPr lang="en-US" sz="6000" dirty="0" smtClean="0"/>
              <a:t>The Amount of the Fee</a:t>
            </a:r>
            <a:br>
              <a:rPr lang="en-US" sz="6000" dirty="0" smtClean="0"/>
            </a:br>
            <a:endParaRPr lang="en-US" sz="6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a:t>
            </a:r>
            <a:endParaRPr lang="en-US" dirty="0"/>
          </a:p>
        </p:txBody>
      </p:sp>
      <p:sp>
        <p:nvSpPr>
          <p:cNvPr id="3" name="Content Placeholder 2"/>
          <p:cNvSpPr>
            <a:spLocks noGrp="1"/>
          </p:cNvSpPr>
          <p:nvPr>
            <p:ph idx="1"/>
          </p:nvPr>
        </p:nvSpPr>
        <p:spPr>
          <a:xfrm>
            <a:off x="228600" y="1524000"/>
            <a:ext cx="8610600" cy="5181599"/>
          </a:xfrm>
        </p:spPr>
        <p:txBody>
          <a:bodyPr/>
          <a:lstStyle/>
          <a:p>
            <a:r>
              <a:rPr lang="en-US" sz="2600" dirty="0" smtClean="0"/>
              <a:t>All Employers  (Slide 3 -33) </a:t>
            </a:r>
          </a:p>
          <a:p>
            <a:endParaRPr lang="en-US" sz="800" dirty="0"/>
          </a:p>
          <a:p>
            <a:r>
              <a:rPr lang="en-US" sz="2600" dirty="0" smtClean="0"/>
              <a:t>Large Employers  (Slide 34- 56)</a:t>
            </a:r>
          </a:p>
          <a:p>
            <a:endParaRPr lang="en-US" sz="800" dirty="0"/>
          </a:p>
          <a:p>
            <a:r>
              <a:rPr lang="en-US" sz="2600" dirty="0" smtClean="0"/>
              <a:t>Small employers  (Slide 57 - 71)</a:t>
            </a:r>
          </a:p>
          <a:p>
            <a:pPr>
              <a:buNone/>
            </a:pPr>
            <a:endParaRPr lang="en-US" sz="800" dirty="0"/>
          </a:p>
          <a:p>
            <a:r>
              <a:rPr lang="en-US" sz="2600" dirty="0" smtClean="0"/>
              <a:t>Fully-insured employers  (Slide 72 - 73)</a:t>
            </a:r>
          </a:p>
          <a:p>
            <a:pPr>
              <a:buNone/>
            </a:pPr>
            <a:endParaRPr lang="en-US" sz="800" dirty="0" smtClean="0"/>
          </a:p>
          <a:p>
            <a:r>
              <a:rPr lang="en-US" sz="2600" dirty="0" smtClean="0"/>
              <a:t>Self-insured employers  (Slide 74 - 76)</a:t>
            </a:r>
          </a:p>
          <a:p>
            <a:endParaRPr lang="en-US" sz="800" dirty="0"/>
          </a:p>
          <a:p>
            <a:r>
              <a:rPr lang="en-US" sz="2600" dirty="0" smtClean="0"/>
              <a:t>Grandfathered plans  (Slide 77 - 86)</a:t>
            </a:r>
          </a:p>
          <a:p>
            <a:pPr>
              <a:buNone/>
            </a:pPr>
            <a:endParaRPr lang="en-US" sz="800" dirty="0" smtClean="0"/>
          </a:p>
          <a:p>
            <a:r>
              <a:rPr lang="en-US" sz="2600" dirty="0" smtClean="0"/>
              <a:t>How Can Employers Control Costs for Plan Year 2014– </a:t>
            </a:r>
            <a:r>
              <a:rPr lang="en-US" sz="2600" i="1" dirty="0" smtClean="0"/>
              <a:t>Recommended Courses of Action  </a:t>
            </a:r>
            <a:r>
              <a:rPr lang="en-US" sz="2600" dirty="0" smtClean="0"/>
              <a:t>(</a:t>
            </a:r>
            <a:r>
              <a:rPr lang="en-US" sz="2600" smtClean="0"/>
              <a:t>Slide 87-88)</a:t>
            </a:r>
            <a:endParaRPr lang="en-US" sz="2600"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2</a:t>
            </a:fld>
            <a:endParaRPr lang="en-US" dirty="0"/>
          </a:p>
        </p:txBody>
      </p:sp>
    </p:spTree>
    <p:extLst>
      <p:ext uri="{BB962C8B-B14F-4D97-AF65-F5344CB8AC3E}">
        <p14:creationId xmlns:p14="http://schemas.microsoft.com/office/powerpoint/2010/main" val="9160072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4294967295"/>
            <p:extLst>
              <p:ext uri="{D42A27DB-BD31-4B8C-83A1-F6EECF244321}">
                <p14:modId xmlns:p14="http://schemas.microsoft.com/office/powerpoint/2010/main" val="195656427"/>
              </p:ext>
            </p:extLst>
          </p:nvPr>
        </p:nvGraphicFramePr>
        <p:xfrm>
          <a:off x="380999" y="152400"/>
          <a:ext cx="8534401" cy="5745480"/>
        </p:xfrm>
        <a:graphic>
          <a:graphicData uri="http://schemas.openxmlformats.org/drawingml/2006/table">
            <a:tbl>
              <a:tblPr firstRow="1" bandRow="1">
                <a:tableStyleId>{5C22544A-7EE6-4342-B048-85BDC9FD1C3A}</a:tableStyleId>
              </a:tblPr>
              <a:tblGrid>
                <a:gridCol w="1187395"/>
                <a:gridCol w="2597427"/>
                <a:gridCol w="2449001"/>
                <a:gridCol w="2300578"/>
              </a:tblGrid>
              <a:tr h="622351">
                <a:tc>
                  <a:txBody>
                    <a:bodyPr/>
                    <a:lstStyle/>
                    <a:p>
                      <a:endParaRPr lang="en-US" sz="1200" dirty="0"/>
                    </a:p>
                  </a:txBody>
                  <a:tcPr/>
                </a:tc>
                <a:tc>
                  <a:txBody>
                    <a:bodyPr/>
                    <a:lstStyle/>
                    <a:p>
                      <a:pPr algn="ctr"/>
                      <a:r>
                        <a:rPr lang="en-US" sz="1800" dirty="0" smtClean="0"/>
                        <a:t>PCORI Fee </a:t>
                      </a:r>
                    </a:p>
                    <a:p>
                      <a:pPr algn="ctr"/>
                      <a:r>
                        <a:rPr lang="en-US" sz="1800" dirty="0" smtClean="0"/>
                        <a:t>(a.k.a.</a:t>
                      </a:r>
                      <a:r>
                        <a:rPr lang="en-US" sz="1800" baseline="0" dirty="0" smtClean="0"/>
                        <a:t> CERF Fee)</a:t>
                      </a:r>
                      <a:endParaRPr lang="en-US" sz="1800" dirty="0"/>
                    </a:p>
                  </a:txBody>
                  <a:tcPr/>
                </a:tc>
                <a:tc>
                  <a:txBody>
                    <a:bodyPr/>
                    <a:lstStyle/>
                    <a:p>
                      <a:pPr algn="ctr"/>
                      <a:r>
                        <a:rPr lang="en-US" sz="1800" dirty="0" smtClean="0"/>
                        <a:t>Health Insurance</a:t>
                      </a:r>
                      <a:r>
                        <a:rPr lang="en-US" sz="1800" baseline="0" dirty="0" smtClean="0"/>
                        <a:t> Industry Fee</a:t>
                      </a:r>
                      <a:endParaRPr lang="en-US" sz="1800" dirty="0"/>
                    </a:p>
                  </a:txBody>
                  <a:tcPr/>
                </a:tc>
                <a:tc>
                  <a:txBody>
                    <a:bodyPr/>
                    <a:lstStyle/>
                    <a:p>
                      <a:pPr algn="ctr"/>
                      <a:r>
                        <a:rPr lang="en-US" sz="1800" dirty="0" smtClean="0"/>
                        <a:t>Transitional Reinsurance</a:t>
                      </a:r>
                      <a:r>
                        <a:rPr lang="en-US" sz="1800" baseline="0" dirty="0" smtClean="0"/>
                        <a:t> Fee</a:t>
                      </a:r>
                      <a:endParaRPr lang="en-US" sz="1800" dirty="0"/>
                    </a:p>
                  </a:txBody>
                  <a:tcPr/>
                </a:tc>
              </a:tr>
              <a:tr h="668071">
                <a:tc>
                  <a:txBody>
                    <a:bodyPr/>
                    <a:lstStyle/>
                    <a:p>
                      <a:r>
                        <a:rPr lang="en-US" sz="1400" b="1" dirty="0" smtClean="0"/>
                        <a:t>Effective </a:t>
                      </a:r>
                      <a:endParaRPr lang="en-US" sz="1400" b="1" dirty="0"/>
                    </a:p>
                  </a:txBody>
                  <a:tcPr anchor="ctr"/>
                </a:tc>
                <a:tc>
                  <a:txBody>
                    <a:bodyPr/>
                    <a:lstStyle/>
                    <a:p>
                      <a:pPr algn="ctr"/>
                      <a:r>
                        <a:rPr lang="en-US" sz="1300" dirty="0" smtClean="0"/>
                        <a:t>2012 ~</a:t>
                      </a:r>
                      <a:r>
                        <a:rPr lang="en-US" sz="1300" baseline="0" dirty="0" smtClean="0"/>
                        <a:t> 2019</a:t>
                      </a:r>
                      <a:endParaRPr lang="en-US" sz="1300" b="1" baseline="30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300" u="sng" baseline="0" dirty="0" smtClean="0"/>
                        <a:t>1</a:t>
                      </a:r>
                      <a:r>
                        <a:rPr lang="en-US" sz="1300" u="sng" baseline="30000" dirty="0" smtClean="0"/>
                        <a:t>st</a:t>
                      </a:r>
                      <a:r>
                        <a:rPr lang="en-US" sz="1300" u="sng" baseline="0" dirty="0" smtClean="0"/>
                        <a:t> Payment</a:t>
                      </a:r>
                      <a:r>
                        <a:rPr lang="en-US" sz="1300" u="none" baseline="0" dirty="0" smtClean="0"/>
                        <a:t>: </a:t>
                      </a:r>
                      <a:r>
                        <a:rPr lang="en-US" sz="1300" baseline="0" dirty="0" smtClean="0"/>
                        <a:t>July 31, 2013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smtClean="0"/>
                        <a:t>(Based</a:t>
                      </a:r>
                      <a:r>
                        <a:rPr lang="en-US" sz="1300" baseline="0" dirty="0" smtClean="0"/>
                        <a:t> on</a:t>
                      </a:r>
                      <a:r>
                        <a:rPr lang="en-US" sz="1300" dirty="0" smtClean="0"/>
                        <a:t> a plan</a:t>
                      </a:r>
                      <a:r>
                        <a:rPr lang="en-US" sz="1300" baseline="0" dirty="0" smtClean="0"/>
                        <a:t> year</a:t>
                      </a:r>
                      <a:r>
                        <a:rPr lang="en-US" sz="1300" dirty="0" smtClean="0"/>
                        <a:t>)</a:t>
                      </a:r>
                      <a:endParaRPr lang="en-US" sz="1300" baseline="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smtClean="0"/>
                        <a:t>2014</a:t>
                      </a:r>
                      <a:r>
                        <a:rPr lang="en-US" sz="1300" baseline="0" dirty="0" smtClean="0"/>
                        <a:t> ~ (Permanent)</a:t>
                      </a:r>
                    </a:p>
                    <a:p>
                      <a:pPr marL="0" marR="0" indent="0" algn="ctr" defTabSz="914400" rtl="0" eaLnBrk="1" fontAlgn="auto" latinLnBrk="0" hangingPunct="1">
                        <a:lnSpc>
                          <a:spcPct val="100000"/>
                        </a:lnSpc>
                        <a:spcBef>
                          <a:spcPts val="0"/>
                        </a:spcBef>
                        <a:spcAft>
                          <a:spcPts val="0"/>
                        </a:spcAft>
                        <a:buClrTx/>
                        <a:buSzTx/>
                        <a:buFontTx/>
                        <a:buNone/>
                        <a:tabLst/>
                        <a:defRPr/>
                      </a:pPr>
                      <a:r>
                        <a:rPr lang="en-US" sz="1300" u="sng" dirty="0" smtClean="0"/>
                        <a:t>1</a:t>
                      </a:r>
                      <a:r>
                        <a:rPr lang="en-US" sz="1300" u="sng" baseline="30000" dirty="0" smtClean="0"/>
                        <a:t>st</a:t>
                      </a:r>
                      <a:r>
                        <a:rPr lang="en-US" sz="1300" u="sng" dirty="0" smtClean="0"/>
                        <a:t> Payment</a:t>
                      </a:r>
                      <a:r>
                        <a:rPr lang="en-US" sz="1300" u="none" dirty="0" smtClean="0"/>
                        <a:t>:</a:t>
                      </a:r>
                      <a:r>
                        <a:rPr lang="en-US" sz="1300" u="none" baseline="0" dirty="0" smtClean="0"/>
                        <a:t> est. Jan, </a:t>
                      </a:r>
                      <a:r>
                        <a:rPr lang="en-US" sz="1300" dirty="0" smtClean="0"/>
                        <a:t>2015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smtClean="0"/>
                        <a:t>(Based</a:t>
                      </a:r>
                      <a:r>
                        <a:rPr lang="en-US" sz="1300" baseline="0" dirty="0" smtClean="0"/>
                        <a:t> on</a:t>
                      </a:r>
                      <a:r>
                        <a:rPr lang="en-US" sz="1300" dirty="0" smtClean="0"/>
                        <a:t> a calendar yr.)</a:t>
                      </a:r>
                      <a:endParaRPr lang="en-US" sz="1300" baseline="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smtClean="0"/>
                        <a:t>2014</a:t>
                      </a:r>
                      <a:r>
                        <a:rPr lang="en-US" sz="1300" baseline="0" dirty="0" smtClean="0"/>
                        <a:t> ~ 2016 </a:t>
                      </a:r>
                      <a:endParaRPr lang="en-US" sz="13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300" u="sng" dirty="0" smtClean="0"/>
                        <a:t>1</a:t>
                      </a:r>
                      <a:r>
                        <a:rPr lang="en-US" sz="1300" u="sng" baseline="30000" dirty="0" smtClean="0"/>
                        <a:t>st</a:t>
                      </a:r>
                      <a:r>
                        <a:rPr lang="en-US" sz="1300" u="sng" dirty="0" smtClean="0"/>
                        <a:t> Payment</a:t>
                      </a:r>
                      <a:r>
                        <a:rPr lang="en-US" sz="1300" u="none" dirty="0" smtClean="0"/>
                        <a:t>: est.</a:t>
                      </a:r>
                      <a:r>
                        <a:rPr lang="en-US" sz="1300" u="none" baseline="0" dirty="0" smtClean="0"/>
                        <a:t> Jan, </a:t>
                      </a:r>
                      <a:r>
                        <a:rPr lang="en-US" sz="1300" dirty="0" smtClean="0"/>
                        <a:t>2015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smtClean="0"/>
                        <a:t>(Based</a:t>
                      </a:r>
                      <a:r>
                        <a:rPr lang="en-US" sz="1300" baseline="0" dirty="0" smtClean="0"/>
                        <a:t> on</a:t>
                      </a:r>
                      <a:r>
                        <a:rPr lang="en-US" sz="1300" dirty="0" smtClean="0"/>
                        <a:t> a calendar yr.)</a:t>
                      </a:r>
                      <a:endParaRPr lang="en-US" sz="1300" baseline="0" dirty="0" smtClean="0"/>
                    </a:p>
                  </a:txBody>
                  <a:tcPr anchor="ctr"/>
                </a:tc>
              </a:tr>
              <a:tr h="481108">
                <a:tc>
                  <a:txBody>
                    <a:bodyPr/>
                    <a:lstStyle/>
                    <a:p>
                      <a:r>
                        <a:rPr lang="en-US" sz="1400" b="1" dirty="0" smtClean="0"/>
                        <a:t>Fully-Insured</a:t>
                      </a:r>
                      <a:r>
                        <a:rPr lang="en-US" sz="1400" b="1" baseline="0" dirty="0" smtClean="0"/>
                        <a:t> </a:t>
                      </a:r>
                      <a:endParaRPr lang="en-US" sz="1400" b="1" dirty="0"/>
                    </a:p>
                  </a:txBody>
                  <a:tcPr anchor="ctr"/>
                </a:tc>
                <a:tc>
                  <a:txBody>
                    <a:bodyPr/>
                    <a:lstStyle/>
                    <a:p>
                      <a:pPr algn="ctr"/>
                      <a:r>
                        <a:rPr lang="en-US" sz="1300" u="sng" dirty="0" smtClean="0"/>
                        <a:t>No action</a:t>
                      </a:r>
                      <a:r>
                        <a:rPr lang="en-US" sz="1300" u="sng" baseline="0" dirty="0" smtClean="0"/>
                        <a:t> needed.</a:t>
                      </a:r>
                      <a:endParaRPr lang="en-US" sz="1300" u="sng" dirty="0" smtClean="0"/>
                    </a:p>
                    <a:p>
                      <a:pPr algn="ctr"/>
                      <a:r>
                        <a:rPr lang="en-US" sz="1300" dirty="0" smtClean="0"/>
                        <a:t>Premium impact only</a:t>
                      </a:r>
                      <a:r>
                        <a:rPr lang="en-US" sz="1300" dirty="0" smtClean="0">
                          <a:sym typeface="Wingdings 2"/>
                        </a:rPr>
                        <a:t></a:t>
                      </a:r>
                      <a:r>
                        <a:rPr lang="en-US" sz="1300" dirty="0" smtClean="0"/>
                        <a:t> </a:t>
                      </a:r>
                      <a:endParaRPr lang="en-US" sz="1300" dirty="0"/>
                    </a:p>
                  </a:txBody>
                  <a:tcPr anchor="ctr"/>
                </a:tc>
                <a:tc>
                  <a:txBody>
                    <a:bodyPr/>
                    <a:lstStyle/>
                    <a:p>
                      <a:pPr algn="ctr"/>
                      <a:r>
                        <a:rPr lang="en-US" sz="1300" u="sng" dirty="0" smtClean="0"/>
                        <a:t>No action</a:t>
                      </a:r>
                      <a:r>
                        <a:rPr lang="en-US" sz="1300" u="sng" baseline="0" dirty="0" smtClean="0"/>
                        <a:t> needed.</a:t>
                      </a:r>
                      <a:endParaRPr lang="en-US" sz="1300" u="sng" dirty="0" smtClean="0"/>
                    </a:p>
                    <a:p>
                      <a:pPr algn="ctr"/>
                      <a:r>
                        <a:rPr lang="en-US" sz="1300" dirty="0" smtClean="0"/>
                        <a:t>Premium impact only</a:t>
                      </a:r>
                      <a:r>
                        <a:rPr lang="en-US" sz="1300" dirty="0" smtClean="0">
                          <a:sym typeface="Wingdings 2"/>
                        </a:rPr>
                        <a:t></a:t>
                      </a:r>
                      <a:r>
                        <a:rPr lang="en-US" sz="1300" dirty="0" smtClean="0"/>
                        <a:t> </a:t>
                      </a:r>
                    </a:p>
                  </a:txBody>
                  <a:tcPr anchor="ctr"/>
                </a:tc>
                <a:tc>
                  <a:txBody>
                    <a:bodyPr/>
                    <a:lstStyle/>
                    <a:p>
                      <a:pPr algn="ctr"/>
                      <a:r>
                        <a:rPr lang="en-US" sz="1300" u="sng" dirty="0" smtClean="0"/>
                        <a:t>No action</a:t>
                      </a:r>
                      <a:r>
                        <a:rPr lang="en-US" sz="1300" u="sng" baseline="0" dirty="0" smtClean="0"/>
                        <a:t> needed.</a:t>
                      </a:r>
                      <a:endParaRPr lang="en-US" sz="1300" u="sng" dirty="0" smtClean="0"/>
                    </a:p>
                    <a:p>
                      <a:pPr algn="ctr"/>
                      <a:r>
                        <a:rPr lang="en-US" sz="1300" dirty="0" smtClean="0"/>
                        <a:t>Premium impact only</a:t>
                      </a:r>
                      <a:r>
                        <a:rPr lang="en-US" sz="1300" dirty="0" smtClean="0">
                          <a:sym typeface="Wingdings 2"/>
                        </a:rPr>
                        <a:t></a:t>
                      </a:r>
                      <a:r>
                        <a:rPr lang="en-US" sz="1300" dirty="0" smtClean="0"/>
                        <a:t> </a:t>
                      </a:r>
                    </a:p>
                  </a:txBody>
                  <a:tcPr anchor="ctr"/>
                </a:tc>
              </a:tr>
              <a:tr h="485191">
                <a:tc>
                  <a:txBody>
                    <a:bodyPr/>
                    <a:lstStyle/>
                    <a:p>
                      <a:r>
                        <a:rPr lang="en-US" sz="1400" b="1" dirty="0" smtClean="0"/>
                        <a:t>Self-insured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smtClean="0">
                          <a:sym typeface="Wingdings 2"/>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300" b="1" u="sng" dirty="0" smtClean="0">
                          <a:solidFill>
                            <a:schemeClr val="tx1"/>
                          </a:solidFill>
                          <a:sym typeface="Wingdings 2"/>
                        </a:rPr>
                        <a:t>Incl. HRA</a:t>
                      </a:r>
                      <a:endParaRPr lang="en-US" sz="1300" b="1" u="sng" baseline="30000" dirty="0">
                        <a:solidFill>
                          <a:schemeClr val="tx1"/>
                        </a:solidFill>
                      </a:endParaRPr>
                    </a:p>
                  </a:txBody>
                  <a:tcPr anchor="ctr"/>
                </a:tc>
                <a:tc>
                  <a:txBody>
                    <a:bodyPr/>
                    <a:lstStyle/>
                    <a:p>
                      <a:pPr algn="ctr"/>
                      <a:r>
                        <a:rPr lang="en-US" sz="1300" dirty="0" smtClean="0"/>
                        <a:t>N/A</a:t>
                      </a:r>
                      <a:endParaRPr lang="en-US" sz="13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300" dirty="0" smtClean="0">
                          <a:sym typeface="Wingdings 2"/>
                        </a:rPr>
                        <a:t></a:t>
                      </a:r>
                      <a:endParaRPr lang="en-US" sz="1300" dirty="0" smtClean="0"/>
                    </a:p>
                  </a:txBody>
                  <a:tcPr anchor="ctr"/>
                </a:tc>
              </a:tr>
              <a:tr h="1064311">
                <a:tc>
                  <a:txBody>
                    <a:bodyPr/>
                    <a:lstStyle/>
                    <a:p>
                      <a:r>
                        <a:rPr lang="en-US" sz="1400" b="1" dirty="0" smtClean="0"/>
                        <a:t>How much ?</a:t>
                      </a:r>
                      <a:endParaRPr lang="en-US" sz="1400" b="1" dirty="0"/>
                    </a:p>
                  </a:txBody>
                  <a:tcPr anchor="ctr"/>
                </a:tc>
                <a:tc>
                  <a:txBody>
                    <a:bodyPr/>
                    <a:lstStyle/>
                    <a:p>
                      <a:pPr algn="ctr"/>
                      <a:r>
                        <a:rPr lang="en-US" sz="1300" dirty="0" smtClean="0"/>
                        <a:t>1</a:t>
                      </a:r>
                      <a:r>
                        <a:rPr lang="en-US" sz="1300" baseline="30000" dirty="0" smtClean="0"/>
                        <a:t>st</a:t>
                      </a:r>
                      <a:r>
                        <a:rPr lang="en-US" sz="1300" baseline="0" dirty="0" smtClean="0"/>
                        <a:t> YR: </a:t>
                      </a:r>
                      <a:r>
                        <a:rPr lang="en-US" sz="1300" dirty="0" smtClean="0"/>
                        <a:t>$1</a:t>
                      </a:r>
                      <a:r>
                        <a:rPr lang="en-US" sz="1300" baseline="0" dirty="0" smtClean="0"/>
                        <a:t> x </a:t>
                      </a:r>
                      <a:r>
                        <a:rPr lang="en-US" sz="1300" dirty="0" smtClean="0"/>
                        <a:t>Avg.</a:t>
                      </a:r>
                      <a:r>
                        <a:rPr lang="en-US" sz="1300" baseline="0" dirty="0" smtClean="0"/>
                        <a:t> # of covered lives</a:t>
                      </a:r>
                      <a:r>
                        <a:rPr lang="en-US" sz="1300" b="1" baseline="0" dirty="0" smtClean="0"/>
                        <a:t> </a:t>
                      </a:r>
                    </a:p>
                    <a:p>
                      <a:pPr algn="ctr"/>
                      <a:r>
                        <a:rPr lang="en-US" sz="1300" b="0" baseline="0" dirty="0" smtClean="0"/>
                        <a:t>2</a:t>
                      </a:r>
                      <a:r>
                        <a:rPr lang="en-US" sz="1300" b="0" baseline="30000" dirty="0" smtClean="0"/>
                        <a:t>nd</a:t>
                      </a:r>
                      <a:r>
                        <a:rPr lang="en-US" sz="1300" b="0" baseline="0" dirty="0" smtClean="0"/>
                        <a:t> YR</a:t>
                      </a:r>
                      <a:r>
                        <a:rPr lang="en-US" sz="1300" b="1" baseline="0" dirty="0" smtClean="0"/>
                        <a:t>:</a:t>
                      </a:r>
                      <a:r>
                        <a:rPr lang="en-US" sz="1300" baseline="0" dirty="0" smtClean="0"/>
                        <a:t> $2 x </a:t>
                      </a:r>
                      <a:r>
                        <a:rPr lang="en-US" sz="1300" dirty="0" smtClean="0"/>
                        <a:t>Avg.</a:t>
                      </a:r>
                      <a:r>
                        <a:rPr lang="en-US" sz="1300" baseline="0" dirty="0" smtClean="0"/>
                        <a:t> # of covered lives</a:t>
                      </a:r>
                    </a:p>
                    <a:p>
                      <a:pPr algn="ctr"/>
                      <a:r>
                        <a:rPr lang="en-US" sz="1300" baseline="0" dirty="0" smtClean="0"/>
                        <a:t>3</a:t>
                      </a:r>
                      <a:r>
                        <a:rPr lang="en-US" sz="1300" baseline="30000" dirty="0" smtClean="0"/>
                        <a:t>rd</a:t>
                      </a:r>
                      <a:r>
                        <a:rPr lang="en-US" sz="1300" baseline="0" dirty="0" smtClean="0"/>
                        <a:t> YR+: Increased by the % in the projected per capita amount of the National Health Expenditures (HHS)</a:t>
                      </a:r>
                    </a:p>
                  </a:txBody>
                  <a:tcPr/>
                </a:tc>
                <a:tc>
                  <a:txBody>
                    <a:bodyPr/>
                    <a:lstStyle/>
                    <a:p>
                      <a:pPr algn="ctr"/>
                      <a:r>
                        <a:rPr lang="en-US" sz="1300" b="0" dirty="0" smtClean="0"/>
                        <a:t>The exact dollar amount depends</a:t>
                      </a:r>
                      <a:r>
                        <a:rPr lang="en-US" sz="1300" b="0" baseline="0" dirty="0" smtClean="0"/>
                        <a:t> on each carrier. </a:t>
                      </a:r>
                      <a:endParaRPr lang="en-US" sz="1300" b="0" dirty="0" smtClean="0"/>
                    </a:p>
                    <a:p>
                      <a:pPr algn="ctr"/>
                      <a:r>
                        <a:rPr lang="en-US" sz="1300" b="1" dirty="0" smtClean="0"/>
                        <a:t>2014:</a:t>
                      </a:r>
                      <a:r>
                        <a:rPr lang="en-US" sz="1300" b="1" baseline="0" dirty="0" smtClean="0"/>
                        <a:t> </a:t>
                      </a:r>
                      <a:r>
                        <a:rPr lang="en-US" sz="1300" b="0" baseline="0" dirty="0" smtClean="0"/>
                        <a:t>2 ~ 2.5% of premium </a:t>
                      </a:r>
                    </a:p>
                    <a:p>
                      <a:pPr algn="ctr"/>
                      <a:r>
                        <a:rPr lang="en-US" sz="1300" b="0" baseline="0" dirty="0" smtClean="0"/>
                        <a:t>Increasing to 3 ~ 4 % in future years  (Ref. CIGNA’s est.)</a:t>
                      </a:r>
                      <a:endParaRPr lang="en-US" sz="1300" b="0" dirty="0"/>
                    </a:p>
                  </a:txBody>
                  <a:tcPr/>
                </a:tc>
                <a:tc>
                  <a:txBody>
                    <a:bodyPr/>
                    <a:lstStyle/>
                    <a:p>
                      <a:pPr algn="ctr"/>
                      <a:r>
                        <a:rPr lang="en-US" sz="1300" b="1" dirty="0" smtClean="0"/>
                        <a:t>2014:</a:t>
                      </a:r>
                      <a:r>
                        <a:rPr lang="en-US" sz="1300" b="1" baseline="0" dirty="0" smtClean="0"/>
                        <a:t> </a:t>
                      </a:r>
                    </a:p>
                    <a:p>
                      <a:pPr algn="ctr"/>
                      <a:r>
                        <a:rPr lang="en-US" sz="1300" b="1" dirty="0" smtClean="0"/>
                        <a:t>$63*</a:t>
                      </a:r>
                      <a:r>
                        <a:rPr lang="en-US" sz="1300" b="1" baseline="0" dirty="0" smtClean="0"/>
                        <a:t> </a:t>
                      </a:r>
                      <a:r>
                        <a:rPr lang="en-US" sz="1300" baseline="0" dirty="0" smtClean="0"/>
                        <a:t>x </a:t>
                      </a:r>
                      <a:r>
                        <a:rPr lang="en-US" sz="1300" dirty="0" smtClean="0"/>
                        <a:t>Avg.</a:t>
                      </a:r>
                      <a:r>
                        <a:rPr lang="en-US" sz="1300" baseline="0" dirty="0" smtClean="0"/>
                        <a:t> # of covered lives </a:t>
                      </a:r>
                    </a:p>
                    <a:p>
                      <a:pPr algn="ctr"/>
                      <a:r>
                        <a:rPr lang="en-US" sz="1050" b="0" baseline="0" dirty="0" smtClean="0"/>
                        <a:t>(*2015 &amp; 2016 – the fee amount will be decreased gradually. The exact fee hasn’t been announced yet.)</a:t>
                      </a:r>
                      <a:endParaRPr lang="en-US" sz="1050" b="0" dirty="0"/>
                    </a:p>
                  </a:txBody>
                  <a:tcPr/>
                </a:tc>
              </a:tr>
              <a:tr h="1430071">
                <a:tc>
                  <a:txBody>
                    <a:bodyPr/>
                    <a:lstStyle/>
                    <a:p>
                      <a:r>
                        <a:rPr lang="en-US" sz="1400" b="1" dirty="0" smtClean="0"/>
                        <a:t>ER’s To</a:t>
                      </a:r>
                      <a:r>
                        <a:rPr lang="en-US" sz="1400" b="1" baseline="0" dirty="0" smtClean="0"/>
                        <a:t> do list</a:t>
                      </a:r>
                    </a:p>
                    <a:p>
                      <a:r>
                        <a:rPr lang="en-US" sz="1400" b="1" baseline="0" dirty="0" smtClean="0"/>
                        <a:t>(Self-insured ERs)</a:t>
                      </a:r>
                      <a:endParaRPr lang="en-US" sz="1400" b="1" dirty="0"/>
                    </a:p>
                  </a:txBody>
                  <a:tcPr anchor="ctr"/>
                </a:tc>
                <a:tc>
                  <a:txBody>
                    <a:bodyPr/>
                    <a:lstStyle/>
                    <a:p>
                      <a:pPr>
                        <a:buFont typeface="Arial" pitchFamily="34" charset="0"/>
                        <a:buChar char="•"/>
                      </a:pPr>
                      <a:r>
                        <a:rPr lang="en-US" sz="1300" dirty="0" smtClean="0"/>
                        <a:t>Calculate the Avg</a:t>
                      </a:r>
                      <a:r>
                        <a:rPr lang="en-US" sz="1300" baseline="0" dirty="0" smtClean="0"/>
                        <a:t>. # of covered lives </a:t>
                      </a:r>
                    </a:p>
                    <a:p>
                      <a:pPr>
                        <a:buFont typeface="Arial" pitchFamily="34" charset="0"/>
                        <a:buChar char="•"/>
                      </a:pPr>
                      <a:r>
                        <a:rPr lang="en-US" sz="1300" baseline="0" dirty="0" smtClean="0"/>
                        <a:t>Calculate the total fees</a:t>
                      </a:r>
                    </a:p>
                    <a:p>
                      <a:pPr>
                        <a:buFont typeface="Arial" pitchFamily="34" charset="0"/>
                        <a:buChar char="•"/>
                      </a:pPr>
                      <a:r>
                        <a:rPr lang="en-US" sz="1300" baseline="0" dirty="0" smtClean="0"/>
                        <a:t>Pay with the Form 720 by July 31 of the year following the last day of the plan yr .</a:t>
                      </a:r>
                      <a:endParaRPr lang="en-US" sz="1300" dirty="0"/>
                    </a:p>
                  </a:txBody>
                  <a:tcPr anchor="ctr"/>
                </a:tc>
                <a:tc>
                  <a:txBody>
                    <a:bodyPr/>
                    <a:lstStyle/>
                    <a:p>
                      <a:pPr algn="ctr"/>
                      <a:r>
                        <a:rPr lang="en-US" sz="1300" b="0" dirty="0" smtClean="0"/>
                        <a:t>N/A</a:t>
                      </a:r>
                    </a:p>
                    <a:p>
                      <a:pPr algn="ctr"/>
                      <a:r>
                        <a:rPr lang="en-US" sz="1300" b="0" dirty="0" smtClean="0"/>
                        <a:t>Insurance</a:t>
                      </a:r>
                      <a:r>
                        <a:rPr lang="en-US" sz="1300" b="0" baseline="0" dirty="0" smtClean="0"/>
                        <a:t> companies are expected to include the fees in the future premiums for fully-insured plans.</a:t>
                      </a:r>
                      <a:endParaRPr lang="en-US" sz="1300" b="0" dirty="0"/>
                    </a:p>
                  </a:txBody>
                  <a:tcPr/>
                </a:tc>
                <a:tc>
                  <a:txBody>
                    <a:bodyPr/>
                    <a:lstStyle/>
                    <a:p>
                      <a:pPr>
                        <a:buFont typeface="Arial" pitchFamily="34" charset="0"/>
                        <a:buChar char="•"/>
                      </a:pPr>
                      <a:r>
                        <a:rPr lang="en-US" sz="1300" dirty="0" smtClean="0"/>
                        <a:t>Calculate the Avg</a:t>
                      </a:r>
                      <a:r>
                        <a:rPr lang="en-US" sz="1300" baseline="0" dirty="0" smtClean="0"/>
                        <a:t>. # of covered lives </a:t>
                      </a:r>
                    </a:p>
                    <a:p>
                      <a:pPr>
                        <a:buFont typeface="Arial" pitchFamily="34" charset="0"/>
                        <a:buChar char="•"/>
                      </a:pPr>
                      <a:r>
                        <a:rPr lang="en-US" sz="1300" baseline="0" dirty="0" smtClean="0"/>
                        <a:t>Calculate the total fees</a:t>
                      </a:r>
                    </a:p>
                    <a:p>
                      <a:pPr>
                        <a:buFont typeface="Arial" pitchFamily="34" charset="0"/>
                        <a:buChar char="•"/>
                      </a:pPr>
                      <a:r>
                        <a:rPr lang="en-US" sz="1300" baseline="0" dirty="0" smtClean="0"/>
                        <a:t>Submit an annual enrollment count etc. by Nov. 15 to HHS.</a:t>
                      </a:r>
                    </a:p>
                    <a:p>
                      <a:pPr>
                        <a:buFont typeface="Arial" pitchFamily="34" charset="0"/>
                        <a:buChar char="•"/>
                      </a:pPr>
                      <a:r>
                        <a:rPr lang="en-US" sz="1300" baseline="0" dirty="0" smtClean="0"/>
                        <a:t>Pay the applicable fees to HHS (est. Jan. 2015)</a:t>
                      </a:r>
                    </a:p>
                  </a:txBody>
                  <a:tcPr anchor="ctr"/>
                </a:tc>
              </a:tr>
              <a:tr h="829170">
                <a:tc>
                  <a:txBody>
                    <a:bodyPr/>
                    <a:lstStyle/>
                    <a:p>
                      <a:r>
                        <a:rPr lang="en-US" sz="1400" b="1" dirty="0" smtClean="0"/>
                        <a:t>Purpose </a:t>
                      </a:r>
                      <a:endParaRPr lang="en-US" sz="1400" b="1" dirty="0"/>
                    </a:p>
                  </a:txBody>
                  <a:tcPr anchor="ctr"/>
                </a:tc>
                <a:tc>
                  <a:txBody>
                    <a:bodyPr/>
                    <a:lstStyle/>
                    <a:p>
                      <a:r>
                        <a:rPr lang="en-US" sz="1300" dirty="0" smtClean="0"/>
                        <a:t>The fee is</a:t>
                      </a:r>
                      <a:r>
                        <a:rPr lang="en-US" sz="1300" baseline="0" dirty="0" smtClean="0"/>
                        <a:t> collected to fund the Patient-Centered Outcomes Research Institute under ACA.</a:t>
                      </a:r>
                      <a:endParaRPr lang="en-US" sz="13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300" kern="1200" baseline="0" dirty="0" smtClean="0">
                          <a:solidFill>
                            <a:schemeClr val="dk1"/>
                          </a:solidFill>
                          <a:latin typeface="+mn-lt"/>
                          <a:ea typeface="+mn-ea"/>
                          <a:cs typeface="+mn-cs"/>
                        </a:rPr>
                        <a:t>To fund the Health Insurance Marketplaces (Exchanges).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300" kern="1200" baseline="0" dirty="0" smtClean="0">
                          <a:solidFill>
                            <a:schemeClr val="dk1"/>
                          </a:solidFill>
                          <a:latin typeface="+mn-lt"/>
                          <a:ea typeface="+mn-ea"/>
                          <a:cs typeface="+mn-cs"/>
                        </a:rPr>
                        <a:t>To help stabilize individual market premiums inside and outside of Marketplaces (Exchanges). </a:t>
                      </a:r>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8077200" cy="1371600"/>
          </a:xfrm>
        </p:spPr>
        <p:txBody>
          <a:bodyPr/>
          <a:lstStyle/>
          <a:p>
            <a:pPr algn="ctr">
              <a:defRPr/>
            </a:pPr>
            <a:r>
              <a:rPr lang="en-US" sz="6000" dirty="0" smtClean="0"/>
              <a:t>90 Day Waiting Periods</a:t>
            </a:r>
            <a:endParaRPr lang="en-US" sz="6000" dirty="0"/>
          </a:p>
        </p:txBody>
      </p:sp>
      <p:sp>
        <p:nvSpPr>
          <p:cNvPr id="4" name="Slide Number Placeholder 3"/>
          <p:cNvSpPr>
            <a:spLocks noGrp="1"/>
          </p:cNvSpPr>
          <p:nvPr>
            <p:ph type="sldNum" sz="quarter" idx="12"/>
          </p:nvPr>
        </p:nvSpPr>
        <p:spPr/>
        <p:txBody>
          <a:bodyPr/>
          <a:lstStyle/>
          <a:p>
            <a:pPr>
              <a:defRPr/>
            </a:pPr>
            <a:fld id="{627AFF66-34E1-4B5A-BE60-8A1B214E4346}"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solidFill>
                  <a:schemeClr val="accent1">
                    <a:satMod val="150000"/>
                  </a:schemeClr>
                </a:solidFill>
                <a:latin typeface="Arial Black" pitchFamily="34" charset="0"/>
              </a:rPr>
              <a:t>Effective Date</a:t>
            </a:r>
            <a:endParaRPr lang="en-US" dirty="0">
              <a:solidFill>
                <a:schemeClr val="accent1">
                  <a:satMod val="150000"/>
                </a:schemeClr>
              </a:solidFill>
              <a:latin typeface="Arial Black" pitchFamily="34" charset="0"/>
            </a:endParaRPr>
          </a:p>
        </p:txBody>
      </p:sp>
      <p:sp>
        <p:nvSpPr>
          <p:cNvPr id="80899" name="Content Placeholder 2"/>
          <p:cNvSpPr>
            <a:spLocks noGrp="1"/>
          </p:cNvSpPr>
          <p:nvPr>
            <p:ph idx="1"/>
          </p:nvPr>
        </p:nvSpPr>
        <p:spPr>
          <a:xfrm>
            <a:off x="304800" y="1447800"/>
            <a:ext cx="8610600" cy="5181600"/>
          </a:xfrm>
        </p:spPr>
        <p:txBody>
          <a:bodyPr/>
          <a:lstStyle/>
          <a:p>
            <a:pPr eaLnBrk="1" hangingPunct="1"/>
            <a:r>
              <a:rPr lang="en-US" sz="3000" dirty="0" smtClean="0"/>
              <a:t>Effective as of plan years beginning on or after January 1, 2014, group health plans and insurers are prohibited from applying a waiting period that exceeds 90 days.</a:t>
            </a:r>
          </a:p>
          <a:p>
            <a:pPr eaLnBrk="1" hangingPunct="1"/>
            <a:endParaRPr lang="en-US" sz="3000" dirty="0" smtClean="0"/>
          </a:p>
          <a:p>
            <a:pPr eaLnBrk="1" hangingPunct="1"/>
            <a:r>
              <a:rPr lang="en-US" sz="3000" dirty="0" smtClean="0"/>
              <a:t>This prohibition applies to group health plans and insurers but not to certain “excepted benefits.” </a:t>
            </a:r>
          </a:p>
          <a:p>
            <a:pPr eaLnBrk="1" hangingPunct="1"/>
            <a:endParaRPr lang="en-US" sz="3000" dirty="0" smtClean="0"/>
          </a:p>
          <a:p>
            <a:pPr eaLnBrk="1" hangingPunct="1"/>
            <a:r>
              <a:rPr lang="en-US" sz="3000" dirty="0" smtClean="0"/>
              <a:t>Grandfathered health plans must also comply with the waiting period requirements.</a:t>
            </a:r>
          </a:p>
          <a:p>
            <a:pPr lvl="1" eaLnBrk="1" hangingPunct="1"/>
            <a:endParaRPr lang="en-US" sz="800" dirty="0" smtClean="0"/>
          </a:p>
          <a:p>
            <a:pPr lvl="1" eaLnBrk="1" hangingPunct="1"/>
            <a:endParaRPr lang="en-US" dirty="0" smtClean="0"/>
          </a:p>
          <a:p>
            <a:pPr eaLnBrk="1" hangingPunct="1"/>
            <a:endParaRPr lang="en-US" sz="800" dirty="0" smtClean="0"/>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0AB2B3E4-AA0B-45B5-98F2-F6B06D08EBE0}" type="slidenum">
              <a:rPr lang="en-US"/>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it? </a:t>
            </a:r>
            <a:endParaRPr lang="en-US" dirty="0"/>
          </a:p>
        </p:txBody>
      </p:sp>
      <p:sp>
        <p:nvSpPr>
          <p:cNvPr id="3" name="Content Placeholder 2"/>
          <p:cNvSpPr>
            <a:spLocks noGrp="1"/>
          </p:cNvSpPr>
          <p:nvPr>
            <p:ph idx="1"/>
          </p:nvPr>
        </p:nvSpPr>
        <p:spPr>
          <a:xfrm>
            <a:off x="457200" y="1524000"/>
            <a:ext cx="8229600" cy="4625975"/>
          </a:xfrm>
        </p:spPr>
        <p:txBody>
          <a:bodyPr/>
          <a:lstStyle/>
          <a:p>
            <a:r>
              <a:rPr lang="en-US" sz="2200" b="1" dirty="0" smtClean="0"/>
              <a:t>Definition of “Waiting period”: </a:t>
            </a:r>
            <a:r>
              <a:rPr lang="en-US" sz="2200" dirty="0" smtClean="0"/>
              <a:t>the period that must pass before coverage for an employee or dependent who is otherwise eligible to enroll under the terms of a group health plan can become effective. </a:t>
            </a:r>
          </a:p>
          <a:p>
            <a:pPr>
              <a:buNone/>
            </a:pPr>
            <a:endParaRPr lang="en-US" sz="1000" b="1" dirty="0" smtClean="0"/>
          </a:p>
          <a:p>
            <a:r>
              <a:rPr lang="en-US" sz="2200" b="1" dirty="0" smtClean="0"/>
              <a:t>Cumulative service requirement </a:t>
            </a:r>
          </a:p>
          <a:p>
            <a:pPr>
              <a:buNone/>
            </a:pPr>
            <a:r>
              <a:rPr lang="en-US" sz="2200" b="1" dirty="0" smtClean="0"/>
              <a:t>	</a:t>
            </a:r>
            <a:r>
              <a:rPr lang="en-US" sz="2200" dirty="0" smtClean="0"/>
              <a:t>If a group health plan or health issuer conditions eligibility on an employee having a completed a number of cumulative hours of service, up to 1,200 hours may be required; more than 1,200 hours would be considered designed to avoid compliance with the 90-day waiting period limitation</a:t>
            </a:r>
            <a:r>
              <a:rPr lang="en-US" sz="2200" dirty="0" smtClean="0">
                <a:sym typeface="Wingdings" pitchFamily="2" charset="2"/>
              </a:rPr>
              <a:t>.</a:t>
            </a:r>
          </a:p>
          <a:p>
            <a:pPr>
              <a:buNone/>
            </a:pPr>
            <a:endParaRPr lang="en-US" sz="1000" dirty="0" smtClean="0">
              <a:sym typeface="Wingdings" pitchFamily="2" charset="2"/>
            </a:endParaRPr>
          </a:p>
          <a:p>
            <a:r>
              <a:rPr lang="en-US" sz="2200" b="1" dirty="0" smtClean="0"/>
              <a:t>Counting days</a:t>
            </a:r>
            <a:endParaRPr lang="en-US" sz="2200" dirty="0" smtClean="0"/>
          </a:p>
          <a:p>
            <a:pPr>
              <a:buNone/>
            </a:pPr>
            <a:r>
              <a:rPr lang="en-US" sz="2200" dirty="0" smtClean="0"/>
              <a:t>	All calendar days are counted beginning on the enrollment date, including weekends and holidays. </a:t>
            </a:r>
            <a:endParaRPr lang="en-US" sz="2200" dirty="0" smtClean="0">
              <a:sym typeface="Wingdings" pitchFamily="2" charset="2"/>
            </a:endParaRPr>
          </a:p>
          <a:p>
            <a:endParaRPr lang="en-US" sz="2400"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a:t>
            </a:r>
            <a:endParaRPr lang="en-US" dirty="0"/>
          </a:p>
        </p:txBody>
      </p:sp>
      <p:sp>
        <p:nvSpPr>
          <p:cNvPr id="3" name="Content Placeholder 2"/>
          <p:cNvSpPr>
            <a:spLocks noGrp="1"/>
          </p:cNvSpPr>
          <p:nvPr>
            <p:ph idx="1"/>
          </p:nvPr>
        </p:nvSpPr>
        <p:spPr>
          <a:xfrm>
            <a:off x="457200" y="1524000"/>
            <a:ext cx="8229600" cy="4625975"/>
          </a:xfrm>
        </p:spPr>
        <p:txBody>
          <a:bodyPr/>
          <a:lstStyle/>
          <a:p>
            <a:pPr marL="171450" indent="-171450">
              <a:buSzPct val="100000"/>
              <a:buFont typeface="Wingdings" pitchFamily="2" charset="2"/>
              <a:buChar char="§"/>
            </a:pPr>
            <a:r>
              <a:rPr lang="en-US" sz="1800" b="1" dirty="0" smtClean="0">
                <a:sym typeface="Wingdings" pitchFamily="2" charset="2"/>
              </a:rPr>
              <a:t>Example 1</a:t>
            </a:r>
            <a:r>
              <a:rPr lang="en-US" sz="1800" dirty="0" smtClean="0">
                <a:sym typeface="Wingdings" pitchFamily="2" charset="2"/>
              </a:rPr>
              <a:t>: </a:t>
            </a:r>
            <a:r>
              <a:rPr lang="en-US" sz="1800" dirty="0" smtClean="0"/>
              <a:t>A group health plan provides that full-time employees are eligible for coverage under the plan. Employee Bill begins employment as a full-time employee on January 19.</a:t>
            </a:r>
            <a:endParaRPr lang="en-US" sz="1800" dirty="0" smtClean="0">
              <a:sym typeface="Wingdings" pitchFamily="2" charset="2"/>
            </a:endParaRPr>
          </a:p>
          <a:p>
            <a:pPr>
              <a:buNone/>
            </a:pPr>
            <a:endParaRPr lang="en-US" sz="1000" dirty="0" smtClean="0"/>
          </a:p>
          <a:p>
            <a:pPr>
              <a:buNone/>
            </a:pPr>
            <a:r>
              <a:rPr lang="en-US" sz="1800" i="1" dirty="0" smtClean="0">
                <a:sym typeface="Wingdings" pitchFamily="2" charset="2"/>
              </a:rPr>
              <a:t>Conclusion.</a:t>
            </a:r>
            <a:r>
              <a:rPr lang="en-US" sz="1800" dirty="0" smtClean="0">
                <a:sym typeface="Wingdings" pitchFamily="2" charset="2"/>
              </a:rPr>
              <a:t> </a:t>
            </a:r>
            <a:r>
              <a:rPr lang="en-US" sz="1800" dirty="0" smtClean="0"/>
              <a:t>Any waiting period for Bill would begin on January 19 and may not exceed 90 days. Coverage under the plan must become effective no later than April 19 (assuming February lasts 28 days).</a:t>
            </a:r>
          </a:p>
          <a:p>
            <a:pPr marL="457200" indent="-457200">
              <a:buSzPct val="100000"/>
              <a:buNone/>
            </a:pPr>
            <a:endParaRPr lang="en-US" sz="1000" dirty="0" smtClean="0">
              <a:sym typeface="Wingdings" pitchFamily="2" charset="2"/>
            </a:endParaRPr>
          </a:p>
          <a:p>
            <a:pPr marL="457200" indent="-457200">
              <a:buSzPct val="100000"/>
              <a:buNone/>
            </a:pPr>
            <a:endParaRPr lang="en-US" sz="1000" dirty="0" smtClean="0">
              <a:sym typeface="Wingdings" pitchFamily="2" charset="2"/>
            </a:endParaRPr>
          </a:p>
          <a:p>
            <a:pPr marL="171450" indent="-171450">
              <a:buSzPct val="100000"/>
              <a:buFont typeface="Wingdings" pitchFamily="2" charset="2"/>
              <a:buChar char="§"/>
            </a:pPr>
            <a:r>
              <a:rPr lang="en-US" sz="1800" b="1" dirty="0" smtClean="0">
                <a:sym typeface="Wingdings" pitchFamily="2" charset="2"/>
              </a:rPr>
              <a:t>Example 2</a:t>
            </a:r>
            <a:r>
              <a:rPr lang="en-US" sz="1800" dirty="0" smtClean="0">
                <a:sym typeface="Wingdings" pitchFamily="2" charset="2"/>
              </a:rPr>
              <a:t>: </a:t>
            </a:r>
            <a:r>
              <a:rPr lang="en-US" sz="1800" dirty="0" smtClean="0"/>
              <a:t>A group health plan provides that only employees who have completed specified training and achieved specified certifications are eligible for coverage under the plan. Employee Lisa</a:t>
            </a:r>
            <a:r>
              <a:rPr lang="en-US" sz="1800" i="1" dirty="0" smtClean="0"/>
              <a:t> </a:t>
            </a:r>
            <a:r>
              <a:rPr lang="en-US" sz="1800" dirty="0" smtClean="0"/>
              <a:t>is hired on May 3 and meets the plan's eligibility criteria on September 22.</a:t>
            </a:r>
          </a:p>
          <a:p>
            <a:pPr>
              <a:buNone/>
            </a:pPr>
            <a:r>
              <a:rPr lang="en-US" sz="1800" dirty="0" smtClean="0"/>
              <a:t>	</a:t>
            </a:r>
          </a:p>
          <a:p>
            <a:pPr>
              <a:buNone/>
            </a:pPr>
            <a:r>
              <a:rPr lang="en-US" sz="1800" i="1" dirty="0" smtClean="0"/>
              <a:t>Conclusion.</a:t>
            </a:r>
            <a:r>
              <a:rPr lang="en-US" sz="1800" dirty="0" smtClean="0"/>
              <a:t> Lisa becomes eligible for coverage on September 22, but for the waiting period. Any waiting period for Lisa would begin on September 22 and may not exceed 90 days. Coverage under the plan must become effective no later than December 21.</a:t>
            </a:r>
          </a:p>
          <a:p>
            <a:pPr marL="457200" indent="-457200">
              <a:buSzPct val="100000"/>
              <a:buFont typeface="+mj-lt"/>
              <a:buAutoNum type="arabicPeriod"/>
            </a:pPr>
            <a:endParaRPr lang="en-US" sz="1800" dirty="0" smtClean="0">
              <a:sym typeface="Wingdings" pitchFamily="2" charset="2"/>
            </a:endParaRPr>
          </a:p>
          <a:p>
            <a:endParaRPr lang="en-US" sz="1800"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(Cont.) </a:t>
            </a:r>
            <a:endParaRPr lang="en-US" dirty="0"/>
          </a:p>
        </p:txBody>
      </p:sp>
      <p:sp>
        <p:nvSpPr>
          <p:cNvPr id="3" name="Content Placeholder 2"/>
          <p:cNvSpPr>
            <a:spLocks noGrp="1"/>
          </p:cNvSpPr>
          <p:nvPr>
            <p:ph idx="1"/>
          </p:nvPr>
        </p:nvSpPr>
        <p:spPr>
          <a:xfrm>
            <a:off x="304800" y="1524000"/>
            <a:ext cx="8458200" cy="4625975"/>
          </a:xfrm>
        </p:spPr>
        <p:txBody>
          <a:bodyPr/>
          <a:lstStyle/>
          <a:p>
            <a:pPr marL="319088" indent="-204788"/>
            <a:r>
              <a:rPr lang="en-US" sz="1800" b="1" dirty="0" smtClean="0"/>
              <a:t>Example 3</a:t>
            </a:r>
            <a:r>
              <a:rPr lang="en-US" sz="1800" dirty="0" smtClean="0"/>
              <a:t>:  A group health plan provides that employees are eligible for coverage after one year of service.</a:t>
            </a:r>
          </a:p>
          <a:p>
            <a:pPr>
              <a:buNone/>
            </a:pPr>
            <a:endParaRPr lang="en-US" sz="800" dirty="0" smtClean="0"/>
          </a:p>
          <a:p>
            <a:pPr>
              <a:buNone/>
            </a:pPr>
            <a:r>
              <a:rPr lang="en-US" sz="1800" i="1" dirty="0" smtClean="0"/>
              <a:t>	Conclusion.</a:t>
            </a:r>
            <a:r>
              <a:rPr lang="en-US" sz="1800" dirty="0" smtClean="0"/>
              <a:t> The plan's eligibility condition is based solely on the lapse of time and, therefore, is NOT allowed because it exceeds 90 days.</a:t>
            </a:r>
            <a:endParaRPr lang="en-US" sz="1800" dirty="0" smtClean="0">
              <a:sym typeface="Wingdings" pitchFamily="2" charset="2"/>
            </a:endParaRPr>
          </a:p>
          <a:p>
            <a:pPr>
              <a:buNone/>
            </a:pPr>
            <a:endParaRPr lang="en-US" sz="800" dirty="0" smtClean="0">
              <a:sym typeface="Wingdings" pitchFamily="2" charset="2"/>
            </a:endParaRPr>
          </a:p>
          <a:p>
            <a:pPr marL="342900" indent="-228600"/>
            <a:r>
              <a:rPr lang="en-US" sz="1800" b="1" dirty="0" smtClean="0"/>
              <a:t>Example 4</a:t>
            </a:r>
            <a:r>
              <a:rPr lang="en-US" sz="1800" dirty="0" smtClean="0"/>
              <a:t>: A group health plan is a calendar year plan. Prior to January 1, 2014, the plan provides that full-time employees are eligible for coverage after a 6-month waiting period. Employee Sarah begins work as a full-time employee on October 1, 2013.</a:t>
            </a:r>
          </a:p>
          <a:p>
            <a:endParaRPr lang="en-US" sz="800" i="1" dirty="0" smtClean="0"/>
          </a:p>
          <a:p>
            <a:pPr>
              <a:buNone/>
            </a:pPr>
            <a:r>
              <a:rPr lang="en-US" sz="1800" i="1" dirty="0" smtClean="0"/>
              <a:t>	Conclusion. </a:t>
            </a:r>
            <a:r>
              <a:rPr lang="en-US" sz="1800" dirty="0" smtClean="0"/>
              <a:t>The first day of Sarah's waiting period is October 1, 2013 because that is the first day Sarah is otherwise eligible to enroll under the plan's eligibility rule. Beginning January 1, 2014, the plan may not apply a waiting period that exceeds 90 days. Accordingly, Sarah must be given the opportunity to elect coverage that begins no later than January 1, 2014 (which is 93 days after Sarah</a:t>
            </a:r>
            <a:r>
              <a:rPr lang="en-US" sz="1800" i="1" dirty="0" smtClean="0"/>
              <a:t>'</a:t>
            </a:r>
            <a:r>
              <a:rPr lang="en-US" sz="1800" dirty="0" smtClean="0"/>
              <a:t> s start date) because otherwise, on January 1, 2014, the plan would be applying a waiting period that exceeds 90 days. The plan is not required to make coverage effective before January 1, 2014 under the rules of this section.</a:t>
            </a:r>
          </a:p>
          <a:p>
            <a:endParaRPr lang="en-US" sz="1800" dirty="0" smtClean="0">
              <a:sym typeface="Wingdings" pitchFamily="2" charset="2"/>
            </a:endParaRPr>
          </a:p>
          <a:p>
            <a:endParaRPr lang="en-US" sz="1800"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8077200" cy="2590800"/>
          </a:xfrm>
        </p:spPr>
        <p:txBody>
          <a:bodyPr/>
          <a:lstStyle/>
          <a:p>
            <a:pPr>
              <a:defRPr/>
            </a:pPr>
            <a:r>
              <a:rPr lang="en-US" sz="4800" dirty="0">
                <a:solidFill>
                  <a:schemeClr val="accent1">
                    <a:satMod val="150000"/>
                  </a:schemeClr>
                </a:solidFill>
                <a:latin typeface="Arial Black" pitchFamily="34" charset="0"/>
              </a:rPr>
              <a:t>Pre-existing Conditions</a:t>
            </a:r>
            <a:endParaRPr lang="en-US" dirty="0"/>
          </a:p>
        </p:txBody>
      </p:sp>
      <p:sp>
        <p:nvSpPr>
          <p:cNvPr id="4" name="Slide Number Placeholder 3"/>
          <p:cNvSpPr>
            <a:spLocks noGrp="1"/>
          </p:cNvSpPr>
          <p:nvPr>
            <p:ph type="sldNum" sz="quarter" idx="12"/>
          </p:nvPr>
        </p:nvSpPr>
        <p:spPr/>
        <p:txBody>
          <a:bodyPr/>
          <a:lstStyle/>
          <a:p>
            <a:pPr>
              <a:defRPr/>
            </a:pPr>
            <a:fld id="{16E53FF7-A371-47F4-943F-217B77D6BE03}"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4400" dirty="0" smtClean="0">
                <a:solidFill>
                  <a:schemeClr val="accent1">
                    <a:satMod val="150000"/>
                  </a:schemeClr>
                </a:solidFill>
                <a:latin typeface="Arial Black" pitchFamily="34" charset="0"/>
              </a:rPr>
              <a:t>Overview</a:t>
            </a:r>
            <a:endParaRPr lang="en-US" sz="4400" dirty="0">
              <a:solidFill>
                <a:schemeClr val="accent1">
                  <a:satMod val="150000"/>
                </a:schemeClr>
              </a:solidFill>
            </a:endParaRPr>
          </a:p>
        </p:txBody>
      </p:sp>
      <p:sp>
        <p:nvSpPr>
          <p:cNvPr id="3" name="Content Placeholder 2"/>
          <p:cNvSpPr>
            <a:spLocks noGrp="1"/>
          </p:cNvSpPr>
          <p:nvPr>
            <p:ph idx="1"/>
          </p:nvPr>
        </p:nvSpPr>
        <p:spPr>
          <a:xfrm>
            <a:off x="228600" y="1447800"/>
            <a:ext cx="8686800" cy="5181600"/>
          </a:xfrm>
        </p:spPr>
        <p:txBody>
          <a:bodyPr rtlCol="0">
            <a:normAutofit fontScale="85000" lnSpcReduction="20000"/>
          </a:bodyPr>
          <a:lstStyle/>
          <a:p>
            <a:pPr marL="465138" indent="-415925" eaLnBrk="1" fontAlgn="auto" hangingPunct="1">
              <a:spcBef>
                <a:spcPts val="480"/>
              </a:spcBef>
              <a:spcAft>
                <a:spcPts val="0"/>
              </a:spcAft>
              <a:buSzPct val="98000"/>
              <a:buFont typeface="Wingdings" pitchFamily="2" charset="2"/>
              <a:buChar char="§"/>
              <a:defRPr/>
            </a:pPr>
            <a:r>
              <a:rPr lang="en-US" sz="2800" dirty="0"/>
              <a:t>Effective as of plan years beginning on or after January 1, 2014, </a:t>
            </a:r>
            <a:r>
              <a:rPr lang="en-US" sz="2800" dirty="0" smtClean="0"/>
              <a:t>a plan may not impose any pre-existing condition exclusion. </a:t>
            </a:r>
          </a:p>
          <a:p>
            <a:pPr marL="465138" indent="-415925" eaLnBrk="1" fontAlgn="auto" hangingPunct="1">
              <a:spcBef>
                <a:spcPts val="480"/>
              </a:spcBef>
              <a:spcAft>
                <a:spcPts val="0"/>
              </a:spcAft>
              <a:buSzPct val="98000"/>
              <a:buFont typeface="Wingdings" pitchFamily="2" charset="2"/>
              <a:buChar char="§"/>
              <a:defRPr/>
            </a:pPr>
            <a:endParaRPr lang="en-US" sz="2800" dirty="0" smtClean="0"/>
          </a:p>
          <a:p>
            <a:pPr marL="465138" indent="-415925" eaLnBrk="1" fontAlgn="auto" hangingPunct="1">
              <a:spcBef>
                <a:spcPts val="480"/>
              </a:spcBef>
              <a:spcAft>
                <a:spcPts val="0"/>
              </a:spcAft>
              <a:buSzPct val="98000"/>
              <a:buFont typeface="Wingdings" pitchFamily="2" charset="2"/>
              <a:buChar char="§"/>
              <a:defRPr/>
            </a:pPr>
            <a:r>
              <a:rPr lang="en-US" sz="2800" dirty="0" smtClean="0"/>
              <a:t>This will be the case whether or not an individual has prior creditable coverage and whether or not the individual is a late enrollee. </a:t>
            </a:r>
          </a:p>
          <a:p>
            <a:pPr marL="731520" indent="-274320" eaLnBrk="1" fontAlgn="auto" hangingPunct="1">
              <a:spcBef>
                <a:spcPts val="480"/>
              </a:spcBef>
              <a:spcAft>
                <a:spcPts val="0"/>
              </a:spcAft>
              <a:buFont typeface="Wingdings 2"/>
              <a:buChar char=""/>
              <a:defRPr/>
            </a:pPr>
            <a:endParaRPr lang="en-US" sz="2800" dirty="0" smtClean="0"/>
          </a:p>
          <a:p>
            <a:pPr marL="438912" indent="-320040" eaLnBrk="1" fontAlgn="auto" hangingPunct="1">
              <a:spcBef>
                <a:spcPts val="0"/>
              </a:spcBef>
              <a:spcAft>
                <a:spcPts val="0"/>
              </a:spcAft>
              <a:buFont typeface="Wingdings 2"/>
              <a:buChar char=""/>
              <a:defRPr/>
            </a:pPr>
            <a:r>
              <a:rPr lang="en-US" sz="2800" dirty="0" smtClean="0"/>
              <a:t>The prohibition includes both denial of enrollment and denial of specific benefits based on a preexisting condition. </a:t>
            </a:r>
          </a:p>
          <a:p>
            <a:pPr marL="438912" indent="-320040" eaLnBrk="1" fontAlgn="auto" hangingPunct="1">
              <a:spcBef>
                <a:spcPts val="0"/>
              </a:spcBef>
              <a:spcAft>
                <a:spcPts val="0"/>
              </a:spcAft>
              <a:buFont typeface="Wingdings 2"/>
              <a:buChar char=""/>
              <a:defRPr/>
            </a:pPr>
            <a:endParaRPr lang="en-US" sz="2800" dirty="0" smtClean="0"/>
          </a:p>
          <a:p>
            <a:pPr marL="438912" indent="-320040" eaLnBrk="1" fontAlgn="auto" hangingPunct="1">
              <a:spcBef>
                <a:spcPts val="0"/>
              </a:spcBef>
              <a:spcAft>
                <a:spcPts val="0"/>
              </a:spcAft>
              <a:buFont typeface="Wingdings 2"/>
              <a:buChar char=""/>
              <a:defRPr/>
            </a:pPr>
            <a:r>
              <a:rPr lang="en-US" sz="2800" dirty="0" smtClean="0"/>
              <a:t>A PCE also includes any limitation or exclusion based on information relating to an individual's health status, “such as a condition identified as a result of a pre-enrollment questionnaire or physical examination given to the individual, or review of medical records relating to the pre-enrollment period.” </a:t>
            </a:r>
          </a:p>
          <a:p>
            <a:pPr marL="438912" indent="-320040" eaLnBrk="1" fontAlgn="auto" hangingPunct="1">
              <a:spcBef>
                <a:spcPts val="0"/>
              </a:spcBef>
              <a:spcAft>
                <a:spcPts val="0"/>
              </a:spcAft>
              <a:buFont typeface="Wingdings 2"/>
              <a:buChar char=""/>
              <a:defRPr/>
            </a:pPr>
            <a:endParaRPr lang="en-US" dirty="0" smtClean="0"/>
          </a:p>
          <a:p>
            <a:pPr marL="438912" indent="-320040" eaLnBrk="1" fontAlgn="auto" hangingPunct="1">
              <a:spcBef>
                <a:spcPts val="0"/>
              </a:spcBef>
              <a:spcAft>
                <a:spcPts val="0"/>
              </a:spcAft>
              <a:buFont typeface="Wingdings 2"/>
              <a:buChar char=""/>
              <a:defRPr/>
            </a:pPr>
            <a:endParaRPr lang="en-US" sz="800" dirty="0" smtClean="0"/>
          </a:p>
          <a:p>
            <a:pPr marL="438912" indent="-320040" eaLnBrk="1" fontAlgn="auto" hangingPunct="1">
              <a:spcBef>
                <a:spcPts val="0"/>
              </a:spcBef>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000B3966-31BA-41C4-B008-23E941B7B4CF}" type="slidenum">
              <a:rPr lang="en-US"/>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8077200" cy="2590800"/>
          </a:xfrm>
        </p:spPr>
        <p:txBody>
          <a:bodyPr/>
          <a:lstStyle/>
          <a:p>
            <a:pPr algn="ctr"/>
            <a:r>
              <a:rPr lang="en-US" dirty="0" smtClean="0"/>
              <a:t>Out-of-Pocket Limits</a:t>
            </a:r>
            <a:endParaRPr lang="en-US"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28</a:t>
            </a:fld>
            <a:endParaRPr lang="en-US" dirty="0"/>
          </a:p>
        </p:txBody>
      </p:sp>
    </p:spTree>
    <p:extLst>
      <p:ext uri="{BB962C8B-B14F-4D97-AF65-F5344CB8AC3E}">
        <p14:creationId xmlns:p14="http://schemas.microsoft.com/office/powerpoint/2010/main" val="3892323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800" dirty="0" smtClean="0"/>
              <a:t/>
            </a:r>
            <a:br>
              <a:rPr lang="en-US" sz="4800" dirty="0" smtClean="0"/>
            </a:br>
            <a:r>
              <a:rPr lang="en-US" sz="4800" dirty="0" smtClean="0"/>
              <a:t>Overall </a:t>
            </a:r>
            <a:r>
              <a:rPr lang="en-US" sz="4800" dirty="0"/>
              <a:t>Cost-Sharing Limitation (Out-of-Pocket </a:t>
            </a:r>
            <a:r>
              <a:rPr lang="en-US" sz="4800" dirty="0" smtClean="0"/>
              <a:t>Maximum)</a:t>
            </a:r>
            <a:r>
              <a:rPr lang="en-US" sz="4800" dirty="0"/>
              <a:t/>
            </a:r>
            <a:br>
              <a:rPr lang="en-US" sz="4800" dirty="0"/>
            </a:br>
            <a:endParaRPr lang="en-US"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600200"/>
            <a:ext cx="8686800" cy="5029200"/>
          </a:xfrm>
        </p:spPr>
        <p:txBody>
          <a:bodyPr rtlCol="0">
            <a:normAutofit fontScale="77500" lnSpcReduction="20000"/>
          </a:bodyPr>
          <a:lstStyle/>
          <a:p>
            <a:pPr marL="438912" indent="-320040" eaLnBrk="1" fontAlgn="auto" hangingPunct="1">
              <a:spcBef>
                <a:spcPts val="0"/>
              </a:spcBef>
              <a:spcAft>
                <a:spcPts val="0"/>
              </a:spcAft>
              <a:buFont typeface="Wingdings 2"/>
              <a:buChar char=""/>
              <a:defRPr/>
            </a:pPr>
            <a:r>
              <a:rPr lang="en-US" dirty="0" smtClean="0"/>
              <a:t> </a:t>
            </a:r>
            <a:r>
              <a:rPr lang="en-US" sz="3100" dirty="0" smtClean="0"/>
              <a:t>A plan must not impose cost-sharing in excess of the maximum out-of pocket amount in effect for high deductible health plans for 2014. </a:t>
            </a:r>
          </a:p>
          <a:p>
            <a:pPr marL="731520" indent="-274320" eaLnBrk="1" fontAlgn="auto" hangingPunct="1">
              <a:spcBef>
                <a:spcPts val="576"/>
              </a:spcBef>
              <a:spcAft>
                <a:spcPts val="0"/>
              </a:spcAft>
              <a:buClr>
                <a:srgbClr val="00B0F0"/>
              </a:buClr>
              <a:buSzPct val="90000"/>
              <a:buFont typeface="Wingdings"/>
              <a:buChar char="§"/>
              <a:defRPr/>
            </a:pPr>
            <a:endParaRPr lang="en-US" sz="3100" dirty="0"/>
          </a:p>
          <a:p>
            <a:pPr marL="457200" indent="-290513" eaLnBrk="1" fontAlgn="auto" hangingPunct="1">
              <a:spcBef>
                <a:spcPts val="576"/>
              </a:spcBef>
              <a:spcAft>
                <a:spcPts val="0"/>
              </a:spcAft>
              <a:buClr>
                <a:srgbClr val="FFC000"/>
              </a:buClr>
              <a:buSzPct val="90000"/>
              <a:buFont typeface="Wingdings" pitchFamily="2" charset="2"/>
              <a:buChar char="§"/>
              <a:defRPr/>
            </a:pPr>
            <a:r>
              <a:rPr lang="en-US" sz="3100" dirty="0"/>
              <a:t>For </a:t>
            </a:r>
            <a:r>
              <a:rPr lang="en-US" sz="3100" dirty="0" smtClean="0"/>
              <a:t>2014, </a:t>
            </a:r>
            <a:r>
              <a:rPr lang="en-US" sz="3100" dirty="0"/>
              <a:t>the HDHP maximum out-of-pocket expense limit (that is, the sum of the plan’s annual deductible and other annual out-of-pocket expenses (other than premiums) that the insured is required to pay, such as co-payments and co-insurance for an HDHP) cannot exceed </a:t>
            </a:r>
            <a:r>
              <a:rPr lang="en-US" sz="3100" dirty="0" smtClean="0"/>
              <a:t>$6,350 </a:t>
            </a:r>
            <a:r>
              <a:rPr lang="en-US" sz="3100" dirty="0"/>
              <a:t>for self-only coverage and $</a:t>
            </a:r>
            <a:r>
              <a:rPr lang="en-US" sz="3100" dirty="0" smtClean="0"/>
              <a:t>12,700 </a:t>
            </a:r>
            <a:r>
              <a:rPr lang="en-US" sz="3100" dirty="0"/>
              <a:t>for family coverage.</a:t>
            </a:r>
            <a:endParaRPr lang="en-US" sz="3100" dirty="0" smtClean="0"/>
          </a:p>
          <a:p>
            <a:pPr marL="457200" indent="-290513" eaLnBrk="1" fontAlgn="auto" hangingPunct="1">
              <a:spcBef>
                <a:spcPts val="192"/>
              </a:spcBef>
              <a:spcAft>
                <a:spcPts val="0"/>
              </a:spcAft>
              <a:buClr>
                <a:srgbClr val="FFC000"/>
              </a:buClr>
              <a:buFont typeface="Wingdings" pitchFamily="2" charset="2"/>
              <a:buChar char="§"/>
              <a:defRPr/>
            </a:pPr>
            <a:endParaRPr lang="en-US" sz="3100" dirty="0" smtClean="0"/>
          </a:p>
          <a:p>
            <a:pPr marL="457200" indent="-290513" eaLnBrk="1" fontAlgn="auto" hangingPunct="1">
              <a:spcBef>
                <a:spcPts val="576"/>
              </a:spcBef>
              <a:spcAft>
                <a:spcPts val="0"/>
              </a:spcAft>
              <a:buClr>
                <a:srgbClr val="FFC000"/>
              </a:buClr>
              <a:buFont typeface="Wingdings" pitchFamily="2" charset="2"/>
              <a:buChar char="§"/>
              <a:defRPr/>
            </a:pPr>
            <a:r>
              <a:rPr lang="en-US" sz="3100" dirty="0" smtClean="0"/>
              <a:t>For 2015 and later years, the maximum is subject to increase. </a:t>
            </a:r>
          </a:p>
          <a:p>
            <a:pPr marL="457200" indent="-290513" eaLnBrk="1" fontAlgn="auto" hangingPunct="1">
              <a:spcBef>
                <a:spcPts val="576"/>
              </a:spcBef>
              <a:spcAft>
                <a:spcPts val="0"/>
              </a:spcAft>
              <a:buClr>
                <a:srgbClr val="FFC000"/>
              </a:buClr>
              <a:buFont typeface="Wingdings" pitchFamily="2" charset="2"/>
              <a:buChar char="§"/>
              <a:defRPr/>
            </a:pPr>
            <a:endParaRPr lang="en-US" sz="3100" dirty="0" smtClean="0"/>
          </a:p>
          <a:p>
            <a:pPr marL="457200" indent="-290513" eaLnBrk="1" fontAlgn="auto" hangingPunct="1">
              <a:spcBef>
                <a:spcPts val="576"/>
              </a:spcBef>
              <a:spcAft>
                <a:spcPts val="0"/>
              </a:spcAft>
              <a:buClr>
                <a:srgbClr val="FFC000"/>
              </a:buClr>
              <a:buFont typeface="Wingdings" pitchFamily="2" charset="2"/>
              <a:buChar char="§"/>
              <a:defRPr/>
            </a:pPr>
            <a:r>
              <a:rPr lang="en-US" sz="3100" dirty="0" smtClean="0"/>
              <a:t>It does not apply to grandfathered plans.</a:t>
            </a:r>
          </a:p>
          <a:p>
            <a:pPr marL="731520" indent="-274320" eaLnBrk="1" fontAlgn="auto" hangingPunct="1">
              <a:spcBef>
                <a:spcPts val="192"/>
              </a:spcBef>
              <a:spcAft>
                <a:spcPts val="0"/>
              </a:spcAft>
              <a:buClr>
                <a:srgbClr val="00B0F0"/>
              </a:buClr>
              <a:buFont typeface="Wingdings 2"/>
              <a:buChar char=""/>
              <a:defRPr/>
            </a:pPr>
            <a:endParaRPr lang="en-US" sz="3100" dirty="0" smtClean="0"/>
          </a:p>
          <a:p>
            <a:pPr marL="731520" indent="-274320" eaLnBrk="1" fontAlgn="auto" hangingPunct="1">
              <a:spcBef>
                <a:spcPts val="576"/>
              </a:spcBef>
              <a:spcAft>
                <a:spcPts val="0"/>
              </a:spcAft>
              <a:buClr>
                <a:srgbClr val="00B0F0"/>
              </a:buClr>
              <a:buFont typeface="Wingdings 2"/>
              <a:buChar char=""/>
              <a:defRPr/>
            </a:pPr>
            <a:endParaRPr lang="en-US" sz="3100" dirty="0" smtClean="0"/>
          </a:p>
          <a:p>
            <a:pPr marL="731520" lvl="1" indent="-274320" eaLnBrk="1" fontAlgn="auto" hangingPunct="1">
              <a:spcAft>
                <a:spcPts val="0"/>
              </a:spcAft>
              <a:buFont typeface="Wingdings"/>
              <a:buChar char=""/>
              <a:defRPr/>
            </a:pPr>
            <a:endParaRPr lang="en-US" sz="2400" dirty="0" smtClean="0"/>
          </a:p>
        </p:txBody>
      </p:sp>
      <p:sp>
        <p:nvSpPr>
          <p:cNvPr id="4" name="Slide Number Placeholder 3"/>
          <p:cNvSpPr>
            <a:spLocks noGrp="1"/>
          </p:cNvSpPr>
          <p:nvPr>
            <p:ph type="sldNum" sz="quarter" idx="12"/>
          </p:nvPr>
        </p:nvSpPr>
        <p:spPr/>
        <p:txBody>
          <a:bodyPr/>
          <a:lstStyle/>
          <a:p>
            <a:pPr>
              <a:defRPr/>
            </a:pPr>
            <a:fld id="{52271D86-33FE-4C3E-8B7E-9E3745F0CEDF}" type="slidenum">
              <a:rPr lang="en-US"/>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8077200" cy="2590800"/>
          </a:xfrm>
        </p:spPr>
        <p:txBody>
          <a:bodyPr>
            <a:normAutofit/>
          </a:bodyPr>
          <a:lstStyle/>
          <a:p>
            <a:pPr algn="ctr"/>
            <a:r>
              <a:rPr lang="en-US" sz="5400" dirty="0" smtClean="0"/>
              <a:t>All Employers</a:t>
            </a:r>
            <a:endParaRPr lang="en-US" sz="5400"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3</a:t>
            </a:fld>
            <a:endParaRPr lang="en-US" dirty="0"/>
          </a:p>
        </p:txBody>
      </p:sp>
    </p:spTree>
    <p:extLst>
      <p:ext uri="{BB962C8B-B14F-4D97-AF65-F5344CB8AC3E}">
        <p14:creationId xmlns:p14="http://schemas.microsoft.com/office/powerpoint/2010/main" val="84449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8077200" cy="2743200"/>
          </a:xfrm>
        </p:spPr>
        <p:txBody>
          <a:bodyPr>
            <a:normAutofit/>
          </a:bodyPr>
          <a:lstStyle/>
          <a:p>
            <a:pPr algn="ctr"/>
            <a:r>
              <a:rPr lang="en-US" sz="5400" dirty="0" smtClean="0"/>
              <a:t>Wellness Programs</a:t>
            </a:r>
            <a:endParaRPr lang="en-US" sz="5400"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30</a:t>
            </a:fld>
            <a:endParaRPr lang="en-US" dirty="0"/>
          </a:p>
        </p:txBody>
      </p:sp>
    </p:spTree>
    <p:extLst>
      <p:ext uri="{BB962C8B-B14F-4D97-AF65-F5344CB8AC3E}">
        <p14:creationId xmlns:p14="http://schemas.microsoft.com/office/powerpoint/2010/main" val="2291724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6000" dirty="0" smtClean="0"/>
              <a:t>Overview</a:t>
            </a:r>
            <a:endParaRPr lang="en-US" sz="6000" dirty="0"/>
          </a:p>
        </p:txBody>
      </p:sp>
      <p:sp>
        <p:nvSpPr>
          <p:cNvPr id="94211" name="Content Placeholder 2"/>
          <p:cNvSpPr>
            <a:spLocks noGrp="1"/>
          </p:cNvSpPr>
          <p:nvPr>
            <p:ph idx="1"/>
          </p:nvPr>
        </p:nvSpPr>
        <p:spPr>
          <a:xfrm>
            <a:off x="228600" y="1524000"/>
            <a:ext cx="8763000" cy="5181600"/>
          </a:xfrm>
        </p:spPr>
        <p:txBody>
          <a:bodyPr/>
          <a:lstStyle/>
          <a:p>
            <a:pPr eaLnBrk="1" hangingPunct="1"/>
            <a:r>
              <a:rPr lang="en-US" sz="2800" dirty="0" smtClean="0"/>
              <a:t>A new set of rules governing standard based wellness programs.</a:t>
            </a:r>
          </a:p>
          <a:p>
            <a:pPr eaLnBrk="1" hangingPunct="1"/>
            <a:endParaRPr lang="en-US" sz="1000" dirty="0" smtClean="0"/>
          </a:p>
          <a:p>
            <a:pPr eaLnBrk="1" hangingPunct="1"/>
            <a:r>
              <a:rPr lang="en-US" sz="2800" dirty="0" smtClean="0"/>
              <a:t>Rules are similar to those set forth in current HIPAA current regulations (Participation and standard based programs), but with refinements.</a:t>
            </a:r>
          </a:p>
          <a:p>
            <a:pPr eaLnBrk="1" hangingPunct="1"/>
            <a:endParaRPr lang="en-US" sz="1000" dirty="0" smtClean="0"/>
          </a:p>
          <a:p>
            <a:pPr eaLnBrk="1" hangingPunct="1"/>
            <a:r>
              <a:rPr lang="en-US" sz="2800" dirty="0" smtClean="0"/>
              <a:t>HIPAA wellness program incentive limit will increase from 20% to 30% of total cost of coverage. </a:t>
            </a:r>
          </a:p>
          <a:p>
            <a:pPr eaLnBrk="1" hangingPunct="1"/>
            <a:endParaRPr lang="en-US" sz="1000" dirty="0" smtClean="0"/>
          </a:p>
          <a:p>
            <a:pPr eaLnBrk="1" hangingPunct="1"/>
            <a:r>
              <a:rPr lang="en-US" sz="2800" dirty="0" smtClean="0"/>
              <a:t>The reward limit may be increased to 50% of the cost of coverage for smoking cessation programs. </a:t>
            </a:r>
          </a:p>
          <a:p>
            <a:endParaRPr lang="en-US" dirty="0" smtClean="0"/>
          </a:p>
        </p:txBody>
      </p:sp>
      <p:sp>
        <p:nvSpPr>
          <p:cNvPr id="4" name="Slide Number Placeholder 3"/>
          <p:cNvSpPr>
            <a:spLocks noGrp="1"/>
          </p:cNvSpPr>
          <p:nvPr>
            <p:ph type="sldNum" sz="quarter" idx="12"/>
          </p:nvPr>
        </p:nvSpPr>
        <p:spPr/>
        <p:txBody>
          <a:bodyPr/>
          <a:lstStyle/>
          <a:p>
            <a:pPr>
              <a:defRPr/>
            </a:pPr>
            <a:fld id="{52975B4B-02BC-4AB7-A0C6-278248DC9580}" type="slidenum">
              <a:rPr lang="en-US" smtClean="0"/>
              <a:pPr>
                <a:defRPr/>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8077200" cy="2438400"/>
          </a:xfrm>
        </p:spPr>
        <p:txBody>
          <a:bodyPr/>
          <a:lstStyle/>
          <a:p>
            <a:pPr>
              <a:defRPr/>
            </a:pPr>
            <a:r>
              <a:rPr lang="en-US" sz="4800" dirty="0">
                <a:solidFill>
                  <a:schemeClr val="accent1">
                    <a:satMod val="150000"/>
                  </a:schemeClr>
                </a:solidFill>
                <a:latin typeface="Arial Black" pitchFamily="34" charset="0"/>
              </a:rPr>
              <a:t>Approved Clinical Trials</a:t>
            </a:r>
            <a:r>
              <a:rPr lang="en-US" dirty="0">
                <a:solidFill>
                  <a:schemeClr val="accent1">
                    <a:satMod val="150000"/>
                  </a:schemeClr>
                </a:solidFill>
              </a:rPr>
              <a:t/>
            </a:r>
            <a:br>
              <a:rPr lang="en-US" dirty="0">
                <a:solidFill>
                  <a:schemeClr val="accent1">
                    <a:satMod val="150000"/>
                  </a:schemeClr>
                </a:solidFill>
              </a:rPr>
            </a:br>
            <a:endParaRPr lang="en-US" dirty="0"/>
          </a:p>
        </p:txBody>
      </p:sp>
      <p:sp>
        <p:nvSpPr>
          <p:cNvPr id="4" name="Slide Number Placeholder 3"/>
          <p:cNvSpPr>
            <a:spLocks noGrp="1"/>
          </p:cNvSpPr>
          <p:nvPr>
            <p:ph type="sldNum" sz="quarter" idx="12"/>
          </p:nvPr>
        </p:nvSpPr>
        <p:spPr/>
        <p:txBody>
          <a:bodyPr/>
          <a:lstStyle/>
          <a:p>
            <a:pPr>
              <a:defRPr/>
            </a:pPr>
            <a:fld id="{64E52C59-B715-4C8D-8809-7E25F78A7485}" type="slidenum">
              <a:rPr lang="en-US" smtClean="0"/>
              <a:pPr>
                <a:defRPr/>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3600" dirty="0" smtClean="0">
                <a:solidFill>
                  <a:schemeClr val="accent1">
                    <a:satMod val="150000"/>
                  </a:schemeClr>
                </a:solidFill>
                <a:latin typeface="Arial Black" pitchFamily="34" charset="0"/>
              </a:rPr>
              <a:t/>
            </a:r>
            <a:br>
              <a:rPr lang="en-US" sz="3600" dirty="0" smtClean="0">
                <a:solidFill>
                  <a:schemeClr val="accent1">
                    <a:satMod val="150000"/>
                  </a:schemeClr>
                </a:solidFill>
                <a:latin typeface="Arial Black" pitchFamily="34" charset="0"/>
              </a:rPr>
            </a:br>
            <a:r>
              <a:rPr lang="en-US" sz="5400" dirty="0" smtClean="0">
                <a:solidFill>
                  <a:schemeClr val="accent1">
                    <a:satMod val="150000"/>
                  </a:schemeClr>
                </a:solidFill>
                <a:latin typeface="Arial Black" pitchFamily="34" charset="0"/>
              </a:rPr>
              <a:t>Overview</a:t>
            </a:r>
            <a:endParaRPr lang="en-US" sz="5400" dirty="0">
              <a:solidFill>
                <a:schemeClr val="accent1">
                  <a:satMod val="150000"/>
                </a:schemeClr>
              </a:solidFill>
            </a:endParaRPr>
          </a:p>
        </p:txBody>
      </p:sp>
      <p:sp>
        <p:nvSpPr>
          <p:cNvPr id="3" name="Content Placeholder 2"/>
          <p:cNvSpPr>
            <a:spLocks noGrp="1"/>
          </p:cNvSpPr>
          <p:nvPr>
            <p:ph idx="1"/>
          </p:nvPr>
        </p:nvSpPr>
        <p:spPr>
          <a:xfrm>
            <a:off x="228600" y="1447800"/>
            <a:ext cx="8686800" cy="5410200"/>
          </a:xfrm>
        </p:spPr>
        <p:txBody>
          <a:bodyPr rtlCol="0">
            <a:normAutofit fontScale="77500" lnSpcReduction="20000"/>
          </a:bodyPr>
          <a:lstStyle/>
          <a:p>
            <a:pPr marL="438912" indent="-320040" eaLnBrk="1" fontAlgn="auto" hangingPunct="1">
              <a:spcBef>
                <a:spcPts val="0"/>
              </a:spcBef>
              <a:spcAft>
                <a:spcPts val="0"/>
              </a:spcAft>
              <a:buFont typeface="Wingdings 2"/>
              <a:buChar char=""/>
              <a:defRPr/>
            </a:pPr>
            <a:r>
              <a:rPr lang="en-US" sz="2800" dirty="0" smtClean="0"/>
              <a:t>Group health plans providing coverage to a qualified individual may not deny the individual participation in an approved clinical trial, deny (or limit or impose additional conditions on) coverage of routine patient costs for items and services furnished in connection with the trial, or discriminate against the individual based on participation in the trial. </a:t>
            </a:r>
          </a:p>
          <a:p>
            <a:pPr marL="438912" indent="-320040" eaLnBrk="1" fontAlgn="auto" hangingPunct="1">
              <a:spcBef>
                <a:spcPts val="0"/>
              </a:spcBef>
              <a:spcAft>
                <a:spcPts val="0"/>
              </a:spcAft>
              <a:buFont typeface="Wingdings 2"/>
              <a:buChar char=""/>
              <a:defRPr/>
            </a:pPr>
            <a:endParaRPr lang="en-US" sz="1200" dirty="0" smtClean="0"/>
          </a:p>
          <a:p>
            <a:pPr marL="438912" indent="-320040" eaLnBrk="1" fontAlgn="auto" hangingPunct="1">
              <a:spcBef>
                <a:spcPts val="0"/>
              </a:spcBef>
              <a:spcAft>
                <a:spcPts val="0"/>
              </a:spcAft>
              <a:buFont typeface="Wingdings 2"/>
              <a:buChar char=""/>
              <a:defRPr/>
            </a:pPr>
            <a:endParaRPr lang="en-US" sz="900" dirty="0" smtClean="0"/>
          </a:p>
          <a:p>
            <a:pPr marL="438912" indent="-320040" eaLnBrk="1" fontAlgn="auto" hangingPunct="1">
              <a:spcBef>
                <a:spcPts val="0"/>
              </a:spcBef>
              <a:spcAft>
                <a:spcPts val="0"/>
              </a:spcAft>
              <a:buFont typeface="Wingdings 2"/>
              <a:buChar char=""/>
              <a:defRPr/>
            </a:pPr>
            <a:r>
              <a:rPr lang="en-US" sz="2800" dirty="0" smtClean="0"/>
              <a:t>A group health plan may not:</a:t>
            </a:r>
          </a:p>
          <a:p>
            <a:pPr marL="438912" indent="-320040" eaLnBrk="1" fontAlgn="auto" hangingPunct="1">
              <a:spcBef>
                <a:spcPts val="0"/>
              </a:spcBef>
              <a:spcAft>
                <a:spcPts val="0"/>
              </a:spcAft>
              <a:buFont typeface="Wingdings 2"/>
              <a:buChar char=""/>
              <a:defRPr/>
            </a:pPr>
            <a:endParaRPr lang="en-US" sz="900" dirty="0" smtClean="0"/>
          </a:p>
          <a:p>
            <a:pPr marL="731520" lvl="1" indent="-274320" eaLnBrk="1" fontAlgn="auto" hangingPunct="1">
              <a:spcAft>
                <a:spcPts val="0"/>
              </a:spcAft>
              <a:buFont typeface="Wingdings"/>
              <a:buChar char=""/>
              <a:defRPr/>
            </a:pPr>
            <a:r>
              <a:rPr lang="en-US" sz="2400" dirty="0" smtClean="0"/>
              <a:t>deny any qualified individual the right to participate in a clinical trial as described below;  </a:t>
            </a:r>
          </a:p>
          <a:p>
            <a:pPr marL="438912" indent="-320040" eaLnBrk="1" fontAlgn="auto" hangingPunct="1">
              <a:spcBef>
                <a:spcPts val="0"/>
              </a:spcBef>
              <a:spcAft>
                <a:spcPts val="0"/>
              </a:spcAft>
              <a:buFont typeface="Wingdings 2"/>
              <a:buChar char=""/>
              <a:defRPr/>
            </a:pPr>
            <a:endParaRPr lang="en-US" sz="2800" dirty="0" smtClean="0"/>
          </a:p>
          <a:p>
            <a:pPr marL="731520" lvl="1" indent="-274320" eaLnBrk="1" fontAlgn="auto" hangingPunct="1">
              <a:spcAft>
                <a:spcPts val="0"/>
              </a:spcAft>
              <a:buFont typeface="Wingdings"/>
              <a:buChar char=""/>
              <a:defRPr/>
            </a:pPr>
            <a:r>
              <a:rPr lang="en-US" sz="2400" dirty="0" smtClean="0"/>
              <a:t>deny, limit, or impose additional conditions on the coverage of routine patient costs for items and services furnished in connection with participation in the clinical trial;  and </a:t>
            </a:r>
          </a:p>
          <a:p>
            <a:pPr marL="438912" indent="-320040" eaLnBrk="1" fontAlgn="auto" hangingPunct="1">
              <a:spcBef>
                <a:spcPts val="0"/>
              </a:spcBef>
              <a:spcAft>
                <a:spcPts val="0"/>
              </a:spcAft>
              <a:buFont typeface="Wingdings 2"/>
              <a:buChar char=""/>
              <a:defRPr/>
            </a:pPr>
            <a:endParaRPr lang="en-US" sz="2800" dirty="0" smtClean="0"/>
          </a:p>
          <a:p>
            <a:pPr marL="731520" lvl="1" indent="-274320" eaLnBrk="1" fontAlgn="auto" hangingPunct="1">
              <a:spcAft>
                <a:spcPts val="0"/>
              </a:spcAft>
              <a:buFont typeface="Wingdings"/>
              <a:buChar char=""/>
              <a:defRPr/>
            </a:pPr>
            <a:r>
              <a:rPr lang="en-US" sz="2400" dirty="0" smtClean="0"/>
              <a:t>may not discriminate against any qualified individual who participates in a clinical trial.  </a:t>
            </a:r>
          </a:p>
          <a:p>
            <a:pPr marL="731520" lvl="1" indent="-274320" eaLnBrk="1" fontAlgn="auto" hangingPunct="1">
              <a:spcAft>
                <a:spcPts val="0"/>
              </a:spcAft>
              <a:buFont typeface="Wingdings"/>
              <a:buChar char=""/>
              <a:defRPr/>
            </a:pPr>
            <a:endParaRPr lang="en-US" sz="2400" dirty="0" smtClean="0"/>
          </a:p>
          <a:p>
            <a:pPr marL="439420" indent="-274320" eaLnBrk="1" fontAlgn="auto" hangingPunct="1">
              <a:spcAft>
                <a:spcPts val="0"/>
              </a:spcAft>
              <a:buFont typeface="Wingdings"/>
              <a:buChar char=""/>
              <a:defRPr/>
            </a:pPr>
            <a:r>
              <a:rPr lang="en-US" dirty="0" smtClean="0"/>
              <a:t>It does not apply to grandfathered plans</a:t>
            </a:r>
          </a:p>
          <a:p>
            <a:pPr marL="438912" indent="-320040" eaLnBrk="1" fontAlgn="auto" hangingPunct="1">
              <a:spcBef>
                <a:spcPts val="0"/>
              </a:spcBef>
              <a:spcAft>
                <a:spcPts val="0"/>
              </a:spcAft>
              <a:buFont typeface="Wingdings 2"/>
              <a:buChar char=""/>
              <a:defRPr/>
            </a:pPr>
            <a:endParaRPr lang="en-US" sz="2800" dirty="0"/>
          </a:p>
        </p:txBody>
      </p:sp>
      <p:sp>
        <p:nvSpPr>
          <p:cNvPr id="4" name="Slide Number Placeholder 3"/>
          <p:cNvSpPr>
            <a:spLocks noGrp="1"/>
          </p:cNvSpPr>
          <p:nvPr>
            <p:ph type="sldNum" sz="quarter" idx="12"/>
          </p:nvPr>
        </p:nvSpPr>
        <p:spPr/>
        <p:txBody>
          <a:bodyPr/>
          <a:lstStyle/>
          <a:p>
            <a:pPr>
              <a:defRPr/>
            </a:pPr>
            <a:fld id="{FCF9DC36-3876-4A03-A097-1AC70E52E653}" type="slidenum">
              <a:rPr lang="en-US"/>
              <a:pPr>
                <a:defRPr/>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8077200" cy="2514600"/>
          </a:xfrm>
        </p:spPr>
        <p:txBody>
          <a:bodyPr>
            <a:normAutofit/>
          </a:bodyPr>
          <a:lstStyle/>
          <a:p>
            <a:pPr algn="ctr"/>
            <a:r>
              <a:rPr lang="en-US" sz="6000" dirty="0" smtClean="0"/>
              <a:t>Large Employers</a:t>
            </a:r>
            <a:endParaRPr lang="en-US" sz="6000"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34</a:t>
            </a:fld>
            <a:endParaRPr lang="en-US" dirty="0"/>
          </a:p>
        </p:txBody>
      </p:sp>
    </p:spTree>
    <p:extLst>
      <p:ext uri="{BB962C8B-B14F-4D97-AF65-F5344CB8AC3E}">
        <p14:creationId xmlns:p14="http://schemas.microsoft.com/office/powerpoint/2010/main" val="1677681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8077200" cy="2819400"/>
          </a:xfrm>
        </p:spPr>
        <p:txBody>
          <a:bodyPr/>
          <a:lstStyle/>
          <a:p>
            <a:pPr algn="ctr">
              <a:defRPr/>
            </a:pPr>
            <a:r>
              <a:rPr lang="en-US" sz="6000" dirty="0" smtClean="0"/>
              <a:t>Employer Mandate</a:t>
            </a:r>
            <a:endParaRPr lang="en-US" sz="6000" dirty="0"/>
          </a:p>
        </p:txBody>
      </p:sp>
      <p:sp>
        <p:nvSpPr>
          <p:cNvPr id="4" name="Slide Number Placeholder 3"/>
          <p:cNvSpPr>
            <a:spLocks noGrp="1"/>
          </p:cNvSpPr>
          <p:nvPr>
            <p:ph type="sldNum" sz="quarter" idx="12"/>
          </p:nvPr>
        </p:nvSpPr>
        <p:spPr/>
        <p:txBody>
          <a:bodyPr/>
          <a:lstStyle/>
          <a:p>
            <a:pPr>
              <a:defRPr/>
            </a:pPr>
            <a:fld id="{CC85EE6B-81C2-45CB-8D26-34B202A2A4A7}" type="slidenum">
              <a:rPr lang="en-US" smtClean="0"/>
              <a:pPr>
                <a:defRPr/>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IRS Notice 2013-45</a:t>
            </a:r>
            <a:endParaRPr lang="en-US" dirty="0"/>
          </a:p>
        </p:txBody>
      </p:sp>
      <p:sp>
        <p:nvSpPr>
          <p:cNvPr id="3" name="Content Placeholder 2"/>
          <p:cNvSpPr>
            <a:spLocks noGrp="1"/>
          </p:cNvSpPr>
          <p:nvPr>
            <p:ph idx="1"/>
          </p:nvPr>
        </p:nvSpPr>
        <p:spPr>
          <a:xfrm>
            <a:off x="228600" y="1600201"/>
            <a:ext cx="8763000" cy="4800600"/>
          </a:xfrm>
        </p:spPr>
        <p:txBody>
          <a:bodyPr/>
          <a:lstStyle/>
          <a:p>
            <a:r>
              <a:rPr lang="en-US" sz="2800" dirty="0"/>
              <a:t>On July 9, 2013, the IRS issued Notice 2013-45 which provided guidance on the delay of enforcement of the employer mandate under the Affordable Care Act (ACA).  </a:t>
            </a:r>
            <a:endParaRPr lang="en-US" sz="2800" dirty="0" smtClean="0"/>
          </a:p>
          <a:p>
            <a:endParaRPr lang="en-US" sz="2800" dirty="0"/>
          </a:p>
          <a:p>
            <a:r>
              <a:rPr lang="en-US" sz="2800" dirty="0" smtClean="0"/>
              <a:t>This </a:t>
            </a:r>
            <a:r>
              <a:rPr lang="en-US" sz="2800" dirty="0"/>
              <a:t>guidance followed the July 2, 2013 announcement from Mark J. Mazur, Assistant </a:t>
            </a:r>
            <a:r>
              <a:rPr lang="en-US" sz="2800" dirty="0" smtClean="0"/>
              <a:t> Secretary for </a:t>
            </a:r>
            <a:r>
              <a:rPr lang="en-US" sz="2800" dirty="0"/>
              <a:t>Tax Policy at the U.S. Department of Treasury, of the delay until 2015 of the employer health insurance reporting requirements. </a:t>
            </a:r>
          </a:p>
          <a:p>
            <a:endParaRPr lang="en-US" sz="2400" dirty="0" smtClean="0"/>
          </a:p>
          <a:p>
            <a:endParaRPr lang="en-US"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36</a:t>
            </a:fld>
            <a:endParaRPr lang="en-US" dirty="0"/>
          </a:p>
        </p:txBody>
      </p:sp>
    </p:spTree>
    <p:extLst>
      <p:ext uri="{BB962C8B-B14F-4D97-AF65-F5344CB8AC3E}">
        <p14:creationId xmlns:p14="http://schemas.microsoft.com/office/powerpoint/2010/main" val="3478398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IRS Notice 2013-45</a:t>
            </a:r>
            <a:endParaRPr lang="en-US" dirty="0"/>
          </a:p>
        </p:txBody>
      </p:sp>
      <p:sp>
        <p:nvSpPr>
          <p:cNvPr id="3" name="Content Placeholder 2"/>
          <p:cNvSpPr>
            <a:spLocks noGrp="1"/>
          </p:cNvSpPr>
          <p:nvPr>
            <p:ph idx="1"/>
          </p:nvPr>
        </p:nvSpPr>
        <p:spPr>
          <a:xfrm>
            <a:off x="228600" y="1600201"/>
            <a:ext cx="8763000" cy="4800600"/>
          </a:xfrm>
        </p:spPr>
        <p:txBody>
          <a:bodyPr/>
          <a:lstStyle/>
          <a:p>
            <a:r>
              <a:rPr lang="en-US" sz="2800" dirty="0" smtClean="0"/>
              <a:t>The notice </a:t>
            </a:r>
            <a:r>
              <a:rPr lang="en-US" sz="2800" dirty="0"/>
              <a:t>addresses the delay until 2015, and encourages employers and other reporting entities to voluntarily comply in 2014 with the reporting provisions.  </a:t>
            </a:r>
          </a:p>
          <a:p>
            <a:endParaRPr lang="en-US" sz="2800" dirty="0" smtClean="0"/>
          </a:p>
          <a:p>
            <a:r>
              <a:rPr lang="en-US" sz="2800" dirty="0" smtClean="0"/>
              <a:t>It </a:t>
            </a:r>
            <a:r>
              <a:rPr lang="en-US" sz="2800" dirty="0"/>
              <a:t>adds that this delay has no effect on the effective date or application of other Affordable Care Act </a:t>
            </a:r>
            <a:r>
              <a:rPr lang="en-US" sz="2800" dirty="0" smtClean="0"/>
              <a:t>provisions</a:t>
            </a:r>
            <a:r>
              <a:rPr lang="en-US" sz="2800" dirty="0"/>
              <a:t>.  </a:t>
            </a:r>
            <a:endParaRPr lang="en-US" sz="2800" dirty="0" smtClean="0"/>
          </a:p>
          <a:p>
            <a:endParaRPr lang="en-US" sz="2800" dirty="0"/>
          </a:p>
          <a:p>
            <a:r>
              <a:rPr lang="en-US" sz="2800" dirty="0" smtClean="0"/>
              <a:t>Thus</a:t>
            </a:r>
            <a:r>
              <a:rPr lang="en-US" sz="2800" dirty="0"/>
              <a:t>, for example, the delay does not apply to the individual mandate, which takes effect in 2014.</a:t>
            </a:r>
          </a:p>
          <a:p>
            <a:endParaRPr lang="en-US"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37</a:t>
            </a:fld>
            <a:endParaRPr lang="en-US" dirty="0"/>
          </a:p>
        </p:txBody>
      </p:sp>
    </p:spTree>
    <p:extLst>
      <p:ext uri="{BB962C8B-B14F-4D97-AF65-F5344CB8AC3E}">
        <p14:creationId xmlns:p14="http://schemas.microsoft.com/office/powerpoint/2010/main" val="2003253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800" dirty="0" smtClean="0">
                <a:solidFill>
                  <a:schemeClr val="accent1">
                    <a:satMod val="150000"/>
                  </a:schemeClr>
                </a:solidFill>
                <a:latin typeface="Arial Black" pitchFamily="34" charset="0"/>
              </a:rPr>
              <a:t>What is the Employer Mandate?</a:t>
            </a:r>
            <a:endParaRPr lang="en-US" dirty="0">
              <a:solidFill>
                <a:schemeClr val="accent1">
                  <a:satMod val="150000"/>
                </a:schemeClr>
              </a:solidFill>
            </a:endParaRPr>
          </a:p>
        </p:txBody>
      </p:sp>
      <p:sp>
        <p:nvSpPr>
          <p:cNvPr id="3" name="Content Placeholder 2"/>
          <p:cNvSpPr>
            <a:spLocks noGrp="1"/>
          </p:cNvSpPr>
          <p:nvPr>
            <p:ph idx="1"/>
          </p:nvPr>
        </p:nvSpPr>
        <p:spPr>
          <a:xfrm>
            <a:off x="228600" y="1600200"/>
            <a:ext cx="8686800" cy="5029200"/>
          </a:xfrm>
        </p:spPr>
        <p:txBody>
          <a:bodyPr rtlCol="0">
            <a:normAutofit fontScale="92500" lnSpcReduction="20000"/>
          </a:bodyPr>
          <a:lstStyle/>
          <a:p>
            <a:pPr marL="438912" indent="-320040" eaLnBrk="1" fontAlgn="auto" hangingPunct="1">
              <a:spcBef>
                <a:spcPts val="0"/>
              </a:spcBef>
              <a:spcAft>
                <a:spcPts val="0"/>
              </a:spcAft>
              <a:buFont typeface="Wingdings 2"/>
              <a:buChar char=""/>
              <a:defRPr/>
            </a:pPr>
            <a:r>
              <a:rPr lang="en-US" dirty="0" smtClean="0"/>
              <a:t>Beginning in 2015, certain large employers may be subject to penalty taxes for failing to offer health care coverage for all full-time employees (and their dependents), offering minimum essential coverage that is unaffordable, or offering minimum essential coverage under which the plan's share of the total allowed cost of benefits is less than 60%. </a:t>
            </a:r>
          </a:p>
          <a:p>
            <a:pPr marL="438912" indent="-320040" eaLnBrk="1" fontAlgn="auto" hangingPunct="1">
              <a:spcBef>
                <a:spcPts val="0"/>
              </a:spcBef>
              <a:spcAft>
                <a:spcPts val="0"/>
              </a:spcAft>
              <a:buFont typeface="Wingdings 2"/>
              <a:buChar char=""/>
              <a:defRPr/>
            </a:pPr>
            <a:endParaRPr lang="en-US" dirty="0" smtClean="0"/>
          </a:p>
          <a:p>
            <a:pPr marL="438912" indent="-320040" eaLnBrk="1" fontAlgn="auto" hangingPunct="1">
              <a:spcBef>
                <a:spcPts val="0"/>
              </a:spcBef>
              <a:spcAft>
                <a:spcPts val="0"/>
              </a:spcAft>
              <a:buFont typeface="Wingdings 2"/>
              <a:buChar char=""/>
              <a:defRPr/>
            </a:pPr>
            <a:r>
              <a:rPr lang="en-US" dirty="0" smtClean="0"/>
              <a:t>The penalty tax is due if any full-time employee is certified to the employer as having purchased health insurance through an Exchange with respect to which a tax credit or cost-sharing reduction is allowed or paid to the employee.</a:t>
            </a:r>
          </a:p>
          <a:p>
            <a:pPr marL="438912" indent="-320040" eaLnBrk="1" fontAlgn="auto" hangingPunct="1">
              <a:spcBef>
                <a:spcPts val="0"/>
              </a:spcBef>
              <a:spcAft>
                <a:spcPts val="0"/>
              </a:spcAft>
              <a:buFont typeface="Wingdings 2"/>
              <a:buChar char=""/>
              <a:defRPr/>
            </a:pPr>
            <a:endParaRPr lang="en-US" sz="800" dirty="0" smtClean="0"/>
          </a:p>
          <a:p>
            <a:pPr marL="438912" indent="-320040" eaLnBrk="1" fontAlgn="auto" hangingPunct="1">
              <a:spcBef>
                <a:spcPts val="0"/>
              </a:spcBef>
              <a:spcAft>
                <a:spcPts val="0"/>
              </a:spcAft>
              <a:buFont typeface="Wingdings 2"/>
              <a:buChar char="¡"/>
              <a:defRPr/>
            </a:pPr>
            <a:endParaRPr lang="en-US" sz="2800" dirty="0" smtClean="0"/>
          </a:p>
          <a:p>
            <a:pPr marL="438912" indent="-320040" eaLnBrk="1" fontAlgn="auto" hangingPunct="1">
              <a:spcBef>
                <a:spcPts val="0"/>
              </a:spcBef>
              <a:spcAft>
                <a:spcPts val="0"/>
              </a:spcAft>
              <a:buFont typeface="Wingdings 2"/>
              <a:buChar char=""/>
              <a:defRPr/>
            </a:pPr>
            <a:endParaRPr lang="en-US" sz="2800" dirty="0"/>
          </a:p>
        </p:txBody>
      </p:sp>
      <p:sp>
        <p:nvSpPr>
          <p:cNvPr id="4" name="Slide Number Placeholder 3"/>
          <p:cNvSpPr>
            <a:spLocks noGrp="1"/>
          </p:cNvSpPr>
          <p:nvPr>
            <p:ph type="sldNum" sz="quarter" idx="12"/>
          </p:nvPr>
        </p:nvSpPr>
        <p:spPr/>
        <p:txBody>
          <a:bodyPr/>
          <a:lstStyle/>
          <a:p>
            <a:pPr>
              <a:defRPr/>
            </a:pPr>
            <a:fld id="{32689E13-288F-4F22-9116-55318671F5D1}" type="slidenum">
              <a:rPr lang="en-US"/>
              <a:pPr>
                <a:defRPr/>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Noncalendar Year Plans</a:t>
            </a:r>
            <a:endParaRPr lang="en-US" dirty="0"/>
          </a:p>
        </p:txBody>
      </p:sp>
      <p:sp>
        <p:nvSpPr>
          <p:cNvPr id="3" name="Content Placeholder 2"/>
          <p:cNvSpPr>
            <a:spLocks noGrp="1"/>
          </p:cNvSpPr>
          <p:nvPr>
            <p:ph idx="1"/>
          </p:nvPr>
        </p:nvSpPr>
        <p:spPr>
          <a:xfrm>
            <a:off x="152400" y="1447800"/>
            <a:ext cx="8915400" cy="5181600"/>
          </a:xfrm>
        </p:spPr>
        <p:txBody>
          <a:bodyPr/>
          <a:lstStyle/>
          <a:p>
            <a:pPr>
              <a:defRPr/>
            </a:pPr>
            <a:r>
              <a:rPr lang="en-US" sz="2200" dirty="0" smtClean="0"/>
              <a:t>There are 3 transition rules  for employers maintaining noncalendar-year plans as of Dec. 27, 2012. It may not apply in 2015</a:t>
            </a:r>
          </a:p>
          <a:p>
            <a:pPr>
              <a:defRPr/>
            </a:pPr>
            <a:endParaRPr lang="en-US" sz="800" dirty="0" smtClean="0"/>
          </a:p>
          <a:p>
            <a:pPr lvl="1">
              <a:defRPr/>
            </a:pPr>
            <a:r>
              <a:rPr lang="en-US" sz="1800" dirty="0" smtClean="0"/>
              <a:t>Relief for employees eligible on Dec. 27. 2012. An employer will not face penalties for full-time employees who were eligible for coverage as of Dec. 27, 2012, as long as the employer offers them affordable coverage with a minimum 60% value by the first day of the plan year that starts in 2014.</a:t>
            </a:r>
          </a:p>
          <a:p>
            <a:pPr lvl="1">
              <a:defRPr/>
            </a:pPr>
            <a:endParaRPr lang="en-US" sz="800" dirty="0" smtClean="0"/>
          </a:p>
          <a:p>
            <a:pPr lvl="1">
              <a:defRPr/>
            </a:pPr>
            <a:r>
              <a:rPr lang="en-US" sz="1800" dirty="0" smtClean="0"/>
              <a:t>Relief if coverage offered to at least one-third of employees. For employees not eligible for the above plan as of Dec. 27, 2012, the same penalty relief applies if the employer offered at least one-third or more of its employees coverage during the most recent open enrollment period before Dec. 27, 2012.</a:t>
            </a:r>
          </a:p>
          <a:p>
            <a:pPr marL="411162" lvl="1" indent="0">
              <a:buFont typeface="Wingdings" pitchFamily="2" charset="2"/>
              <a:buNone/>
              <a:defRPr/>
            </a:pPr>
            <a:endParaRPr lang="en-US" sz="400" dirty="0" smtClean="0"/>
          </a:p>
          <a:p>
            <a:pPr lvl="1">
              <a:defRPr/>
            </a:pPr>
            <a:r>
              <a:rPr lang="en-US" sz="1800" dirty="0" smtClean="0"/>
              <a:t>Relief if at least one-quarter of employees covered. The penalty relief also would apply if at least one-quarter of employees were covered under one or more noncalendar-year plans that had the same plan year on Dec. 27, 2012</a:t>
            </a:r>
            <a:endParaRPr lang="en-US" sz="1800" dirty="0"/>
          </a:p>
        </p:txBody>
      </p:sp>
      <p:sp>
        <p:nvSpPr>
          <p:cNvPr id="4" name="Slide Number Placeholder 3"/>
          <p:cNvSpPr>
            <a:spLocks noGrp="1"/>
          </p:cNvSpPr>
          <p:nvPr>
            <p:ph type="sldNum" sz="quarter" idx="12"/>
          </p:nvPr>
        </p:nvSpPr>
        <p:spPr/>
        <p:txBody>
          <a:bodyPr/>
          <a:lstStyle/>
          <a:p>
            <a:pPr>
              <a:defRPr/>
            </a:pPr>
            <a:fld id="{4B414018-F8BD-4E40-AA46-4471A7075A0D}" type="slidenum">
              <a:rPr lang="en-US" smtClean="0"/>
              <a:pPr>
                <a:defRPr/>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8077200" cy="2667000"/>
          </a:xfrm>
        </p:spPr>
        <p:txBody>
          <a:bodyPr/>
          <a:lstStyle/>
          <a:p>
            <a:pPr algn="ctr">
              <a:defRPr/>
            </a:pPr>
            <a:r>
              <a:rPr lang="en-US" sz="6000" dirty="0" smtClean="0"/>
              <a:t>Notice of the Exchange</a:t>
            </a:r>
            <a:endParaRPr lang="en-US" sz="6000" dirty="0"/>
          </a:p>
        </p:txBody>
      </p:sp>
      <p:sp>
        <p:nvSpPr>
          <p:cNvPr id="4" name="Slide Number Placeholder 3"/>
          <p:cNvSpPr>
            <a:spLocks noGrp="1"/>
          </p:cNvSpPr>
          <p:nvPr>
            <p:ph type="sldNum" sz="quarter" idx="12"/>
          </p:nvPr>
        </p:nvSpPr>
        <p:spPr/>
        <p:txBody>
          <a:bodyPr/>
          <a:lstStyle/>
          <a:p>
            <a:pPr>
              <a:defRPr/>
            </a:pPr>
            <a:fld id="{7F460D1F-EEF3-4957-A83B-651C39BFE225}"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800" dirty="0" smtClean="0">
                <a:solidFill>
                  <a:schemeClr val="accent1">
                    <a:satMod val="150000"/>
                  </a:schemeClr>
                </a:solidFill>
                <a:latin typeface="Arial Black" pitchFamily="34" charset="0"/>
              </a:rPr>
              <a:t>Who is a Large Employer?</a:t>
            </a:r>
            <a:endParaRPr lang="en-US" dirty="0">
              <a:solidFill>
                <a:schemeClr val="accent1">
                  <a:satMod val="150000"/>
                </a:schemeClr>
              </a:solidFill>
            </a:endParaRPr>
          </a:p>
        </p:txBody>
      </p:sp>
      <p:sp>
        <p:nvSpPr>
          <p:cNvPr id="3" name="Content Placeholder 2"/>
          <p:cNvSpPr>
            <a:spLocks noGrp="1"/>
          </p:cNvSpPr>
          <p:nvPr>
            <p:ph idx="1"/>
          </p:nvPr>
        </p:nvSpPr>
        <p:spPr>
          <a:xfrm>
            <a:off x="228600" y="1600200"/>
            <a:ext cx="8686800" cy="5029200"/>
          </a:xfrm>
        </p:spPr>
        <p:txBody>
          <a:bodyPr rtlCol="0">
            <a:normAutofit fontScale="85000" lnSpcReduction="20000"/>
          </a:bodyPr>
          <a:lstStyle/>
          <a:p>
            <a:pPr marL="438912" indent="-320040" eaLnBrk="1" fontAlgn="auto" hangingPunct="1">
              <a:spcBef>
                <a:spcPts val="0"/>
              </a:spcBef>
              <a:spcAft>
                <a:spcPts val="0"/>
              </a:spcAft>
              <a:buFont typeface="Wingdings 2"/>
              <a:buChar char=""/>
              <a:defRPr/>
            </a:pPr>
            <a:r>
              <a:rPr lang="en-US" sz="3000" dirty="0" smtClean="0"/>
              <a:t>An employer is large if it employed an average of at least 50 full-time employees on business days during the preceding calendar year.  The controlled group rules in IRS 414 (b),(c), (m) and (o) apply to determine of an employer is subject to this provision.</a:t>
            </a:r>
          </a:p>
          <a:p>
            <a:pPr marL="438912" indent="-320040" eaLnBrk="1" fontAlgn="auto" hangingPunct="1">
              <a:spcBef>
                <a:spcPts val="0"/>
              </a:spcBef>
              <a:spcAft>
                <a:spcPts val="0"/>
              </a:spcAft>
              <a:buFont typeface="Wingdings 2"/>
              <a:buChar char=""/>
              <a:defRPr/>
            </a:pPr>
            <a:endParaRPr lang="en-US" sz="3000" dirty="0" smtClean="0"/>
          </a:p>
          <a:p>
            <a:pPr marL="438912" indent="-320040" eaLnBrk="1" fontAlgn="auto" hangingPunct="1">
              <a:spcBef>
                <a:spcPts val="0"/>
              </a:spcBef>
              <a:spcAft>
                <a:spcPts val="0"/>
              </a:spcAft>
              <a:buFont typeface="Wingdings 2"/>
              <a:buChar char=""/>
              <a:defRPr/>
            </a:pPr>
            <a:r>
              <a:rPr lang="en-US" sz="3000" dirty="0" smtClean="0"/>
              <a:t>In determining the number of full-time employees, an employer must add up the total number of hours worked in a month by part-time employees, divide by 120, and add that number to the number of full-time employees.</a:t>
            </a:r>
          </a:p>
          <a:p>
            <a:pPr marL="438912" indent="-320040" eaLnBrk="1" fontAlgn="auto" hangingPunct="1">
              <a:spcBef>
                <a:spcPts val="0"/>
              </a:spcBef>
              <a:spcAft>
                <a:spcPts val="0"/>
              </a:spcAft>
              <a:buFont typeface="Wingdings 2"/>
              <a:buChar char=""/>
              <a:defRPr/>
            </a:pPr>
            <a:endParaRPr lang="en-US" sz="3000" dirty="0" smtClean="0"/>
          </a:p>
          <a:p>
            <a:pPr marL="438912" indent="-320040" eaLnBrk="1" fontAlgn="auto" hangingPunct="1">
              <a:spcBef>
                <a:spcPts val="0"/>
              </a:spcBef>
              <a:spcAft>
                <a:spcPts val="0"/>
              </a:spcAft>
              <a:buFont typeface="Wingdings 2"/>
              <a:buChar char=""/>
              <a:defRPr/>
            </a:pPr>
            <a:r>
              <a:rPr lang="en-US" sz="3000" dirty="0" smtClean="0"/>
              <a:t>A “full-time employee” for any month is an employee who is employed for an average of at least 30 hours of service per week.</a:t>
            </a:r>
          </a:p>
          <a:p>
            <a:pPr marL="438912" indent="-320040" eaLnBrk="1" fontAlgn="auto" hangingPunct="1">
              <a:spcBef>
                <a:spcPts val="0"/>
              </a:spcBef>
              <a:spcAft>
                <a:spcPts val="0"/>
              </a:spcAft>
              <a:buFont typeface="Wingdings 2"/>
              <a:buChar char=""/>
              <a:defRPr/>
            </a:pPr>
            <a:endParaRPr lang="en-US" dirty="0" smtClean="0"/>
          </a:p>
          <a:p>
            <a:pPr marL="438912" indent="-320040" eaLnBrk="1" fontAlgn="auto" hangingPunct="1">
              <a:spcBef>
                <a:spcPts val="0"/>
              </a:spcBef>
              <a:spcAft>
                <a:spcPts val="0"/>
              </a:spcAft>
              <a:buFont typeface="Wingdings 2"/>
              <a:buChar char=""/>
              <a:defRPr/>
            </a:pPr>
            <a:endParaRPr lang="en-US" sz="800" dirty="0" smtClean="0"/>
          </a:p>
          <a:p>
            <a:pPr marL="438912" indent="-320040" eaLnBrk="1" fontAlgn="auto" hangingPunct="1">
              <a:spcBef>
                <a:spcPts val="0"/>
              </a:spcBef>
              <a:spcAft>
                <a:spcPts val="0"/>
              </a:spcAft>
              <a:buFont typeface="Wingdings 2"/>
              <a:buChar char="¡"/>
              <a:defRPr/>
            </a:pPr>
            <a:endParaRPr lang="en-US" sz="2800" dirty="0" smtClean="0"/>
          </a:p>
          <a:p>
            <a:pPr marL="438912" indent="-320040" eaLnBrk="1" fontAlgn="auto" hangingPunct="1">
              <a:spcBef>
                <a:spcPts val="0"/>
              </a:spcBef>
              <a:spcAft>
                <a:spcPts val="0"/>
              </a:spcAft>
              <a:buFont typeface="Wingdings 2"/>
              <a:buChar char=""/>
              <a:defRPr/>
            </a:pPr>
            <a:endParaRPr lang="en-US" sz="2800" dirty="0"/>
          </a:p>
        </p:txBody>
      </p:sp>
      <p:sp>
        <p:nvSpPr>
          <p:cNvPr id="4" name="Slide Number Placeholder 3"/>
          <p:cNvSpPr>
            <a:spLocks noGrp="1"/>
          </p:cNvSpPr>
          <p:nvPr>
            <p:ph type="sldNum" sz="quarter" idx="12"/>
          </p:nvPr>
        </p:nvSpPr>
        <p:spPr/>
        <p:txBody>
          <a:bodyPr/>
          <a:lstStyle/>
          <a:p>
            <a:pPr>
              <a:defRPr/>
            </a:pPr>
            <a:fld id="{74C13475-1A75-4C0B-A13F-54196DF83FC3}" type="slidenum">
              <a:rPr lang="en-US"/>
              <a:pPr>
                <a:defRPr/>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800" dirty="0" smtClean="0">
                <a:solidFill>
                  <a:schemeClr val="accent1">
                    <a:satMod val="150000"/>
                  </a:schemeClr>
                </a:solidFill>
                <a:latin typeface="Arial Black" pitchFamily="34" charset="0"/>
              </a:rPr>
              <a:t>Who is a Large Employer?</a:t>
            </a:r>
            <a:endParaRPr lang="en-US" dirty="0">
              <a:solidFill>
                <a:schemeClr val="accent1">
                  <a:satMod val="150000"/>
                </a:schemeClr>
              </a:solidFill>
            </a:endParaRPr>
          </a:p>
        </p:txBody>
      </p:sp>
      <p:sp>
        <p:nvSpPr>
          <p:cNvPr id="3" name="Content Placeholder 2"/>
          <p:cNvSpPr>
            <a:spLocks noGrp="1"/>
          </p:cNvSpPr>
          <p:nvPr>
            <p:ph idx="1"/>
          </p:nvPr>
        </p:nvSpPr>
        <p:spPr>
          <a:xfrm>
            <a:off x="152400" y="1600200"/>
            <a:ext cx="8839200" cy="5029200"/>
          </a:xfrm>
        </p:spPr>
        <p:txBody>
          <a:bodyPr rtlCol="0">
            <a:normAutofit/>
          </a:bodyPr>
          <a:lstStyle/>
          <a:p>
            <a:pPr marL="438912" indent="-320040" eaLnBrk="1" fontAlgn="auto" hangingPunct="1">
              <a:spcBef>
                <a:spcPts val="0"/>
              </a:spcBef>
              <a:spcAft>
                <a:spcPts val="0"/>
              </a:spcAft>
              <a:buFont typeface="Wingdings 2"/>
              <a:buChar char=""/>
              <a:defRPr/>
            </a:pPr>
            <a:r>
              <a:rPr lang="en-US" sz="2400" dirty="0" smtClean="0"/>
              <a:t>There is transition </a:t>
            </a:r>
            <a:r>
              <a:rPr lang="en-US" sz="2400" dirty="0"/>
              <a:t>relief for purposes of the applicable large employer determination for the 2014 calendar year that allows an employer the option to determine its status as an applicable large employer by reference to a period of at least six consecutive calendar months, as chosen by the employer, in the 2013 calendar year (rather than the entire 2013 calendar year). </a:t>
            </a:r>
            <a:endParaRPr lang="en-US" sz="2400" dirty="0" smtClean="0"/>
          </a:p>
          <a:p>
            <a:pPr marL="438912" indent="-320040" eaLnBrk="1" fontAlgn="auto" hangingPunct="1">
              <a:spcBef>
                <a:spcPts val="0"/>
              </a:spcBef>
              <a:spcAft>
                <a:spcPts val="0"/>
              </a:spcAft>
              <a:buFont typeface="Wingdings 2"/>
              <a:buChar char=""/>
              <a:defRPr/>
            </a:pPr>
            <a:endParaRPr lang="en-US" sz="2400" dirty="0"/>
          </a:p>
          <a:p>
            <a:pPr marL="438912" indent="-320040" eaLnBrk="1" fontAlgn="auto" hangingPunct="1">
              <a:spcBef>
                <a:spcPts val="0"/>
              </a:spcBef>
              <a:spcAft>
                <a:spcPts val="0"/>
              </a:spcAft>
              <a:buFont typeface="Wingdings 2"/>
              <a:buChar char=""/>
              <a:defRPr/>
            </a:pPr>
            <a:r>
              <a:rPr lang="en-US" sz="2400" dirty="0" smtClean="0"/>
              <a:t>An </a:t>
            </a:r>
            <a:r>
              <a:rPr lang="en-US" sz="2400" dirty="0"/>
              <a:t>employer may determine whether it is an applicable large employer for 2014 by determining whether it employed an average of at least 50 full-time employees on business days during any consecutive six month period in 2013. </a:t>
            </a:r>
            <a:endParaRPr lang="en-US" sz="2400" dirty="0" smtClean="0"/>
          </a:p>
          <a:p>
            <a:pPr marL="438912" indent="-320040" eaLnBrk="1" fontAlgn="auto" hangingPunct="1">
              <a:spcBef>
                <a:spcPts val="0"/>
              </a:spcBef>
              <a:spcAft>
                <a:spcPts val="0"/>
              </a:spcAft>
              <a:buFont typeface="Wingdings 2"/>
              <a:buChar char="¡"/>
              <a:defRPr/>
            </a:pPr>
            <a:endParaRPr lang="en-US" sz="2800" dirty="0" smtClean="0"/>
          </a:p>
          <a:p>
            <a:pPr marL="438912" indent="-320040" eaLnBrk="1" fontAlgn="auto" hangingPunct="1">
              <a:spcBef>
                <a:spcPts val="0"/>
              </a:spcBef>
              <a:spcAft>
                <a:spcPts val="0"/>
              </a:spcAft>
              <a:buFont typeface="Wingdings 2"/>
              <a:buChar char="¡"/>
              <a:defRPr/>
            </a:pPr>
            <a:r>
              <a:rPr lang="en-US" sz="2800" dirty="0" smtClean="0"/>
              <a:t>This may not apply in 2014 for 2015.</a:t>
            </a:r>
          </a:p>
          <a:p>
            <a:pPr marL="438912" indent="-320040" eaLnBrk="1" fontAlgn="auto" hangingPunct="1">
              <a:spcBef>
                <a:spcPts val="0"/>
              </a:spcBef>
              <a:spcAft>
                <a:spcPts val="0"/>
              </a:spcAft>
              <a:buFont typeface="Wingdings 2"/>
              <a:buChar char=""/>
              <a:defRPr/>
            </a:pPr>
            <a:endParaRPr lang="en-US" sz="2800" dirty="0"/>
          </a:p>
        </p:txBody>
      </p:sp>
      <p:sp>
        <p:nvSpPr>
          <p:cNvPr id="4" name="Slide Number Placeholder 3"/>
          <p:cNvSpPr>
            <a:spLocks noGrp="1"/>
          </p:cNvSpPr>
          <p:nvPr>
            <p:ph type="sldNum" sz="quarter" idx="12"/>
          </p:nvPr>
        </p:nvSpPr>
        <p:spPr/>
        <p:txBody>
          <a:bodyPr/>
          <a:lstStyle/>
          <a:p>
            <a:pPr>
              <a:defRPr/>
            </a:pPr>
            <a:fld id="{04F83201-3508-4A33-9412-C2BDD578FAC3}" type="slidenum">
              <a:rPr lang="en-US"/>
              <a:pPr>
                <a:defRPr/>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800" dirty="0" smtClean="0">
                <a:solidFill>
                  <a:schemeClr val="accent1">
                    <a:satMod val="150000"/>
                  </a:schemeClr>
                </a:solidFill>
                <a:latin typeface="Arial Black" pitchFamily="34" charset="0"/>
              </a:rPr>
              <a:t>Who is a Large Employer?</a:t>
            </a:r>
            <a:endParaRPr lang="en-US" dirty="0">
              <a:solidFill>
                <a:schemeClr val="accent1">
                  <a:satMod val="150000"/>
                </a:schemeClr>
              </a:solidFill>
            </a:endParaRPr>
          </a:p>
        </p:txBody>
      </p:sp>
      <p:sp>
        <p:nvSpPr>
          <p:cNvPr id="3" name="Content Placeholder 2"/>
          <p:cNvSpPr>
            <a:spLocks noGrp="1"/>
          </p:cNvSpPr>
          <p:nvPr>
            <p:ph idx="1"/>
          </p:nvPr>
        </p:nvSpPr>
        <p:spPr>
          <a:xfrm>
            <a:off x="228600" y="1600200"/>
            <a:ext cx="8686800" cy="5029200"/>
          </a:xfrm>
        </p:spPr>
        <p:txBody>
          <a:bodyPr rtlCol="0">
            <a:normAutofit fontScale="85000" lnSpcReduction="20000"/>
          </a:bodyPr>
          <a:lstStyle/>
          <a:p>
            <a:pPr marL="438912" indent="-320040" eaLnBrk="1" fontAlgn="auto" hangingPunct="1">
              <a:spcBef>
                <a:spcPts val="0"/>
              </a:spcBef>
              <a:spcAft>
                <a:spcPts val="0"/>
              </a:spcAft>
              <a:buFont typeface="Wingdings 2"/>
              <a:buChar char=""/>
              <a:defRPr/>
            </a:pPr>
            <a:r>
              <a:rPr lang="en-US" sz="2800" dirty="0"/>
              <a:t>A special rule enables an employer that has more than 50 full-time employees solely as a result of seasonal employment to avoid being treated as an applicable employer. </a:t>
            </a:r>
            <a:endParaRPr lang="en-US" sz="2800" dirty="0" smtClean="0"/>
          </a:p>
          <a:p>
            <a:pPr marL="438912" indent="-320040" eaLnBrk="1" fontAlgn="auto" hangingPunct="1">
              <a:spcBef>
                <a:spcPts val="0"/>
              </a:spcBef>
              <a:spcAft>
                <a:spcPts val="0"/>
              </a:spcAft>
              <a:buFont typeface="Wingdings 2"/>
              <a:buChar char=""/>
              <a:defRPr/>
            </a:pPr>
            <a:endParaRPr lang="en-US" sz="2800" dirty="0"/>
          </a:p>
          <a:p>
            <a:pPr marL="438912" indent="-320040" eaLnBrk="1" fontAlgn="auto" hangingPunct="1">
              <a:spcBef>
                <a:spcPts val="0"/>
              </a:spcBef>
              <a:spcAft>
                <a:spcPts val="0"/>
              </a:spcAft>
              <a:buFont typeface="Wingdings 2"/>
              <a:buChar char=""/>
              <a:defRPr/>
            </a:pPr>
            <a:r>
              <a:rPr lang="en-US" sz="2800" dirty="0" smtClean="0"/>
              <a:t>Under </a:t>
            </a:r>
            <a:r>
              <a:rPr lang="en-US" sz="2800" dirty="0"/>
              <a:t>this rule, an employer will not be considered to employ more than 50 full-time employees if (a) the employer's workforce only exceeds 50 full-time employees for 120 days, or fewer, during the calendar year; and (b) the employees in excess of 50 who were employed during that 120-day (or fewer) period were seasonal workers</a:t>
            </a:r>
            <a:r>
              <a:rPr lang="en-US" sz="2800" dirty="0" smtClean="0"/>
              <a:t>.</a:t>
            </a:r>
          </a:p>
          <a:p>
            <a:pPr marL="438912" indent="-320040" eaLnBrk="1" fontAlgn="auto" hangingPunct="1">
              <a:spcBef>
                <a:spcPts val="0"/>
              </a:spcBef>
              <a:spcAft>
                <a:spcPts val="0"/>
              </a:spcAft>
              <a:buFont typeface="Wingdings 2"/>
              <a:buChar char=""/>
              <a:defRPr/>
            </a:pPr>
            <a:endParaRPr lang="en-US" sz="2800" dirty="0"/>
          </a:p>
          <a:p>
            <a:pPr marL="438912" indent="-320040" eaLnBrk="1" fontAlgn="auto" hangingPunct="1">
              <a:spcBef>
                <a:spcPts val="0"/>
              </a:spcBef>
              <a:spcAft>
                <a:spcPts val="0"/>
              </a:spcAft>
              <a:buFont typeface="Wingdings 2"/>
              <a:buChar char=""/>
              <a:defRPr/>
            </a:pPr>
            <a:r>
              <a:rPr lang="en-US" sz="2800" dirty="0" smtClean="0"/>
              <a:t>A “seasonal </a:t>
            </a:r>
            <a:r>
              <a:rPr lang="en-US" sz="2800" dirty="0"/>
              <a:t>worker” means a worker who performs labor or services on a seasonal basis as defined by the DOL, including agricultural workers covered by 29 CFR § 500.20(s)(1) and retail workers employed exclusively during holiday </a:t>
            </a:r>
            <a:r>
              <a:rPr lang="en-US" sz="2800" dirty="0" smtClean="0"/>
              <a:t>seasons.</a:t>
            </a:r>
          </a:p>
          <a:p>
            <a:pPr marL="438912" indent="-320040" eaLnBrk="1" fontAlgn="auto" hangingPunct="1">
              <a:spcBef>
                <a:spcPts val="0"/>
              </a:spcBef>
              <a:spcAft>
                <a:spcPts val="0"/>
              </a:spcAft>
              <a:buFont typeface="Wingdings 2"/>
              <a:buChar char=""/>
              <a:defRPr/>
            </a:pPr>
            <a:endParaRPr lang="en-US" sz="800" dirty="0" smtClean="0"/>
          </a:p>
          <a:p>
            <a:pPr marL="438912" indent="-320040" eaLnBrk="1" fontAlgn="auto" hangingPunct="1">
              <a:spcBef>
                <a:spcPts val="0"/>
              </a:spcBef>
              <a:spcAft>
                <a:spcPts val="0"/>
              </a:spcAft>
              <a:buFont typeface="Wingdings 2"/>
              <a:buChar char="¡"/>
              <a:defRPr/>
            </a:pPr>
            <a:endParaRPr lang="en-US" sz="2800" dirty="0" smtClean="0"/>
          </a:p>
          <a:p>
            <a:pPr marL="438912" indent="-320040" eaLnBrk="1" fontAlgn="auto" hangingPunct="1">
              <a:spcBef>
                <a:spcPts val="0"/>
              </a:spcBef>
              <a:spcAft>
                <a:spcPts val="0"/>
              </a:spcAft>
              <a:buFont typeface="Wingdings 2"/>
              <a:buChar char=""/>
              <a:defRPr/>
            </a:pPr>
            <a:endParaRPr lang="en-US" sz="2800" dirty="0"/>
          </a:p>
        </p:txBody>
      </p:sp>
      <p:sp>
        <p:nvSpPr>
          <p:cNvPr id="4" name="Slide Number Placeholder 3"/>
          <p:cNvSpPr>
            <a:spLocks noGrp="1"/>
          </p:cNvSpPr>
          <p:nvPr>
            <p:ph type="sldNum" sz="quarter" idx="12"/>
          </p:nvPr>
        </p:nvSpPr>
        <p:spPr/>
        <p:txBody>
          <a:bodyPr/>
          <a:lstStyle/>
          <a:p>
            <a:pPr>
              <a:defRPr/>
            </a:pPr>
            <a:fld id="{5D8FFAEF-3229-45F1-86B2-5175136EE77B}" type="slidenum">
              <a:rPr lang="en-US"/>
              <a:pPr>
                <a:defRPr/>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Special Rules</a:t>
            </a:r>
            <a:endParaRPr lang="en-US" dirty="0"/>
          </a:p>
        </p:txBody>
      </p:sp>
      <p:sp>
        <p:nvSpPr>
          <p:cNvPr id="64515" name="Content Placeholder 2"/>
          <p:cNvSpPr>
            <a:spLocks noGrp="1"/>
          </p:cNvSpPr>
          <p:nvPr>
            <p:ph idx="1"/>
          </p:nvPr>
        </p:nvSpPr>
        <p:spPr>
          <a:xfrm>
            <a:off x="76200" y="1600200"/>
            <a:ext cx="8915400" cy="5257800"/>
          </a:xfrm>
        </p:spPr>
        <p:txBody>
          <a:bodyPr/>
          <a:lstStyle/>
          <a:p>
            <a:pPr>
              <a:defRPr/>
            </a:pPr>
            <a:r>
              <a:rPr lang="en-US" sz="2200" b="1" dirty="0" smtClean="0"/>
              <a:t>Who are considered employees?</a:t>
            </a:r>
          </a:p>
          <a:p>
            <a:pPr>
              <a:defRPr/>
            </a:pPr>
            <a:endParaRPr lang="en-US" sz="800" dirty="0" smtClean="0"/>
          </a:p>
          <a:p>
            <a:pPr lvl="1">
              <a:defRPr/>
            </a:pPr>
            <a:r>
              <a:rPr lang="en-US" sz="1800" dirty="0" smtClean="0"/>
              <a:t>Use common law standard.  </a:t>
            </a:r>
          </a:p>
          <a:p>
            <a:pPr lvl="1">
              <a:defRPr/>
            </a:pPr>
            <a:endParaRPr lang="en-US" sz="800" dirty="0" smtClean="0"/>
          </a:p>
          <a:p>
            <a:pPr>
              <a:defRPr/>
            </a:pPr>
            <a:r>
              <a:rPr lang="en-US" sz="2200" b="1" dirty="0" smtClean="0"/>
              <a:t>How are hours of service counted?</a:t>
            </a:r>
          </a:p>
          <a:p>
            <a:pPr>
              <a:defRPr/>
            </a:pPr>
            <a:endParaRPr lang="en-US" sz="800" b="1" dirty="0"/>
          </a:p>
          <a:p>
            <a:pPr lvl="1">
              <a:defRPr/>
            </a:pPr>
            <a:r>
              <a:rPr lang="en-US" sz="1800" dirty="0" smtClean="0"/>
              <a:t>Hourly employees. To determine the full-time status of employees paid on an hourly basis, employers must use actual hours of service (including leave) for which payment is made or due.</a:t>
            </a:r>
          </a:p>
          <a:p>
            <a:pPr lvl="1">
              <a:defRPr/>
            </a:pPr>
            <a:endParaRPr lang="en-US" sz="800" dirty="0" smtClean="0"/>
          </a:p>
          <a:p>
            <a:pPr lvl="1">
              <a:defRPr/>
            </a:pPr>
            <a:r>
              <a:rPr lang="en-US" sz="1800" dirty="0" smtClean="0"/>
              <a:t>Nonhourly employees. Employers may choose from three methods to determine the full-time status of nonhourly employees:</a:t>
            </a:r>
          </a:p>
          <a:p>
            <a:pPr lvl="2">
              <a:defRPr/>
            </a:pPr>
            <a:r>
              <a:rPr lang="en-US" sz="1600" dirty="0" smtClean="0"/>
              <a:t>Actual hours of service. Count actual hours of service worked for which payment is made or due.</a:t>
            </a:r>
          </a:p>
          <a:p>
            <a:pPr lvl="2">
              <a:defRPr/>
            </a:pPr>
            <a:r>
              <a:rPr lang="en-US" sz="1600" dirty="0" smtClean="0"/>
              <a:t>Days-worked equivalency. Credit an employee working at least one hour of service in a day with eight hours of service for that day.</a:t>
            </a:r>
          </a:p>
          <a:p>
            <a:pPr marL="766763" lvl="2" indent="0">
              <a:buFont typeface="Arial" charset="0"/>
              <a:buNone/>
              <a:defRPr/>
            </a:pPr>
            <a:endParaRPr lang="en-US" sz="800" dirty="0" smtClean="0"/>
          </a:p>
          <a:p>
            <a:pPr lvl="2">
              <a:defRPr/>
            </a:pPr>
            <a:r>
              <a:rPr lang="en-US" sz="1600" dirty="0" smtClean="0"/>
              <a:t>Weeks-worked equivalency. Credit an employee working at least one hour of service in a week with 40 hours of service for that week.</a:t>
            </a:r>
          </a:p>
          <a:p>
            <a:pPr lvl="1">
              <a:defRPr/>
            </a:pPr>
            <a:endParaRPr lang="en-US" dirty="0" smtClean="0"/>
          </a:p>
        </p:txBody>
      </p:sp>
      <p:sp>
        <p:nvSpPr>
          <p:cNvPr id="4" name="Slide Number Placeholder 3"/>
          <p:cNvSpPr>
            <a:spLocks noGrp="1"/>
          </p:cNvSpPr>
          <p:nvPr>
            <p:ph type="sldNum" sz="quarter" idx="12"/>
          </p:nvPr>
        </p:nvSpPr>
        <p:spPr/>
        <p:txBody>
          <a:bodyPr/>
          <a:lstStyle/>
          <a:p>
            <a:pPr>
              <a:defRPr/>
            </a:pPr>
            <a:fld id="{FFF00DBE-3554-4FF4-9E2A-1E5503BC2AA5}" type="slidenum">
              <a:rPr lang="en-US" smtClean="0"/>
              <a:pPr>
                <a:defRPr/>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
            </a:r>
            <a:br>
              <a:rPr lang="en-US" dirty="0" smtClean="0">
                <a:solidFill>
                  <a:schemeClr val="accent1">
                    <a:satMod val="150000"/>
                  </a:schemeClr>
                </a:solidFill>
                <a:latin typeface="Arial Black" pitchFamily="34" charset="0"/>
              </a:rPr>
            </a:br>
            <a:r>
              <a:rPr lang="en-US" dirty="0" smtClean="0">
                <a:solidFill>
                  <a:schemeClr val="accent1">
                    <a:satMod val="150000"/>
                  </a:schemeClr>
                </a:solidFill>
                <a:latin typeface="Arial Black" pitchFamily="34" charset="0"/>
              </a:rPr>
              <a:t>Large Employers who do not offer Coverage</a:t>
            </a:r>
            <a:br>
              <a:rPr lang="en-US" dirty="0" smtClean="0">
                <a:solidFill>
                  <a:schemeClr val="accent1">
                    <a:satMod val="150000"/>
                  </a:schemeClr>
                </a:solidFill>
                <a:latin typeface="Arial Black" pitchFamily="34" charset="0"/>
              </a:rPr>
            </a:br>
            <a:endParaRPr lang="en-US" dirty="0">
              <a:solidFill>
                <a:schemeClr val="accent1">
                  <a:satMod val="150000"/>
                </a:schemeClr>
              </a:solidFill>
            </a:endParaRPr>
          </a:p>
        </p:txBody>
      </p:sp>
      <p:sp>
        <p:nvSpPr>
          <p:cNvPr id="96259" name="Content Placeholder 2"/>
          <p:cNvSpPr>
            <a:spLocks noGrp="1"/>
          </p:cNvSpPr>
          <p:nvPr>
            <p:ph idx="1"/>
          </p:nvPr>
        </p:nvSpPr>
        <p:spPr>
          <a:xfrm>
            <a:off x="228600" y="1524000"/>
            <a:ext cx="8686800" cy="5334000"/>
          </a:xfrm>
        </p:spPr>
        <p:txBody>
          <a:bodyPr rtlCol="0">
            <a:normAutofit fontScale="70000" lnSpcReduction="20000"/>
          </a:bodyPr>
          <a:lstStyle/>
          <a:p>
            <a:pPr marL="438912" indent="-320040" eaLnBrk="1" fontAlgn="auto" hangingPunct="1">
              <a:spcBef>
                <a:spcPts val="0"/>
              </a:spcBef>
              <a:spcAft>
                <a:spcPts val="0"/>
              </a:spcAft>
              <a:buFont typeface="Wingdings 2"/>
              <a:buChar char=""/>
              <a:defRPr/>
            </a:pPr>
            <a:r>
              <a:rPr lang="en-US" sz="2800" dirty="0" smtClean="0"/>
              <a:t>Large employers who do not offer “minimum essential coverage” to substantially all of its full-time employees and have at least one full-time employee who receives premium tax credits would be assessed a fee of $2,000 for every full-time employee beyond the first 30 employees.</a:t>
            </a:r>
          </a:p>
          <a:p>
            <a:pPr marL="438912" indent="-320040" eaLnBrk="1" fontAlgn="auto" hangingPunct="1">
              <a:spcBef>
                <a:spcPts val="0"/>
              </a:spcBef>
              <a:spcAft>
                <a:spcPts val="0"/>
              </a:spcAft>
              <a:buFont typeface="Wingdings 2"/>
              <a:buChar char=""/>
              <a:defRPr/>
            </a:pPr>
            <a:endParaRPr lang="en-US" sz="2800" dirty="0"/>
          </a:p>
          <a:p>
            <a:pPr marL="438912" indent="-320040" eaLnBrk="1" fontAlgn="auto" hangingPunct="1">
              <a:spcBef>
                <a:spcPts val="0"/>
              </a:spcBef>
              <a:spcAft>
                <a:spcPts val="0"/>
              </a:spcAft>
              <a:buFont typeface="Wingdings 2"/>
              <a:buChar char=""/>
              <a:defRPr/>
            </a:pPr>
            <a:r>
              <a:rPr lang="en-US" sz="2800" dirty="0"/>
              <a:t>The “applicable payment amount” for </a:t>
            </a:r>
            <a:r>
              <a:rPr lang="en-US" sz="2800" dirty="0" smtClean="0"/>
              <a:t>2015 </a:t>
            </a:r>
            <a:r>
              <a:rPr lang="en-US" sz="2800" dirty="0"/>
              <a:t>is $166.67 with respect to any month (that is, 1/12 of $2,000). </a:t>
            </a:r>
            <a:endParaRPr lang="en-US" sz="2800" dirty="0" smtClean="0"/>
          </a:p>
          <a:p>
            <a:pPr marL="438912" indent="-320040" eaLnBrk="1" fontAlgn="auto" hangingPunct="1">
              <a:spcBef>
                <a:spcPts val="0"/>
              </a:spcBef>
              <a:spcAft>
                <a:spcPts val="0"/>
              </a:spcAft>
              <a:buFont typeface="Wingdings 2"/>
              <a:buChar char=""/>
              <a:defRPr/>
            </a:pPr>
            <a:endParaRPr lang="en-US" sz="2800" dirty="0"/>
          </a:p>
          <a:p>
            <a:pPr marL="438912" indent="-320040" eaLnBrk="1" fontAlgn="auto" hangingPunct="1">
              <a:spcBef>
                <a:spcPts val="0"/>
              </a:spcBef>
              <a:spcAft>
                <a:spcPts val="0"/>
              </a:spcAft>
              <a:buFont typeface="Wingdings 2"/>
              <a:buChar char=""/>
              <a:defRPr/>
            </a:pPr>
            <a:r>
              <a:rPr lang="en-US" sz="2800" dirty="0" smtClean="0"/>
              <a:t>The </a:t>
            </a:r>
            <a:r>
              <a:rPr lang="en-US" sz="2800" dirty="0"/>
              <a:t>amount will be adjusted for inflation after </a:t>
            </a:r>
            <a:r>
              <a:rPr lang="en-US" sz="2800" dirty="0" smtClean="0"/>
              <a:t>2015. </a:t>
            </a:r>
            <a:endParaRPr lang="en-US" sz="2800" dirty="0"/>
          </a:p>
          <a:p>
            <a:pPr marL="438912" indent="-320040" eaLnBrk="1" fontAlgn="auto" hangingPunct="1">
              <a:spcBef>
                <a:spcPts val="0"/>
              </a:spcBef>
              <a:spcAft>
                <a:spcPts val="0"/>
              </a:spcAft>
              <a:buFont typeface="Wingdings 2"/>
              <a:buChar char=""/>
              <a:defRPr/>
            </a:pPr>
            <a:endParaRPr lang="en-US" sz="2800" dirty="0"/>
          </a:p>
          <a:p>
            <a:pPr marL="438912" indent="-320040" eaLnBrk="1" fontAlgn="auto" hangingPunct="1">
              <a:spcBef>
                <a:spcPts val="0"/>
              </a:spcBef>
              <a:spcAft>
                <a:spcPts val="0"/>
              </a:spcAft>
              <a:buFont typeface="Wingdings 2"/>
              <a:buChar char=""/>
              <a:defRPr/>
            </a:pPr>
            <a:r>
              <a:rPr lang="en-US" sz="2800" b="1" dirty="0"/>
              <a:t>30-Employee Reduction</a:t>
            </a:r>
            <a:r>
              <a:rPr lang="en-US" sz="2800" dirty="0"/>
              <a:t>. </a:t>
            </a:r>
            <a:endParaRPr lang="en-US" sz="2800" dirty="0" smtClean="0"/>
          </a:p>
          <a:p>
            <a:pPr marL="438912" indent="-320040" eaLnBrk="1" fontAlgn="auto" hangingPunct="1">
              <a:spcBef>
                <a:spcPts val="0"/>
              </a:spcBef>
              <a:spcAft>
                <a:spcPts val="0"/>
              </a:spcAft>
              <a:buFont typeface="Wingdings 2"/>
              <a:buChar char=""/>
              <a:defRPr/>
            </a:pPr>
            <a:endParaRPr lang="en-US" sz="2800" dirty="0"/>
          </a:p>
          <a:p>
            <a:pPr marL="731012" lvl="1" indent="-320040" eaLnBrk="1" fontAlgn="auto" hangingPunct="1">
              <a:spcBef>
                <a:spcPts val="0"/>
              </a:spcBef>
              <a:spcAft>
                <a:spcPts val="0"/>
              </a:spcAft>
              <a:buFont typeface="Wingdings 2"/>
              <a:buChar char=""/>
              <a:defRPr/>
            </a:pPr>
            <a:r>
              <a:rPr lang="en-US" sz="2400" dirty="0" smtClean="0"/>
              <a:t>The </a:t>
            </a:r>
            <a:r>
              <a:rPr lang="en-US" sz="2400" dirty="0"/>
              <a:t>number of individuals employed by an applicable large employer as full-time employees during any month is reduced by 30 for purposes of calculating the penalty tax on large employers not offering a health care </a:t>
            </a:r>
            <a:r>
              <a:rPr lang="en-US" sz="2400" dirty="0" smtClean="0"/>
              <a:t>plan.</a:t>
            </a:r>
          </a:p>
          <a:p>
            <a:pPr marL="731012" lvl="1" indent="-320040" eaLnBrk="1" fontAlgn="auto" hangingPunct="1">
              <a:spcBef>
                <a:spcPts val="0"/>
              </a:spcBef>
              <a:spcAft>
                <a:spcPts val="0"/>
              </a:spcAft>
              <a:buFont typeface="Wingdings 2"/>
              <a:buChar char=""/>
              <a:defRPr/>
            </a:pPr>
            <a:endParaRPr lang="en-US" sz="2400" dirty="0"/>
          </a:p>
          <a:p>
            <a:pPr marL="731012" lvl="1" indent="-320040" eaLnBrk="1" fontAlgn="auto" hangingPunct="1">
              <a:spcBef>
                <a:spcPts val="0"/>
              </a:spcBef>
              <a:spcAft>
                <a:spcPts val="0"/>
              </a:spcAft>
              <a:buFont typeface="Wingdings 2"/>
              <a:buChar char=""/>
              <a:defRPr/>
            </a:pPr>
            <a:r>
              <a:rPr lang="en-US" sz="2400" dirty="0" smtClean="0"/>
              <a:t>While </a:t>
            </a:r>
            <a:r>
              <a:rPr lang="en-US" sz="2400" dirty="0"/>
              <a:t>this reduction may decrease the amount of the penalty tax that may otherwise be due, it does not change the employer's status as an applicable employer</a:t>
            </a:r>
            <a:r>
              <a:rPr lang="en-US" sz="2400" dirty="0" smtClean="0"/>
              <a:t>.</a:t>
            </a:r>
          </a:p>
          <a:p>
            <a:pPr marL="731012" lvl="1" indent="-320040" eaLnBrk="1" fontAlgn="auto" hangingPunct="1">
              <a:spcBef>
                <a:spcPts val="0"/>
              </a:spcBef>
              <a:spcAft>
                <a:spcPts val="0"/>
              </a:spcAft>
              <a:buFont typeface="Wingdings 2"/>
              <a:buChar char=""/>
              <a:defRPr/>
            </a:pPr>
            <a:endParaRPr lang="en-US" sz="2400" dirty="0"/>
          </a:p>
          <a:p>
            <a:pPr marL="731012" lvl="1" indent="-320040" eaLnBrk="1" fontAlgn="auto" hangingPunct="1">
              <a:spcBef>
                <a:spcPts val="0"/>
              </a:spcBef>
              <a:spcAft>
                <a:spcPts val="0"/>
              </a:spcAft>
              <a:buFont typeface="Wingdings 2"/>
              <a:buChar char=""/>
              <a:defRPr/>
            </a:pPr>
            <a:r>
              <a:rPr lang="en-US" sz="2400" dirty="0" smtClean="0"/>
              <a:t>Application to controlled groups on a pro rata basis.</a:t>
            </a:r>
            <a:endParaRPr lang="en-US" sz="2400" dirty="0"/>
          </a:p>
          <a:p>
            <a:pPr marL="118872" indent="0" eaLnBrk="1" fontAlgn="auto" hangingPunct="1">
              <a:spcBef>
                <a:spcPts val="0"/>
              </a:spcBef>
              <a:spcAft>
                <a:spcPts val="0"/>
              </a:spcAft>
              <a:buFont typeface="Wingdings 2" pitchFamily="18" charset="2"/>
              <a:buNone/>
              <a:defRPr/>
            </a:pPr>
            <a:r>
              <a:rPr lang="en-US" sz="2800" dirty="0"/>
              <a:t> </a:t>
            </a:r>
          </a:p>
          <a:p>
            <a:pPr marL="438912" indent="-320040" eaLnBrk="1" fontAlgn="auto" hangingPunct="1">
              <a:spcBef>
                <a:spcPts val="0"/>
              </a:spcBef>
              <a:spcAft>
                <a:spcPts val="0"/>
              </a:spcAft>
              <a:buFont typeface="Wingdings 2"/>
              <a:buChar char=""/>
              <a:defRPr/>
            </a:pPr>
            <a:endParaRPr lang="en-US" sz="2800" dirty="0" smtClean="0"/>
          </a:p>
          <a:p>
            <a:pPr marL="438912" indent="-320040" eaLnBrk="1" fontAlgn="auto" hangingPunct="1">
              <a:spcBef>
                <a:spcPts val="0"/>
              </a:spcBef>
              <a:spcAft>
                <a:spcPts val="0"/>
              </a:spcAft>
              <a:buFont typeface="Wingdings 2"/>
              <a:buChar char=""/>
              <a:defRPr/>
            </a:pPr>
            <a:endParaRPr lang="en-US" sz="900" dirty="0" smtClean="0"/>
          </a:p>
          <a:p>
            <a:pPr marL="438912" indent="-320040" eaLnBrk="1" fontAlgn="auto" hangingPunct="1">
              <a:spcBef>
                <a:spcPts val="0"/>
              </a:spcBef>
              <a:spcAft>
                <a:spcPts val="0"/>
              </a:spcAft>
              <a:buFont typeface="Wingdings 2"/>
              <a:buChar char=""/>
              <a:defRPr/>
            </a:pPr>
            <a:endParaRPr lang="en-US" sz="800" b="1" dirty="0" smtClean="0"/>
          </a:p>
          <a:p>
            <a:pPr marL="438912" indent="-320040" eaLnBrk="1" fontAlgn="auto" hangingPunct="1">
              <a:spcBef>
                <a:spcPts val="0"/>
              </a:spcBef>
              <a:spcAft>
                <a:spcPts val="0"/>
              </a:spcAft>
              <a:buFont typeface="Wingdings 2"/>
              <a:buChar char=""/>
              <a:defRPr/>
            </a:pPr>
            <a:endParaRPr lang="en-US" dirty="0" smtClean="0"/>
          </a:p>
        </p:txBody>
      </p:sp>
      <p:sp>
        <p:nvSpPr>
          <p:cNvPr id="4" name="Slide Number Placeholder 3"/>
          <p:cNvSpPr>
            <a:spLocks noGrp="1"/>
          </p:cNvSpPr>
          <p:nvPr>
            <p:ph type="sldNum" sz="quarter" idx="12"/>
          </p:nvPr>
        </p:nvSpPr>
        <p:spPr/>
        <p:txBody>
          <a:bodyPr/>
          <a:lstStyle/>
          <a:p>
            <a:pPr>
              <a:defRPr/>
            </a:pPr>
            <a:fld id="{DE9B2FFE-11C0-421F-8B1E-FA5BA2C0FD88}" type="slidenum">
              <a:rPr lang="en-US"/>
              <a:pPr>
                <a:defRPr/>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
            </a:r>
            <a:br>
              <a:rPr lang="en-US" dirty="0" smtClean="0">
                <a:solidFill>
                  <a:schemeClr val="accent1">
                    <a:satMod val="150000"/>
                  </a:schemeClr>
                </a:solidFill>
                <a:latin typeface="Arial Black" pitchFamily="34" charset="0"/>
              </a:rPr>
            </a:br>
            <a:r>
              <a:rPr lang="en-US" sz="5300" dirty="0" smtClean="0">
                <a:solidFill>
                  <a:schemeClr val="accent1">
                    <a:satMod val="150000"/>
                  </a:schemeClr>
                </a:solidFill>
                <a:latin typeface="Arial Black" pitchFamily="34" charset="0"/>
              </a:rPr>
              <a:t>Employer Mandate</a:t>
            </a:r>
            <a:r>
              <a:rPr lang="en-US" dirty="0" smtClean="0">
                <a:solidFill>
                  <a:schemeClr val="accent1">
                    <a:satMod val="150000"/>
                  </a:schemeClr>
                </a:solidFill>
                <a:latin typeface="Arial Black" pitchFamily="34" charset="0"/>
              </a:rPr>
              <a:t/>
            </a:r>
            <a:br>
              <a:rPr lang="en-US" dirty="0" smtClean="0">
                <a:solidFill>
                  <a:schemeClr val="accent1">
                    <a:satMod val="150000"/>
                  </a:schemeClr>
                </a:solidFill>
                <a:latin typeface="Arial Black" pitchFamily="34" charset="0"/>
              </a:rPr>
            </a:br>
            <a:endParaRPr lang="en-US" dirty="0">
              <a:solidFill>
                <a:schemeClr val="accent1">
                  <a:satMod val="150000"/>
                </a:schemeClr>
              </a:solidFill>
            </a:endParaRPr>
          </a:p>
        </p:txBody>
      </p:sp>
      <p:sp>
        <p:nvSpPr>
          <p:cNvPr id="96259" name="Content Placeholder 2"/>
          <p:cNvSpPr>
            <a:spLocks noGrp="1"/>
          </p:cNvSpPr>
          <p:nvPr>
            <p:ph idx="1"/>
          </p:nvPr>
        </p:nvSpPr>
        <p:spPr>
          <a:xfrm>
            <a:off x="228600" y="1524000"/>
            <a:ext cx="8686800" cy="4953000"/>
          </a:xfrm>
        </p:spPr>
        <p:txBody>
          <a:bodyPr rtlCol="0">
            <a:normAutofit fontScale="92500" lnSpcReduction="20000"/>
          </a:bodyPr>
          <a:lstStyle/>
          <a:p>
            <a:pPr marL="731520" lvl="1" indent="-274320" eaLnBrk="1" fontAlgn="auto" hangingPunct="1">
              <a:spcAft>
                <a:spcPts val="0"/>
              </a:spcAft>
              <a:buFont typeface="Wingdings"/>
              <a:buChar char=""/>
              <a:defRPr/>
            </a:pPr>
            <a:endParaRPr lang="en-US" sz="800" b="1" dirty="0" smtClean="0"/>
          </a:p>
          <a:p>
            <a:pPr>
              <a:defRPr/>
            </a:pPr>
            <a:r>
              <a:rPr lang="en-US" dirty="0" smtClean="0"/>
              <a:t>An applicable large employer will pay a penalty tax (i.e., make an assessable payment) for any month that— </a:t>
            </a:r>
          </a:p>
          <a:p>
            <a:pPr>
              <a:defRPr/>
            </a:pPr>
            <a:endParaRPr lang="en-US" dirty="0" smtClean="0"/>
          </a:p>
          <a:p>
            <a:pPr lvl="1">
              <a:defRPr/>
            </a:pPr>
            <a:r>
              <a:rPr lang="en-US" dirty="0" smtClean="0"/>
              <a:t>(1) the employer offers to its full-time employees (and their dependents) the opportunity to enroll in “minimum essential coverage” under an eligible employer-sponsored plan for that month; and </a:t>
            </a:r>
          </a:p>
          <a:p>
            <a:pPr>
              <a:defRPr/>
            </a:pPr>
            <a:endParaRPr lang="en-US" dirty="0" smtClean="0"/>
          </a:p>
          <a:p>
            <a:pPr lvl="1">
              <a:defRPr/>
            </a:pPr>
            <a:r>
              <a:rPr lang="en-US" dirty="0" smtClean="0"/>
              <a:t>(2) at least one full-time employee of the employer has been certified to the employer as having enrolled for that month in a QHP for which a premium tax credit or cost-sharing reduction is allowed or paid.</a:t>
            </a:r>
          </a:p>
          <a:p>
            <a:pPr marL="731520" indent="-274320">
              <a:spcBef>
                <a:spcPts val="672"/>
              </a:spcBef>
              <a:spcAft>
                <a:spcPts val="0"/>
              </a:spcAft>
              <a:buClr>
                <a:schemeClr val="accent2"/>
              </a:buClr>
              <a:buSzPct val="90000"/>
              <a:buFont typeface="Wingdings"/>
              <a:buChar char="§"/>
              <a:defRPr/>
            </a:pPr>
            <a:endParaRPr lang="en-US" dirty="0" smtClean="0"/>
          </a:p>
          <a:p>
            <a:pPr marL="438912" indent="-320040" eaLnBrk="1" fontAlgn="auto" hangingPunct="1">
              <a:spcBef>
                <a:spcPts val="0"/>
              </a:spcBef>
              <a:spcAft>
                <a:spcPts val="0"/>
              </a:spcAft>
              <a:buFont typeface="Wingdings 2"/>
              <a:buChar char=""/>
              <a:defRPr/>
            </a:pPr>
            <a:endParaRPr lang="en-US" dirty="0" smtClean="0"/>
          </a:p>
        </p:txBody>
      </p:sp>
      <p:sp>
        <p:nvSpPr>
          <p:cNvPr id="4" name="Slide Number Placeholder 3"/>
          <p:cNvSpPr>
            <a:spLocks noGrp="1"/>
          </p:cNvSpPr>
          <p:nvPr>
            <p:ph type="sldNum" sz="quarter" idx="12"/>
          </p:nvPr>
        </p:nvSpPr>
        <p:spPr/>
        <p:txBody>
          <a:bodyPr/>
          <a:lstStyle/>
          <a:p>
            <a:pPr>
              <a:defRPr/>
            </a:pPr>
            <a:fld id="{2DCB3761-EDA2-4525-8155-9FD2D747D1F5}" type="slidenum">
              <a:rPr lang="en-US"/>
              <a:pPr>
                <a:defRPr/>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800" dirty="0" smtClean="0">
                <a:latin typeface="Arial Black" pitchFamily="34" charset="0"/>
              </a:rPr>
              <a:t>Employer Mandate</a:t>
            </a:r>
            <a:endParaRPr lang="en-US" sz="4800" dirty="0">
              <a:latin typeface="Arial Black" pitchFamily="34" charset="0"/>
            </a:endParaRPr>
          </a:p>
        </p:txBody>
      </p:sp>
      <p:sp>
        <p:nvSpPr>
          <p:cNvPr id="68611" name="Content Placeholder 2"/>
          <p:cNvSpPr>
            <a:spLocks noGrp="1"/>
          </p:cNvSpPr>
          <p:nvPr>
            <p:ph idx="1"/>
          </p:nvPr>
        </p:nvSpPr>
        <p:spPr>
          <a:xfrm>
            <a:off x="304800" y="1676400"/>
            <a:ext cx="8610600" cy="4800600"/>
          </a:xfrm>
        </p:spPr>
        <p:txBody>
          <a:bodyPr/>
          <a:lstStyle/>
          <a:p>
            <a:r>
              <a:rPr lang="en-US" sz="2400" dirty="0" smtClean="0"/>
              <a:t>If an employee is offered affordable minimum essential coverage under an employer-sponsored plan, then the individual generally is ineligible for a premium tax credit and cost-sharing reductions for health insurance purchased through an Exchange. </a:t>
            </a:r>
          </a:p>
          <a:p>
            <a:endParaRPr lang="en-US" sz="2400" dirty="0" smtClean="0"/>
          </a:p>
          <a:p>
            <a:r>
              <a:rPr lang="en-US" sz="2400" dirty="0" smtClean="0"/>
              <a:t>But employees covered by an employer-sponsored plan will be eligible for the premium tax credit if the plan's share of the total allowed costs of benefits provided under the plan is less than 60% of those costs (that is, the plan does not provide “minimum value”), or the premium exceeds 9.5% of the employee's household income.</a:t>
            </a:r>
            <a:r>
              <a:rPr lang="en-US" sz="2400" baseline="30000" dirty="0" smtClean="0"/>
              <a:t> </a:t>
            </a:r>
          </a:p>
        </p:txBody>
      </p:sp>
      <p:sp>
        <p:nvSpPr>
          <p:cNvPr id="4" name="Slide Number Placeholder 3"/>
          <p:cNvSpPr>
            <a:spLocks noGrp="1"/>
          </p:cNvSpPr>
          <p:nvPr>
            <p:ph type="sldNum" sz="quarter" idx="12"/>
          </p:nvPr>
        </p:nvSpPr>
        <p:spPr/>
        <p:txBody>
          <a:bodyPr/>
          <a:lstStyle/>
          <a:p>
            <a:pPr>
              <a:defRPr/>
            </a:pPr>
            <a:fld id="{B95E3A5D-68D8-4D11-837A-6A3D96438BB9}" type="slidenum">
              <a:rPr lang="en-US" smtClean="0"/>
              <a:pPr>
                <a:defRPr/>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800" dirty="0" smtClean="0">
                <a:latin typeface="Arial Black" pitchFamily="34" charset="0"/>
              </a:rPr>
              <a:t>Employer Mandate</a:t>
            </a:r>
            <a:endParaRPr lang="en-US" sz="4800" dirty="0">
              <a:latin typeface="Arial Black" pitchFamily="34" charset="0"/>
            </a:endParaRPr>
          </a:p>
        </p:txBody>
      </p:sp>
      <p:sp>
        <p:nvSpPr>
          <p:cNvPr id="69635" name="Content Placeholder 2"/>
          <p:cNvSpPr>
            <a:spLocks noGrp="1"/>
          </p:cNvSpPr>
          <p:nvPr>
            <p:ph idx="1"/>
          </p:nvPr>
        </p:nvSpPr>
        <p:spPr>
          <a:xfrm>
            <a:off x="228600" y="1524000"/>
            <a:ext cx="8610600" cy="5105400"/>
          </a:xfrm>
        </p:spPr>
        <p:txBody>
          <a:bodyPr/>
          <a:lstStyle/>
          <a:p>
            <a:r>
              <a:rPr lang="en-US" sz="2800" dirty="0" smtClean="0"/>
              <a:t>The penalty tax (assessable payment) is equal to $250 (1/12 of $3,000, adjusted for inflation after 2014) times the number of full-time employees for any month who receive premium tax credits or cost-sharing assistance (this number is not reduced by 30). </a:t>
            </a:r>
          </a:p>
          <a:p>
            <a:endParaRPr lang="en-US" sz="2800" dirty="0" smtClean="0"/>
          </a:p>
          <a:p>
            <a:r>
              <a:rPr lang="en-US" sz="2800" dirty="0" smtClean="0"/>
              <a:t>This penalty tax (assessable payment) is capped at an overall limitation equal to the “applicable payment amount” (1/12 of $2,000, adjusted for inflation after 2014) times the employer's total number of full-time employees, reduced by 30. </a:t>
            </a:r>
          </a:p>
        </p:txBody>
      </p:sp>
      <p:sp>
        <p:nvSpPr>
          <p:cNvPr id="4" name="Slide Number Placeholder 3"/>
          <p:cNvSpPr>
            <a:spLocks noGrp="1"/>
          </p:cNvSpPr>
          <p:nvPr>
            <p:ph type="sldNum" sz="quarter" idx="12"/>
          </p:nvPr>
        </p:nvSpPr>
        <p:spPr/>
        <p:txBody>
          <a:bodyPr/>
          <a:lstStyle/>
          <a:p>
            <a:pPr>
              <a:defRPr/>
            </a:pPr>
            <a:fld id="{35FE48F2-9A13-4018-BEE0-A6F72940033F}" type="slidenum">
              <a:rPr lang="en-US" smtClean="0"/>
              <a:pPr>
                <a:defRPr/>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6000" dirty="0" smtClean="0"/>
              <a:t>Affordability</a:t>
            </a:r>
            <a:endParaRPr lang="en-US" sz="6000" dirty="0"/>
          </a:p>
        </p:txBody>
      </p:sp>
      <p:sp>
        <p:nvSpPr>
          <p:cNvPr id="70659" name="Content Placeholder 2"/>
          <p:cNvSpPr>
            <a:spLocks noGrp="1"/>
          </p:cNvSpPr>
          <p:nvPr>
            <p:ph idx="1"/>
          </p:nvPr>
        </p:nvSpPr>
        <p:spPr>
          <a:xfrm>
            <a:off x="304800" y="1524000"/>
            <a:ext cx="8610600" cy="4876800"/>
          </a:xfrm>
        </p:spPr>
        <p:txBody>
          <a:bodyPr/>
          <a:lstStyle/>
          <a:p>
            <a:r>
              <a:rPr lang="en-US" sz="2800" dirty="0" smtClean="0"/>
              <a:t>There are three affordability safe harbors to determine whether an employer’s coverage satisfies the 9.5 percent affordability for purposes of the penalty tax. </a:t>
            </a:r>
          </a:p>
          <a:p>
            <a:endParaRPr lang="en-US" sz="2800" dirty="0" smtClean="0"/>
          </a:p>
          <a:p>
            <a:r>
              <a:rPr lang="en-US" sz="2800" dirty="0" smtClean="0"/>
              <a:t>These safe harbors include:</a:t>
            </a:r>
          </a:p>
          <a:p>
            <a:endParaRPr lang="en-US" sz="2000" dirty="0" smtClean="0"/>
          </a:p>
          <a:p>
            <a:pPr lvl="1"/>
            <a:r>
              <a:rPr lang="en-US" sz="2400" dirty="0" smtClean="0"/>
              <a:t>the Form W-2 wages safe harbor, </a:t>
            </a:r>
          </a:p>
          <a:p>
            <a:pPr lvl="1"/>
            <a:endParaRPr lang="en-US" sz="2400" dirty="0" smtClean="0"/>
          </a:p>
          <a:p>
            <a:pPr lvl="1"/>
            <a:r>
              <a:rPr lang="en-US" sz="2400" dirty="0" smtClean="0"/>
              <a:t>the rate of pay affordability safe harbor , and </a:t>
            </a:r>
          </a:p>
          <a:p>
            <a:pPr lvl="1"/>
            <a:endParaRPr lang="en-US" sz="2400" dirty="0" smtClean="0"/>
          </a:p>
          <a:p>
            <a:pPr lvl="1"/>
            <a:r>
              <a:rPr lang="en-US" sz="2400" dirty="0" smtClean="0"/>
              <a:t>the Federal poverty line safe harbor.</a:t>
            </a:r>
          </a:p>
        </p:txBody>
      </p:sp>
      <p:sp>
        <p:nvSpPr>
          <p:cNvPr id="4" name="Slide Number Placeholder 3"/>
          <p:cNvSpPr>
            <a:spLocks noGrp="1"/>
          </p:cNvSpPr>
          <p:nvPr>
            <p:ph type="sldNum" sz="quarter" idx="12"/>
          </p:nvPr>
        </p:nvSpPr>
        <p:spPr/>
        <p:txBody>
          <a:bodyPr/>
          <a:lstStyle/>
          <a:p>
            <a:pPr>
              <a:defRPr/>
            </a:pPr>
            <a:fld id="{E7AD1987-0593-4589-B568-E8D05BE2C71A}" type="slidenum">
              <a:rPr lang="en-US" smtClean="0"/>
              <a:pPr>
                <a:defRPr/>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5448"/>
            <a:ext cx="8991600" cy="1252728"/>
          </a:xfrm>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
            </a:r>
            <a:br>
              <a:rPr lang="en-US" dirty="0" smtClean="0">
                <a:solidFill>
                  <a:schemeClr val="accent1">
                    <a:satMod val="150000"/>
                  </a:schemeClr>
                </a:solidFill>
                <a:latin typeface="Arial Black" pitchFamily="34" charset="0"/>
              </a:rPr>
            </a:br>
            <a:r>
              <a:rPr lang="en-US" sz="4000" dirty="0">
                <a:solidFill>
                  <a:srgbClr val="FFC000"/>
                </a:solidFill>
                <a:ea typeface="+mn-ea"/>
                <a:cs typeface="+mn-cs"/>
              </a:rPr>
              <a:t>Notice to Employer of Premium Assistance</a:t>
            </a:r>
            <a:r>
              <a:rPr lang="en-US" sz="4000" dirty="0" smtClean="0">
                <a:solidFill>
                  <a:schemeClr val="accent1">
                    <a:satMod val="150000"/>
                  </a:schemeClr>
                </a:solidFill>
                <a:latin typeface="Arial Black" pitchFamily="34" charset="0"/>
              </a:rPr>
              <a:t/>
            </a:r>
            <a:br>
              <a:rPr lang="en-US" sz="4000" dirty="0" smtClean="0">
                <a:solidFill>
                  <a:schemeClr val="accent1">
                    <a:satMod val="150000"/>
                  </a:schemeClr>
                </a:solidFill>
                <a:latin typeface="Arial Black" pitchFamily="34" charset="0"/>
              </a:rPr>
            </a:br>
            <a:endParaRPr lang="en-US" sz="4000" dirty="0">
              <a:solidFill>
                <a:schemeClr val="accent1">
                  <a:satMod val="150000"/>
                </a:schemeClr>
              </a:solidFill>
            </a:endParaRPr>
          </a:p>
        </p:txBody>
      </p:sp>
      <p:sp>
        <p:nvSpPr>
          <p:cNvPr id="96259" name="Content Placeholder 2"/>
          <p:cNvSpPr>
            <a:spLocks noGrp="1"/>
          </p:cNvSpPr>
          <p:nvPr>
            <p:ph idx="1"/>
          </p:nvPr>
        </p:nvSpPr>
        <p:spPr>
          <a:xfrm>
            <a:off x="228600" y="1447800"/>
            <a:ext cx="8763000" cy="5410200"/>
          </a:xfrm>
        </p:spPr>
        <p:txBody>
          <a:bodyPr rtlCol="0">
            <a:normAutofit fontScale="92500" lnSpcReduction="10000"/>
          </a:bodyPr>
          <a:lstStyle/>
          <a:p>
            <a:pPr marL="439420" indent="-274320" eaLnBrk="1" fontAlgn="auto" hangingPunct="1">
              <a:spcAft>
                <a:spcPts val="0"/>
              </a:spcAft>
              <a:buFont typeface="Wingdings"/>
              <a:buChar char=""/>
              <a:defRPr/>
            </a:pPr>
            <a:r>
              <a:rPr lang="en-US" sz="2600" dirty="0" smtClean="0"/>
              <a:t>The penalty tax is triggered, in part, by the employer receiving a certification that one of its employees is determined to be eligible for a premium assistance credit or a cost-sharing reduction.</a:t>
            </a:r>
          </a:p>
          <a:p>
            <a:pPr marL="439420" indent="-274320" eaLnBrk="1" fontAlgn="auto" hangingPunct="1">
              <a:spcAft>
                <a:spcPts val="0"/>
              </a:spcAft>
              <a:buFont typeface="Wingdings"/>
              <a:buChar char=""/>
              <a:defRPr/>
            </a:pPr>
            <a:endParaRPr lang="en-US" sz="2600" dirty="0" smtClean="0"/>
          </a:p>
          <a:p>
            <a:pPr marL="439420" indent="-274320" eaLnBrk="1" fontAlgn="auto" hangingPunct="1">
              <a:spcAft>
                <a:spcPts val="0"/>
              </a:spcAft>
              <a:buFont typeface="Wingdings"/>
              <a:buChar char=""/>
              <a:defRPr/>
            </a:pPr>
            <a:r>
              <a:rPr lang="en-US" sz="2600" dirty="0" smtClean="0"/>
              <a:t>The employee may be eligible because the employer does not provide minimal essential coverage through an employer-sponsored plan. </a:t>
            </a:r>
          </a:p>
          <a:p>
            <a:pPr marL="439420" indent="-274320" eaLnBrk="1" fontAlgn="auto" hangingPunct="1">
              <a:spcAft>
                <a:spcPts val="0"/>
              </a:spcAft>
              <a:buFont typeface="Wingdings"/>
              <a:buChar char=""/>
              <a:defRPr/>
            </a:pPr>
            <a:endParaRPr lang="en-US" sz="1100" dirty="0" smtClean="0"/>
          </a:p>
          <a:p>
            <a:pPr marL="439420" indent="-274320" eaLnBrk="1" fontAlgn="auto" hangingPunct="1">
              <a:spcAft>
                <a:spcPts val="0"/>
              </a:spcAft>
              <a:buFont typeface="Wingdings"/>
              <a:buChar char=""/>
              <a:defRPr/>
            </a:pPr>
            <a:r>
              <a:rPr lang="en-US" sz="2600" dirty="0" smtClean="0"/>
              <a:t>Or the employee may not be eligible because the coverage the employer offers either is not affordable, or the plan's share of the total allowed cost of benefits is less than 60%. </a:t>
            </a:r>
          </a:p>
          <a:p>
            <a:pPr marL="439420" indent="-274320" eaLnBrk="1" fontAlgn="auto" hangingPunct="1">
              <a:spcAft>
                <a:spcPts val="0"/>
              </a:spcAft>
              <a:buFont typeface="Wingdings"/>
              <a:buChar char=""/>
              <a:defRPr/>
            </a:pPr>
            <a:endParaRPr lang="en-US" sz="1100" dirty="0" smtClean="0"/>
          </a:p>
          <a:p>
            <a:pPr marL="439420" indent="-274320" eaLnBrk="1" fontAlgn="auto" hangingPunct="1">
              <a:spcAft>
                <a:spcPts val="0"/>
              </a:spcAft>
              <a:buFont typeface="Wingdings"/>
              <a:buChar char=""/>
              <a:defRPr/>
            </a:pPr>
            <a:r>
              <a:rPr lang="en-US" sz="2600" dirty="0" smtClean="0"/>
              <a:t>The employer must also receive notification of the appeals process established for employers notified of potential liability for penalty taxes.</a:t>
            </a:r>
          </a:p>
          <a:p>
            <a:pPr marL="438912" indent="-320040" eaLnBrk="1" fontAlgn="auto" hangingPunct="1">
              <a:spcBef>
                <a:spcPts val="0"/>
              </a:spcBef>
              <a:spcAft>
                <a:spcPts val="0"/>
              </a:spcAft>
              <a:buFont typeface="Wingdings 2"/>
              <a:buChar char=""/>
              <a:defRPr/>
            </a:pPr>
            <a:endParaRPr lang="en-US" dirty="0" smtClean="0"/>
          </a:p>
        </p:txBody>
      </p:sp>
      <p:sp>
        <p:nvSpPr>
          <p:cNvPr id="4" name="Slide Number Placeholder 3"/>
          <p:cNvSpPr>
            <a:spLocks noGrp="1"/>
          </p:cNvSpPr>
          <p:nvPr>
            <p:ph type="sldNum" sz="quarter" idx="12"/>
          </p:nvPr>
        </p:nvSpPr>
        <p:spPr/>
        <p:txBody>
          <a:bodyPr/>
          <a:lstStyle/>
          <a:p>
            <a:pPr>
              <a:defRPr/>
            </a:pPr>
            <a:fld id="{60E0885E-F257-4D4D-B39B-C5B1DDFEB077}" type="slidenum">
              <a:rPr lang="en-US"/>
              <a:pPr>
                <a:defRPr/>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solidFill>
                  <a:schemeClr val="accent1">
                    <a:satMod val="150000"/>
                  </a:schemeClr>
                </a:solidFill>
                <a:latin typeface="Arial Black" pitchFamily="34" charset="0"/>
              </a:rPr>
              <a:t>The Requirement</a:t>
            </a:r>
            <a:endParaRPr lang="en-US"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600200"/>
            <a:ext cx="8686800" cy="4800600"/>
          </a:xfrm>
        </p:spPr>
        <p:txBody>
          <a:bodyPr rtlCol="0">
            <a:normAutofit/>
          </a:bodyPr>
          <a:lstStyle/>
          <a:p>
            <a:pPr marL="438912" indent="-320040" eaLnBrk="1" fontAlgn="auto" hangingPunct="1">
              <a:spcBef>
                <a:spcPts val="0"/>
              </a:spcBef>
              <a:spcAft>
                <a:spcPts val="0"/>
              </a:spcAft>
              <a:buFont typeface="Wingdings 2"/>
              <a:buChar char=""/>
              <a:defRPr/>
            </a:pPr>
            <a:r>
              <a:rPr lang="en-US" sz="2600" dirty="0" smtClean="0"/>
              <a:t>Employers are required to provide all new hires and current employees with a written notice about the health benefit Exchange and some of the consequences if an employee decides to purchase a qualified health plan through the Exchange in lieu of employer-sponsored coverage.</a:t>
            </a:r>
          </a:p>
          <a:p>
            <a:pPr marL="438912" indent="-320040" eaLnBrk="1" fontAlgn="auto" hangingPunct="1">
              <a:spcBef>
                <a:spcPts val="0"/>
              </a:spcBef>
              <a:spcAft>
                <a:spcPts val="0"/>
              </a:spcAft>
              <a:buFont typeface="Wingdings 2"/>
              <a:buChar char=""/>
              <a:defRPr/>
            </a:pPr>
            <a:endParaRPr lang="en-US" sz="1100" dirty="0" smtClean="0"/>
          </a:p>
          <a:p>
            <a:pPr marL="438912" indent="-320040" eaLnBrk="1" fontAlgn="auto" hangingPunct="1">
              <a:spcBef>
                <a:spcPts val="0"/>
              </a:spcBef>
              <a:spcAft>
                <a:spcPts val="0"/>
              </a:spcAft>
              <a:buFont typeface="Wingdings 2"/>
              <a:buChar char=""/>
              <a:defRPr/>
            </a:pPr>
            <a:r>
              <a:rPr lang="en-US" sz="2600" dirty="0" smtClean="0"/>
              <a:t>This disclosure requirement is generally effective for employers beginning on October 1, 2013. </a:t>
            </a:r>
          </a:p>
          <a:p>
            <a:pPr marL="438912" indent="-320040" eaLnBrk="1" fontAlgn="auto" hangingPunct="1">
              <a:spcBef>
                <a:spcPts val="0"/>
              </a:spcBef>
              <a:spcAft>
                <a:spcPts val="0"/>
              </a:spcAft>
              <a:buFont typeface="Wingdings 2"/>
              <a:buChar char=""/>
              <a:defRPr/>
            </a:pPr>
            <a:endParaRPr lang="en-US" sz="1000" dirty="0" smtClean="0"/>
          </a:p>
          <a:p>
            <a:pPr marL="438912" indent="-320040" eaLnBrk="1" fontAlgn="auto" hangingPunct="1">
              <a:spcBef>
                <a:spcPts val="0"/>
              </a:spcBef>
              <a:spcAft>
                <a:spcPts val="0"/>
              </a:spcAft>
              <a:buFont typeface="Wingdings 2"/>
              <a:buChar char=""/>
              <a:defRPr/>
            </a:pPr>
            <a:r>
              <a:rPr lang="en-US" sz="2600" dirty="0" smtClean="0"/>
              <a:t>Employees hired on or after the effective date must be provided the Notice of Exchange at the time of hiring</a:t>
            </a:r>
            <a:r>
              <a:rPr lang="en-US" sz="2800" dirty="0" smtClean="0"/>
              <a:t>. </a:t>
            </a:r>
          </a:p>
          <a:p>
            <a:pPr marL="438912" indent="-320040" eaLnBrk="1" fontAlgn="auto" hangingPunct="1">
              <a:spcBef>
                <a:spcPts val="0"/>
              </a:spcBef>
              <a:spcAft>
                <a:spcPts val="0"/>
              </a:spcAft>
              <a:buNone/>
              <a:defRPr/>
            </a:pPr>
            <a:endParaRPr lang="en-US" sz="2800" dirty="0" smtClean="0"/>
          </a:p>
        </p:txBody>
      </p:sp>
      <p:sp>
        <p:nvSpPr>
          <p:cNvPr id="4" name="Slide Number Placeholder 3"/>
          <p:cNvSpPr>
            <a:spLocks noGrp="1"/>
          </p:cNvSpPr>
          <p:nvPr>
            <p:ph type="sldNum" sz="quarter" idx="12"/>
          </p:nvPr>
        </p:nvSpPr>
        <p:spPr/>
        <p:txBody>
          <a:bodyPr/>
          <a:lstStyle/>
          <a:p>
            <a:pPr>
              <a:defRPr/>
            </a:pPr>
            <a:fld id="{6753CDF3-BF65-4268-A6D1-738CAAFC21AC}" type="slidenum">
              <a:rPr lang="en-US"/>
              <a:pPr>
                <a:defRPr/>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5448"/>
            <a:ext cx="8991600" cy="1252728"/>
          </a:xfrm>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
            </a:r>
            <a:br>
              <a:rPr lang="en-US" dirty="0" smtClean="0">
                <a:solidFill>
                  <a:schemeClr val="accent1">
                    <a:satMod val="150000"/>
                  </a:schemeClr>
                </a:solidFill>
                <a:latin typeface="Arial Black" pitchFamily="34" charset="0"/>
              </a:rPr>
            </a:br>
            <a:r>
              <a:rPr lang="en-US" sz="4000" dirty="0">
                <a:solidFill>
                  <a:srgbClr val="FFC000"/>
                </a:solidFill>
                <a:ea typeface="+mn-ea"/>
                <a:cs typeface="+mn-cs"/>
              </a:rPr>
              <a:t>Notice to Employer of Premium Assistance</a:t>
            </a:r>
            <a:r>
              <a:rPr lang="en-US" sz="4000" dirty="0" smtClean="0">
                <a:solidFill>
                  <a:schemeClr val="accent1">
                    <a:satMod val="150000"/>
                  </a:schemeClr>
                </a:solidFill>
                <a:latin typeface="Arial Black" pitchFamily="34" charset="0"/>
              </a:rPr>
              <a:t/>
            </a:r>
            <a:br>
              <a:rPr lang="en-US" sz="4000" dirty="0" smtClean="0">
                <a:solidFill>
                  <a:schemeClr val="accent1">
                    <a:satMod val="150000"/>
                  </a:schemeClr>
                </a:solidFill>
                <a:latin typeface="Arial Black" pitchFamily="34" charset="0"/>
              </a:rPr>
            </a:br>
            <a:endParaRPr lang="en-US" sz="4000" dirty="0">
              <a:solidFill>
                <a:schemeClr val="accent1">
                  <a:satMod val="150000"/>
                </a:schemeClr>
              </a:solidFill>
            </a:endParaRPr>
          </a:p>
        </p:txBody>
      </p:sp>
      <p:sp>
        <p:nvSpPr>
          <p:cNvPr id="72707" name="Content Placeholder 2"/>
          <p:cNvSpPr>
            <a:spLocks noGrp="1"/>
          </p:cNvSpPr>
          <p:nvPr>
            <p:ph idx="1"/>
          </p:nvPr>
        </p:nvSpPr>
        <p:spPr>
          <a:xfrm>
            <a:off x="228600" y="1524000"/>
            <a:ext cx="8763000" cy="5334000"/>
          </a:xfrm>
        </p:spPr>
        <p:txBody>
          <a:bodyPr/>
          <a:lstStyle/>
          <a:p>
            <a:pPr eaLnBrk="1" hangingPunct="1"/>
            <a:r>
              <a:rPr lang="en-US" sz="2400" dirty="0" smtClean="0"/>
              <a:t>When the Exchange determines an applicant is eligible to receive advance payments of the premium tax credit or cost-sharing reductions based in part on a finding that his or her employer does not provide minimum essential coverage, or provides coverage that is not affordable, or does not meet the minimum value standard, the Exchange is required to notify the employer and identify the employee.</a:t>
            </a:r>
            <a:r>
              <a:rPr lang="en-US" sz="2400" baseline="30000" dirty="0" smtClean="0"/>
              <a:t> </a:t>
            </a:r>
          </a:p>
          <a:p>
            <a:pPr eaLnBrk="1" hangingPunct="1"/>
            <a:endParaRPr lang="en-US" sz="2400" baseline="30000" dirty="0" smtClean="0">
              <a:hlinkClick r:id="" action="ppaction://hlinkfile"/>
            </a:endParaRPr>
          </a:p>
          <a:p>
            <a:pPr eaLnBrk="1" hangingPunct="1"/>
            <a:r>
              <a:rPr lang="en-US" sz="2400" dirty="0" smtClean="0"/>
              <a:t>This notice includes the employee’s identity, that the employee has been determined eligible for advance payments of the premium tax credit, that the employer may be liable or a shared responsibility payment, and that there is an opportunity to appeal.</a:t>
            </a:r>
            <a:r>
              <a:rPr lang="en-US" sz="2400" baseline="30000" dirty="0" smtClean="0"/>
              <a:t> </a:t>
            </a:r>
            <a:endParaRPr lang="en-US" sz="2400" baseline="30000" dirty="0" smtClean="0">
              <a:hlinkClick r:id="" action="ppaction://hlinkfile"/>
            </a:endParaRPr>
          </a:p>
        </p:txBody>
      </p:sp>
      <p:sp>
        <p:nvSpPr>
          <p:cNvPr id="4" name="Slide Number Placeholder 3"/>
          <p:cNvSpPr>
            <a:spLocks noGrp="1"/>
          </p:cNvSpPr>
          <p:nvPr>
            <p:ph type="sldNum" sz="quarter" idx="12"/>
          </p:nvPr>
        </p:nvSpPr>
        <p:spPr/>
        <p:txBody>
          <a:bodyPr/>
          <a:lstStyle/>
          <a:p>
            <a:pPr>
              <a:defRPr/>
            </a:pPr>
            <a:fld id="{464DCA96-BF6E-484A-9DE0-246BE16AC069}" type="slidenum">
              <a:rPr lang="en-US"/>
              <a:pPr>
                <a:defRPr/>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400" dirty="0" smtClean="0">
                <a:solidFill>
                  <a:schemeClr val="accent1">
                    <a:satMod val="150000"/>
                  </a:schemeClr>
                </a:solidFill>
                <a:latin typeface="Arial Black" pitchFamily="34" charset="0"/>
              </a:rPr>
              <a:t>Reporting of Health Insurance Coverage</a:t>
            </a:r>
            <a:endParaRPr lang="en-US" sz="4400" dirty="0">
              <a:solidFill>
                <a:schemeClr val="accent1">
                  <a:satMod val="150000"/>
                </a:schemeClr>
              </a:solidFill>
              <a:latin typeface="Arial Black" pitchFamily="34" charset="0"/>
            </a:endParaRPr>
          </a:p>
        </p:txBody>
      </p:sp>
      <p:sp>
        <p:nvSpPr>
          <p:cNvPr id="73731" name="Content Placeholder 2"/>
          <p:cNvSpPr>
            <a:spLocks noGrp="1"/>
          </p:cNvSpPr>
          <p:nvPr>
            <p:ph idx="1"/>
          </p:nvPr>
        </p:nvSpPr>
        <p:spPr>
          <a:xfrm>
            <a:off x="228600" y="1524000"/>
            <a:ext cx="8686800" cy="4876800"/>
          </a:xfrm>
        </p:spPr>
        <p:txBody>
          <a:bodyPr/>
          <a:lstStyle/>
          <a:p>
            <a:pPr lvl="1" eaLnBrk="1" hangingPunct="1"/>
            <a:r>
              <a:rPr lang="en-US" dirty="0" smtClean="0"/>
              <a:t>“Applicable large employers” are required to report to the IRS whether they offer their full-time employees and their employees' dependents the opportunity to enroll in “minimum essential coverage” under an eligible employer-sponsored plan and to provide certain other information.</a:t>
            </a:r>
          </a:p>
          <a:p>
            <a:pPr eaLnBrk="1" hangingPunct="1"/>
            <a:endParaRPr lang="en-US" dirty="0" smtClean="0"/>
          </a:p>
          <a:p>
            <a:pPr lvl="1" eaLnBrk="1" hangingPunct="1"/>
            <a:r>
              <a:rPr lang="en-US" dirty="0" smtClean="0"/>
              <a:t>Reporting employers must also provide a related written statement to their full-time employees. </a:t>
            </a:r>
          </a:p>
        </p:txBody>
      </p:sp>
      <p:sp>
        <p:nvSpPr>
          <p:cNvPr id="4" name="Slide Number Placeholder 3"/>
          <p:cNvSpPr>
            <a:spLocks noGrp="1"/>
          </p:cNvSpPr>
          <p:nvPr>
            <p:ph type="sldNum" sz="quarter" idx="12"/>
          </p:nvPr>
        </p:nvSpPr>
        <p:spPr/>
        <p:txBody>
          <a:bodyPr/>
          <a:lstStyle/>
          <a:p>
            <a:pPr>
              <a:defRPr/>
            </a:pPr>
            <a:fld id="{4777F8A5-38B7-4108-954B-02526CDAD5D1}" type="slidenum">
              <a:rPr lang="en-US"/>
              <a:pPr>
                <a:defRPr/>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400" dirty="0" smtClean="0">
                <a:solidFill>
                  <a:schemeClr val="accent1">
                    <a:satMod val="150000"/>
                  </a:schemeClr>
                </a:solidFill>
                <a:latin typeface="Arial Black" pitchFamily="34" charset="0"/>
              </a:rPr>
              <a:t>Reporting of Health Insurance Coverage</a:t>
            </a:r>
            <a:endParaRPr lang="en-US" sz="4400"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524000"/>
            <a:ext cx="8686800" cy="4876800"/>
          </a:xfrm>
        </p:spPr>
        <p:txBody>
          <a:bodyPr rtlCol="0">
            <a:normAutofit lnSpcReduction="10000"/>
          </a:bodyPr>
          <a:lstStyle/>
          <a:p>
            <a:pPr marL="439420" indent="-274320" eaLnBrk="1" fontAlgn="auto" hangingPunct="1">
              <a:spcAft>
                <a:spcPts val="0"/>
              </a:spcAft>
              <a:buFont typeface="Wingdings"/>
              <a:buChar char=""/>
              <a:defRPr/>
            </a:pPr>
            <a:r>
              <a:rPr lang="en-US" dirty="0"/>
              <a:t>The reporting and statement requirements apply to coverage provided on or after January 1, </a:t>
            </a:r>
            <a:r>
              <a:rPr lang="en-US" dirty="0" smtClean="0"/>
              <a:t>2015. </a:t>
            </a:r>
          </a:p>
          <a:p>
            <a:pPr marL="439420" indent="-274320" eaLnBrk="1" fontAlgn="auto" hangingPunct="1">
              <a:spcAft>
                <a:spcPts val="0"/>
              </a:spcAft>
              <a:buFont typeface="Wingdings"/>
              <a:buChar char=""/>
              <a:defRPr/>
            </a:pPr>
            <a:endParaRPr lang="en-US" dirty="0" smtClean="0"/>
          </a:p>
          <a:p>
            <a:pPr marL="439420" indent="-274320" eaLnBrk="1" fontAlgn="auto" hangingPunct="1">
              <a:spcAft>
                <a:spcPts val="0"/>
              </a:spcAft>
              <a:buFont typeface="Wingdings"/>
              <a:buChar char=""/>
              <a:defRPr/>
            </a:pPr>
            <a:r>
              <a:rPr lang="en-US" dirty="0" smtClean="0"/>
              <a:t>The </a:t>
            </a:r>
            <a:r>
              <a:rPr lang="en-US" dirty="0"/>
              <a:t>first information returns will be filed in </a:t>
            </a:r>
            <a:r>
              <a:rPr lang="en-US" dirty="0" smtClean="0"/>
              <a:t>2016. </a:t>
            </a:r>
          </a:p>
          <a:p>
            <a:pPr marL="439420" indent="-274320" eaLnBrk="1" fontAlgn="auto" hangingPunct="1">
              <a:spcAft>
                <a:spcPts val="0"/>
              </a:spcAft>
              <a:buFont typeface="Wingdings"/>
              <a:buChar char=""/>
              <a:defRPr/>
            </a:pPr>
            <a:endParaRPr lang="en-US" dirty="0"/>
          </a:p>
          <a:p>
            <a:pPr marL="439420" indent="-274320" eaLnBrk="1" fontAlgn="auto" hangingPunct="1">
              <a:spcAft>
                <a:spcPts val="0"/>
              </a:spcAft>
              <a:buFont typeface="Wingdings"/>
              <a:buChar char=""/>
              <a:defRPr/>
            </a:pPr>
            <a:r>
              <a:rPr lang="en-US" dirty="0" smtClean="0"/>
              <a:t>The </a:t>
            </a:r>
            <a:r>
              <a:rPr lang="en-US" dirty="0"/>
              <a:t>IRS will use the information that employers report </a:t>
            </a:r>
            <a:r>
              <a:rPr lang="en-US" dirty="0" smtClean="0"/>
              <a:t>to </a:t>
            </a:r>
            <a:r>
              <a:rPr lang="en-US" dirty="0"/>
              <a:t>verify employer-sponsored coverage </a:t>
            </a:r>
            <a:r>
              <a:rPr lang="en-US" dirty="0" smtClean="0"/>
              <a:t>and </a:t>
            </a:r>
            <a:r>
              <a:rPr lang="en-US" dirty="0"/>
              <a:t>to administer the shared employer-responsibility </a:t>
            </a:r>
            <a:r>
              <a:rPr lang="en-US" dirty="0" smtClean="0"/>
              <a:t>provisions.</a:t>
            </a:r>
            <a:endParaRPr lang="en-US" dirty="0"/>
          </a:p>
        </p:txBody>
      </p:sp>
      <p:sp>
        <p:nvSpPr>
          <p:cNvPr id="4" name="Slide Number Placeholder 3"/>
          <p:cNvSpPr>
            <a:spLocks noGrp="1"/>
          </p:cNvSpPr>
          <p:nvPr>
            <p:ph type="sldNum" sz="quarter" idx="12"/>
          </p:nvPr>
        </p:nvSpPr>
        <p:spPr/>
        <p:txBody>
          <a:bodyPr/>
          <a:lstStyle/>
          <a:p>
            <a:pPr>
              <a:defRPr/>
            </a:pPr>
            <a:fld id="{B2258DDC-2143-4EBB-A440-4AFEF0AF9AAA}" type="slidenum">
              <a:rPr lang="en-US"/>
              <a:pPr>
                <a:defRPr/>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Which Employers Are Subject to This Reporting Requirement?</a:t>
            </a:r>
            <a:endParaRPr lang="en-US" dirty="0"/>
          </a:p>
        </p:txBody>
      </p:sp>
      <p:sp>
        <p:nvSpPr>
          <p:cNvPr id="75779" name="Content Placeholder 2"/>
          <p:cNvSpPr>
            <a:spLocks noGrp="1"/>
          </p:cNvSpPr>
          <p:nvPr>
            <p:ph idx="1"/>
          </p:nvPr>
        </p:nvSpPr>
        <p:spPr>
          <a:xfrm>
            <a:off x="457200" y="1600200"/>
            <a:ext cx="8229600" cy="4800600"/>
          </a:xfrm>
        </p:spPr>
        <p:txBody>
          <a:bodyPr/>
          <a:lstStyle/>
          <a:p>
            <a:r>
              <a:rPr lang="en-US" dirty="0" smtClean="0"/>
              <a:t>This requirement applies to “applicable large employers,” which are specifically defined under health care reform. </a:t>
            </a:r>
          </a:p>
          <a:p>
            <a:endParaRPr lang="en-US" dirty="0" smtClean="0"/>
          </a:p>
          <a:p>
            <a:r>
              <a:rPr lang="en-US" dirty="0" smtClean="0"/>
              <a:t>An employer is an “applicable large employer” for a calendar year if it employed an average of at least 50 full-time employees on business days during the preceding calendar year. </a:t>
            </a:r>
          </a:p>
        </p:txBody>
      </p:sp>
      <p:sp>
        <p:nvSpPr>
          <p:cNvPr id="4" name="Slide Number Placeholder 3"/>
          <p:cNvSpPr>
            <a:spLocks noGrp="1"/>
          </p:cNvSpPr>
          <p:nvPr>
            <p:ph type="sldNum" sz="quarter" idx="12"/>
          </p:nvPr>
        </p:nvSpPr>
        <p:spPr/>
        <p:txBody>
          <a:bodyPr/>
          <a:lstStyle/>
          <a:p>
            <a:pPr>
              <a:defRPr/>
            </a:pPr>
            <a:fld id="{13C051D4-DA93-488D-8D1A-BA61C000760A}" type="slidenum">
              <a:rPr lang="en-US" smtClean="0"/>
              <a:pPr>
                <a:defRPr/>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448"/>
            <a:ext cx="8915400" cy="1252728"/>
          </a:xfrm>
        </p:spPr>
        <p:txBody>
          <a:bodyPr>
            <a:normAutofit fontScale="90000"/>
          </a:bodyPr>
          <a:lstStyle/>
          <a:p>
            <a:pPr algn="ctr" eaLnBrk="1" fontAlgn="auto" hangingPunct="1">
              <a:spcAft>
                <a:spcPts val="0"/>
              </a:spcAft>
              <a:defRPr/>
            </a:pPr>
            <a:r>
              <a:rPr lang="en-US" sz="4400" dirty="0"/>
              <a:t>What Information Must </a:t>
            </a:r>
            <a:r>
              <a:rPr lang="en-US" sz="4400" dirty="0" smtClean="0"/>
              <a:t/>
            </a:r>
            <a:br>
              <a:rPr lang="en-US" sz="4400" dirty="0" smtClean="0"/>
            </a:br>
            <a:r>
              <a:rPr lang="en-US" sz="4400" dirty="0" smtClean="0"/>
              <a:t>Be </a:t>
            </a:r>
            <a:r>
              <a:rPr lang="en-US" sz="4400" dirty="0"/>
              <a:t>Reported to the IRS?</a:t>
            </a:r>
            <a:endParaRPr lang="en-US" sz="4400"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524000"/>
            <a:ext cx="8686800" cy="5334000"/>
          </a:xfrm>
        </p:spPr>
        <p:txBody>
          <a:bodyPr rtlCol="0">
            <a:normAutofit fontScale="55000" lnSpcReduction="20000"/>
          </a:bodyPr>
          <a:lstStyle/>
          <a:p>
            <a:pPr marL="438912" indent="-320040" eaLnBrk="1" fontAlgn="auto" hangingPunct="1">
              <a:spcBef>
                <a:spcPts val="0"/>
              </a:spcBef>
              <a:spcAft>
                <a:spcPts val="0"/>
              </a:spcAft>
              <a:buFont typeface="Wingdings 2"/>
              <a:buChar char=""/>
              <a:defRPr/>
            </a:pPr>
            <a:endParaRPr lang="en-US" sz="1500" dirty="0" smtClean="0"/>
          </a:p>
          <a:p>
            <a:pPr marL="439420" indent="-274320" eaLnBrk="1" fontAlgn="auto" hangingPunct="1">
              <a:spcAft>
                <a:spcPts val="0"/>
              </a:spcAft>
              <a:buFont typeface="Wingdings"/>
              <a:buChar char=""/>
              <a:defRPr/>
            </a:pPr>
            <a:r>
              <a:rPr lang="en-US" sz="4600" dirty="0" smtClean="0"/>
              <a:t>The employer's return, which must in the form be set out by the IRS, must contain the following information—</a:t>
            </a:r>
          </a:p>
          <a:p>
            <a:pPr marL="438912" indent="-320040" eaLnBrk="1" fontAlgn="auto" hangingPunct="1">
              <a:spcBef>
                <a:spcPts val="0"/>
              </a:spcBef>
              <a:spcAft>
                <a:spcPts val="0"/>
              </a:spcAft>
              <a:buFont typeface="Wingdings 2"/>
              <a:buChar char=""/>
              <a:defRPr/>
            </a:pPr>
            <a:endParaRPr lang="en-US" sz="1500" dirty="0" smtClean="0"/>
          </a:p>
          <a:p>
            <a:pPr marL="438912" indent="-320040" eaLnBrk="1" fontAlgn="auto" hangingPunct="1">
              <a:spcBef>
                <a:spcPts val="0"/>
              </a:spcBef>
              <a:spcAft>
                <a:spcPts val="0"/>
              </a:spcAft>
              <a:buFont typeface="Wingdings 2"/>
              <a:buChar char=""/>
              <a:defRPr/>
            </a:pPr>
            <a:endParaRPr lang="en-US" sz="1700" dirty="0" smtClean="0"/>
          </a:p>
          <a:p>
            <a:pPr marL="731583" lvl="1" eaLnBrk="1" fontAlgn="auto" hangingPunct="1">
              <a:spcAft>
                <a:spcPts val="0"/>
              </a:spcAft>
              <a:buClr>
                <a:srgbClr val="00B0F0"/>
              </a:buClr>
              <a:buFont typeface="Arial"/>
              <a:buChar char="▪"/>
              <a:defRPr/>
            </a:pPr>
            <a:r>
              <a:rPr lang="en-US" sz="3700" dirty="0" smtClean="0"/>
              <a:t>the employer's name, date, and employer identification number (EIN); </a:t>
            </a:r>
          </a:p>
          <a:p>
            <a:pPr marL="731583" lvl="1" eaLnBrk="1" fontAlgn="auto" hangingPunct="1">
              <a:spcAft>
                <a:spcPts val="0"/>
              </a:spcAft>
              <a:buClr>
                <a:srgbClr val="00B0F0"/>
              </a:buClr>
              <a:buFont typeface="Arial"/>
              <a:buChar char="▪"/>
              <a:defRPr/>
            </a:pPr>
            <a:endParaRPr lang="en-US" sz="2100" dirty="0" smtClean="0"/>
          </a:p>
          <a:p>
            <a:pPr marL="731583" lvl="1" eaLnBrk="1" fontAlgn="auto" hangingPunct="1">
              <a:spcAft>
                <a:spcPts val="0"/>
              </a:spcAft>
              <a:buClr>
                <a:srgbClr val="00B0F0"/>
              </a:buClr>
              <a:buFont typeface="Arial"/>
              <a:buChar char="▪"/>
              <a:defRPr/>
            </a:pPr>
            <a:r>
              <a:rPr lang="en-US" sz="3700" dirty="0" smtClean="0"/>
              <a:t>a certification of whether the employer offers its full-time employees and their dependents the opportunity to enroll in “minimum essential coverage” under an eligible employer-sponsored plan (as defined in Code § 5000A(f)(2)); </a:t>
            </a:r>
          </a:p>
          <a:p>
            <a:pPr marL="731583" lvl="1" eaLnBrk="1" fontAlgn="auto" hangingPunct="1">
              <a:spcAft>
                <a:spcPts val="0"/>
              </a:spcAft>
              <a:buClr>
                <a:srgbClr val="00B0F0"/>
              </a:buClr>
              <a:buFont typeface="Arial"/>
              <a:buChar char="▪"/>
              <a:defRPr/>
            </a:pPr>
            <a:endParaRPr lang="en-US" sz="2100" dirty="0" smtClean="0"/>
          </a:p>
          <a:p>
            <a:pPr marL="731583" lvl="1" eaLnBrk="1" fontAlgn="auto" hangingPunct="1">
              <a:spcAft>
                <a:spcPts val="0"/>
              </a:spcAft>
              <a:buClr>
                <a:srgbClr val="00B0F0"/>
              </a:buClr>
              <a:buFont typeface="Arial"/>
              <a:buChar char="▪"/>
              <a:defRPr/>
            </a:pPr>
            <a:r>
              <a:rPr lang="en-US" sz="3700" dirty="0" smtClean="0"/>
              <a:t>the number of full-time employees the employer has for each month during the calendar year; </a:t>
            </a:r>
          </a:p>
          <a:p>
            <a:pPr marL="731583" lvl="1" eaLnBrk="1" fontAlgn="auto" hangingPunct="1">
              <a:spcAft>
                <a:spcPts val="0"/>
              </a:spcAft>
              <a:buClr>
                <a:srgbClr val="00B0F0"/>
              </a:buClr>
              <a:buFont typeface="Arial"/>
              <a:buChar char="▪"/>
              <a:defRPr/>
            </a:pPr>
            <a:endParaRPr lang="en-US" sz="2100" dirty="0" smtClean="0"/>
          </a:p>
          <a:p>
            <a:pPr marL="731583" lvl="1" eaLnBrk="1" fontAlgn="auto" hangingPunct="1">
              <a:spcAft>
                <a:spcPts val="0"/>
              </a:spcAft>
              <a:buClr>
                <a:srgbClr val="00B0F0"/>
              </a:buClr>
              <a:buFont typeface="Arial"/>
              <a:buChar char="▪"/>
              <a:defRPr/>
            </a:pPr>
            <a:r>
              <a:rPr lang="en-US" sz="3700" dirty="0" smtClean="0"/>
              <a:t>the name, address, and taxpayer identification number (TIN) of each full-time employee employed by the employer during the calendar year and the months (if any) during which the employee and any dependents were covered under a health benefit plan sponsored by the employer during the calendar year; and </a:t>
            </a:r>
          </a:p>
          <a:p>
            <a:pPr marL="731583" lvl="1" eaLnBrk="1" fontAlgn="auto" hangingPunct="1">
              <a:spcAft>
                <a:spcPts val="0"/>
              </a:spcAft>
              <a:buClr>
                <a:srgbClr val="00B0F0"/>
              </a:buClr>
              <a:buFont typeface="Arial"/>
              <a:buChar char="▪"/>
              <a:defRPr/>
            </a:pPr>
            <a:endParaRPr lang="en-US" sz="2100" dirty="0" smtClean="0"/>
          </a:p>
          <a:p>
            <a:pPr marL="731583" lvl="1" eaLnBrk="1" fontAlgn="auto" hangingPunct="1">
              <a:spcAft>
                <a:spcPts val="0"/>
              </a:spcAft>
              <a:buClr>
                <a:srgbClr val="00B0F0"/>
              </a:buClr>
              <a:buFont typeface="Arial"/>
              <a:buChar char="▪"/>
              <a:defRPr/>
            </a:pPr>
            <a:r>
              <a:rPr lang="en-US" sz="3700" dirty="0" smtClean="0"/>
              <a:t>any other information required by the IRS.</a:t>
            </a:r>
          </a:p>
        </p:txBody>
      </p:sp>
      <p:sp>
        <p:nvSpPr>
          <p:cNvPr id="4" name="Slide Number Placeholder 3"/>
          <p:cNvSpPr>
            <a:spLocks noGrp="1"/>
          </p:cNvSpPr>
          <p:nvPr>
            <p:ph type="sldNum" sz="quarter" idx="12"/>
          </p:nvPr>
        </p:nvSpPr>
        <p:spPr/>
        <p:txBody>
          <a:bodyPr/>
          <a:lstStyle/>
          <a:p>
            <a:pPr>
              <a:defRPr/>
            </a:pPr>
            <a:fld id="{5FF0446D-F1A8-4945-9ED4-09E99A0E35A5}" type="slidenum">
              <a:rPr lang="en-US"/>
              <a:pPr>
                <a:defRPr/>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400" dirty="0"/>
              <a:t>What Information Must Be </a:t>
            </a:r>
            <a:r>
              <a:rPr lang="en-US" sz="4400" dirty="0" smtClean="0"/>
              <a:t/>
            </a:r>
            <a:br>
              <a:rPr lang="en-US" sz="4400" dirty="0" smtClean="0"/>
            </a:br>
            <a:r>
              <a:rPr lang="en-US" sz="4400" dirty="0" smtClean="0"/>
              <a:t>Reported </a:t>
            </a:r>
            <a:r>
              <a:rPr lang="en-US" sz="4400" dirty="0"/>
              <a:t>to the </a:t>
            </a:r>
            <a:r>
              <a:rPr lang="en-US" sz="4400" dirty="0" smtClean="0"/>
              <a:t>IRS?</a:t>
            </a:r>
            <a:endParaRPr lang="en-US" sz="4400"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524000"/>
            <a:ext cx="8686800" cy="5181600"/>
          </a:xfrm>
        </p:spPr>
        <p:txBody>
          <a:bodyPr rtlCol="0">
            <a:normAutofit fontScale="25000" lnSpcReduction="20000"/>
          </a:bodyPr>
          <a:lstStyle/>
          <a:p>
            <a:pPr marL="438912" indent="-320040" eaLnBrk="1" fontAlgn="auto" hangingPunct="1">
              <a:spcBef>
                <a:spcPts val="0"/>
              </a:spcBef>
              <a:spcAft>
                <a:spcPts val="0"/>
              </a:spcAft>
              <a:buFont typeface="Wingdings 2"/>
              <a:buChar char=""/>
              <a:defRPr/>
            </a:pPr>
            <a:endParaRPr lang="en-US" dirty="0" smtClean="0"/>
          </a:p>
          <a:p>
            <a:pPr marL="439420" indent="-274320" eaLnBrk="1" fontAlgn="auto" hangingPunct="1">
              <a:spcAft>
                <a:spcPts val="0"/>
              </a:spcAft>
              <a:buFont typeface="Wingdings"/>
              <a:buChar char=""/>
              <a:defRPr/>
            </a:pPr>
            <a:r>
              <a:rPr lang="en-US" sz="8400" dirty="0" smtClean="0"/>
              <a:t>Employers that offer the opportunity to enroll in “minimum essential coverage” must also report—</a:t>
            </a:r>
          </a:p>
          <a:p>
            <a:pPr marL="731520" lvl="1" indent="-274320" eaLnBrk="1" fontAlgn="auto" hangingPunct="1">
              <a:spcAft>
                <a:spcPts val="0"/>
              </a:spcAft>
              <a:buFont typeface="Wingdings"/>
              <a:buChar char=""/>
              <a:defRPr/>
            </a:pPr>
            <a:endParaRPr lang="en-US" sz="3200" dirty="0" smtClean="0"/>
          </a:p>
          <a:p>
            <a:pPr marL="731583" lvl="1" eaLnBrk="1" fontAlgn="auto" hangingPunct="1">
              <a:spcAft>
                <a:spcPts val="0"/>
              </a:spcAft>
              <a:buClr>
                <a:srgbClr val="00B0F0"/>
              </a:buClr>
              <a:buFont typeface="Arial"/>
              <a:buChar char="▪"/>
              <a:defRPr/>
            </a:pPr>
            <a:r>
              <a:rPr lang="en-US" sz="8000" dirty="0" smtClean="0"/>
              <a:t>the months during the calendar year for which coverage under the plan was available; </a:t>
            </a:r>
          </a:p>
          <a:p>
            <a:pPr marL="731583" lvl="1" eaLnBrk="1" fontAlgn="auto" hangingPunct="1">
              <a:spcAft>
                <a:spcPts val="0"/>
              </a:spcAft>
              <a:buClr>
                <a:srgbClr val="00B0F0"/>
              </a:buClr>
              <a:buFont typeface="Arial"/>
              <a:buChar char="▪"/>
              <a:defRPr/>
            </a:pPr>
            <a:endParaRPr lang="en-US" dirty="0" smtClean="0"/>
          </a:p>
          <a:p>
            <a:pPr marL="731583" lvl="1" eaLnBrk="1" fontAlgn="auto" hangingPunct="1">
              <a:spcAft>
                <a:spcPts val="0"/>
              </a:spcAft>
              <a:buClr>
                <a:srgbClr val="00B0F0"/>
              </a:buClr>
              <a:buFont typeface="Arial"/>
              <a:buChar char="▪"/>
              <a:defRPr/>
            </a:pPr>
            <a:r>
              <a:rPr lang="en-US" sz="8000" dirty="0" smtClean="0"/>
              <a:t>the monthly premium for the lowest cost option in each of the enrollment categories under the plan; </a:t>
            </a:r>
          </a:p>
          <a:p>
            <a:pPr marL="731583" lvl="1" eaLnBrk="1" fontAlgn="auto" hangingPunct="1">
              <a:spcAft>
                <a:spcPts val="0"/>
              </a:spcAft>
              <a:buClr>
                <a:srgbClr val="00B0F0"/>
              </a:buClr>
              <a:buFont typeface="Arial"/>
              <a:buChar char="▪"/>
              <a:defRPr/>
            </a:pPr>
            <a:endParaRPr lang="en-US" dirty="0" smtClean="0"/>
          </a:p>
          <a:p>
            <a:pPr marL="731583" lvl="1" eaLnBrk="1" fontAlgn="auto" hangingPunct="1">
              <a:spcAft>
                <a:spcPts val="0"/>
              </a:spcAft>
              <a:buClr>
                <a:srgbClr val="00B0F0"/>
              </a:buClr>
              <a:buFont typeface="Arial"/>
              <a:buChar char="▪"/>
              <a:defRPr/>
            </a:pPr>
            <a:r>
              <a:rPr lang="en-US" sz="8000" dirty="0" smtClean="0"/>
              <a:t>the employer's share of the total allowed costs of benefits provided under the plan; </a:t>
            </a:r>
          </a:p>
          <a:p>
            <a:pPr marL="731583" lvl="1" eaLnBrk="1" fontAlgn="auto" hangingPunct="1">
              <a:spcAft>
                <a:spcPts val="0"/>
              </a:spcAft>
              <a:buClr>
                <a:srgbClr val="00B0F0"/>
              </a:buClr>
              <a:buFont typeface="Arial"/>
              <a:buChar char="▪"/>
              <a:defRPr/>
            </a:pPr>
            <a:endParaRPr lang="en-US" sz="4000" dirty="0" smtClean="0"/>
          </a:p>
          <a:p>
            <a:pPr marL="731583" lvl="1" eaLnBrk="1" fontAlgn="auto" hangingPunct="1">
              <a:spcAft>
                <a:spcPts val="0"/>
              </a:spcAft>
              <a:buClr>
                <a:srgbClr val="00B0F0"/>
              </a:buClr>
              <a:buFont typeface="Arial"/>
              <a:buChar char="▪"/>
              <a:defRPr/>
            </a:pPr>
            <a:r>
              <a:rPr lang="en-US" sz="8000" dirty="0" smtClean="0"/>
              <a:t>in the case of an employer that is an applicable large employer, the length of any waiting period with respect to such coverage; and </a:t>
            </a:r>
          </a:p>
          <a:p>
            <a:pPr marL="731583" lvl="1" eaLnBrk="1" fontAlgn="auto" hangingPunct="1">
              <a:spcAft>
                <a:spcPts val="0"/>
              </a:spcAft>
              <a:buClr>
                <a:srgbClr val="00B0F0"/>
              </a:buClr>
              <a:buFont typeface="Arial"/>
              <a:buChar char="▪"/>
              <a:defRPr/>
            </a:pPr>
            <a:endParaRPr lang="en-US" sz="4000" dirty="0" smtClean="0"/>
          </a:p>
          <a:p>
            <a:pPr marL="731583" lvl="1" eaLnBrk="1" fontAlgn="auto" hangingPunct="1">
              <a:spcAft>
                <a:spcPts val="0"/>
              </a:spcAft>
              <a:buClr>
                <a:srgbClr val="00B0F0"/>
              </a:buClr>
              <a:buFont typeface="Arial"/>
              <a:buChar char="▪"/>
              <a:defRPr/>
            </a:pPr>
            <a:r>
              <a:rPr lang="en-US" sz="8000" dirty="0" smtClean="0"/>
              <a:t>in the case of an employer that is an offering employer, the option for which the employer pays the largest portion of the cost of the plan and the portion of the cost paid by the employer in each of the enrollment categories under such option. </a:t>
            </a:r>
          </a:p>
          <a:p>
            <a:pPr marL="731520" lvl="1" indent="-274320" eaLnBrk="1" fontAlgn="auto" hangingPunct="1">
              <a:spcAft>
                <a:spcPts val="0"/>
              </a:spcAft>
              <a:buFont typeface="Wingdings"/>
              <a:buChar char=""/>
              <a:defRPr/>
            </a:pPr>
            <a:endParaRPr lang="en-US" sz="8000" dirty="0" smtClean="0"/>
          </a:p>
        </p:txBody>
      </p:sp>
      <p:sp>
        <p:nvSpPr>
          <p:cNvPr id="4" name="Slide Number Placeholder 3"/>
          <p:cNvSpPr>
            <a:spLocks noGrp="1"/>
          </p:cNvSpPr>
          <p:nvPr>
            <p:ph type="sldNum" sz="quarter" idx="12"/>
          </p:nvPr>
        </p:nvSpPr>
        <p:spPr/>
        <p:txBody>
          <a:bodyPr/>
          <a:lstStyle/>
          <a:p>
            <a:pPr>
              <a:defRPr/>
            </a:pPr>
            <a:fld id="{7D208607-40B9-447D-8583-03D699707B42}" type="slidenum">
              <a:rPr lang="en-US"/>
              <a:pPr>
                <a:defRPr/>
              </a:pPr>
              <a:t>55</a:t>
            </a:fld>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400" dirty="0"/>
              <a:t>Written Statements to </a:t>
            </a:r>
            <a:r>
              <a:rPr lang="en-US" sz="4400" dirty="0" smtClean="0"/>
              <a:t/>
            </a:r>
            <a:br>
              <a:rPr lang="en-US" sz="4400" dirty="0" smtClean="0"/>
            </a:br>
            <a:r>
              <a:rPr lang="en-US" sz="4400" dirty="0" smtClean="0"/>
              <a:t>Full-Time </a:t>
            </a:r>
            <a:r>
              <a:rPr lang="en-US" sz="4400" dirty="0"/>
              <a:t>Employees</a:t>
            </a:r>
            <a:endParaRPr lang="en-US" sz="4400"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524000"/>
            <a:ext cx="8686800" cy="5334000"/>
          </a:xfrm>
        </p:spPr>
        <p:txBody>
          <a:bodyPr rtlCol="0">
            <a:normAutofit fontScale="25000" lnSpcReduction="20000"/>
          </a:bodyPr>
          <a:lstStyle/>
          <a:p>
            <a:pPr marL="731520" lvl="1" indent="-274320" eaLnBrk="1" fontAlgn="auto" hangingPunct="1">
              <a:spcAft>
                <a:spcPts val="0"/>
              </a:spcAft>
              <a:buFont typeface="Wingdings"/>
              <a:buChar char=""/>
              <a:defRPr/>
            </a:pPr>
            <a:endParaRPr lang="en-US" sz="3200" dirty="0" smtClean="0"/>
          </a:p>
          <a:p>
            <a:pPr marL="439420" indent="-274320" eaLnBrk="1" fontAlgn="auto" hangingPunct="1">
              <a:spcAft>
                <a:spcPts val="0"/>
              </a:spcAft>
              <a:buFont typeface="Wingdings"/>
              <a:buChar char=""/>
              <a:defRPr/>
            </a:pPr>
            <a:r>
              <a:rPr lang="en-US" sz="10000" dirty="0" smtClean="0"/>
              <a:t>Employers required to submit a report of health insurance coverage to the IRS must also furnish a written statement to each of their full-time employees whose name was required to be included in the report. </a:t>
            </a:r>
          </a:p>
          <a:p>
            <a:pPr marL="731520" lvl="1" indent="-274320" eaLnBrk="1" fontAlgn="auto" hangingPunct="1">
              <a:spcAft>
                <a:spcPts val="0"/>
              </a:spcAft>
              <a:buFont typeface="Wingdings"/>
              <a:buChar char=""/>
              <a:defRPr/>
            </a:pPr>
            <a:endParaRPr lang="en-US" sz="3200" dirty="0" smtClean="0"/>
          </a:p>
          <a:p>
            <a:pPr marL="439420" indent="-274320" eaLnBrk="1" fontAlgn="auto" hangingPunct="1">
              <a:spcAft>
                <a:spcPts val="0"/>
              </a:spcAft>
              <a:buFont typeface="Wingdings"/>
              <a:buChar char=""/>
              <a:defRPr/>
            </a:pPr>
            <a:r>
              <a:rPr lang="en-US" sz="10000" dirty="0" smtClean="0"/>
              <a:t>This statement must include—</a:t>
            </a:r>
          </a:p>
          <a:p>
            <a:pPr marL="731520" lvl="1" indent="-274320" eaLnBrk="1" fontAlgn="auto" hangingPunct="1">
              <a:spcAft>
                <a:spcPts val="0"/>
              </a:spcAft>
              <a:buFont typeface="Wingdings"/>
              <a:buChar char=""/>
              <a:defRPr/>
            </a:pPr>
            <a:endParaRPr lang="en-US" sz="3200" dirty="0" smtClean="0"/>
          </a:p>
          <a:p>
            <a:pPr marL="731583" lvl="1" eaLnBrk="1" fontAlgn="auto" hangingPunct="1">
              <a:spcAft>
                <a:spcPts val="0"/>
              </a:spcAft>
              <a:buClr>
                <a:srgbClr val="00B0F0"/>
              </a:buClr>
              <a:buFont typeface="Arial"/>
              <a:buChar char="▪"/>
              <a:defRPr/>
            </a:pPr>
            <a:r>
              <a:rPr lang="en-US" sz="8400" dirty="0" smtClean="0"/>
              <a:t>the name, address, and contact information of the reporting employer; and </a:t>
            </a:r>
          </a:p>
          <a:p>
            <a:pPr marL="996696" lvl="2" eaLnBrk="1" fontAlgn="auto" hangingPunct="1">
              <a:spcAft>
                <a:spcPts val="0"/>
              </a:spcAft>
              <a:buClr>
                <a:srgbClr val="00B0F0"/>
              </a:buClr>
              <a:buFont typeface="Arial"/>
              <a:buChar char="▪"/>
              <a:defRPr/>
            </a:pPr>
            <a:endParaRPr lang="en-US" sz="3200" dirty="0" smtClean="0"/>
          </a:p>
          <a:p>
            <a:pPr marL="731583" lvl="1" eaLnBrk="1" fontAlgn="auto" hangingPunct="1">
              <a:spcAft>
                <a:spcPts val="0"/>
              </a:spcAft>
              <a:buClr>
                <a:srgbClr val="00B0F0"/>
              </a:buClr>
              <a:buFont typeface="Arial"/>
              <a:buChar char="▪"/>
              <a:defRPr/>
            </a:pPr>
            <a:r>
              <a:rPr lang="en-US" sz="8400" dirty="0" smtClean="0"/>
              <a:t>the information required to be shown on the return with respect to the individual.  </a:t>
            </a:r>
          </a:p>
          <a:p>
            <a:pPr marL="731520" lvl="1" indent="-274320" eaLnBrk="1" fontAlgn="auto" hangingPunct="1">
              <a:spcAft>
                <a:spcPts val="0"/>
              </a:spcAft>
              <a:buFont typeface="Wingdings"/>
              <a:buChar char=""/>
              <a:defRPr/>
            </a:pPr>
            <a:endParaRPr lang="en-US" sz="3200" dirty="0" smtClean="0"/>
          </a:p>
          <a:p>
            <a:pPr marL="439420" indent="-274320" eaLnBrk="1" fontAlgn="auto" hangingPunct="1">
              <a:spcAft>
                <a:spcPts val="0"/>
              </a:spcAft>
              <a:buFont typeface="Wingdings"/>
              <a:buChar char=""/>
              <a:defRPr/>
            </a:pPr>
            <a:r>
              <a:rPr lang="en-US" sz="10000" dirty="0" smtClean="0"/>
              <a:t>The written statement must be furnished to full-time employees on or before January 31 of the year following the calendar year for which the information was required to be reported to the IRS.</a:t>
            </a:r>
          </a:p>
          <a:p>
            <a:pPr marL="731520" lvl="1" indent="-274320" eaLnBrk="1" fontAlgn="auto" hangingPunct="1">
              <a:spcAft>
                <a:spcPts val="0"/>
              </a:spcAft>
              <a:buFont typeface="Wingdings"/>
              <a:buChar char=""/>
              <a:defRPr/>
            </a:pPr>
            <a:endParaRPr lang="en-US" sz="8000" dirty="0" smtClean="0"/>
          </a:p>
        </p:txBody>
      </p:sp>
      <p:sp>
        <p:nvSpPr>
          <p:cNvPr id="4" name="Slide Number Placeholder 3"/>
          <p:cNvSpPr>
            <a:spLocks noGrp="1"/>
          </p:cNvSpPr>
          <p:nvPr>
            <p:ph type="sldNum" sz="quarter" idx="12"/>
          </p:nvPr>
        </p:nvSpPr>
        <p:spPr/>
        <p:txBody>
          <a:bodyPr/>
          <a:lstStyle/>
          <a:p>
            <a:pPr>
              <a:defRPr/>
            </a:pPr>
            <a:fld id="{D8C9760C-2D66-4866-9448-BF6F83DBB594}" type="slidenum">
              <a:rPr lang="en-US"/>
              <a:pPr>
                <a:defRPr/>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8077200" cy="2971800"/>
          </a:xfrm>
        </p:spPr>
        <p:txBody>
          <a:bodyPr>
            <a:normAutofit/>
          </a:bodyPr>
          <a:lstStyle/>
          <a:p>
            <a:pPr algn="ctr"/>
            <a:r>
              <a:rPr lang="en-US" sz="6000" dirty="0" smtClean="0"/>
              <a:t>Small Employers</a:t>
            </a:r>
            <a:endParaRPr lang="en-US" sz="6000"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57</a:t>
            </a:fld>
            <a:endParaRPr lang="en-US" dirty="0"/>
          </a:p>
        </p:txBody>
      </p:sp>
    </p:spTree>
    <p:extLst>
      <p:ext uri="{BB962C8B-B14F-4D97-AF65-F5344CB8AC3E}">
        <p14:creationId xmlns:p14="http://schemas.microsoft.com/office/powerpoint/2010/main" val="3217286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38400"/>
            <a:ext cx="9144000" cy="2590800"/>
          </a:xfrm>
        </p:spPr>
        <p:txBody>
          <a:bodyPr/>
          <a:lstStyle/>
          <a:p>
            <a:pPr algn="ctr">
              <a:defRPr/>
            </a:pPr>
            <a:r>
              <a:rPr lang="en-US" sz="6000" dirty="0" smtClean="0"/>
              <a:t>Insurance Mandates</a:t>
            </a:r>
            <a:endParaRPr lang="en-US" sz="6000" dirty="0"/>
          </a:p>
        </p:txBody>
      </p:sp>
      <p:sp>
        <p:nvSpPr>
          <p:cNvPr id="4" name="Slide Number Placeholder 3"/>
          <p:cNvSpPr>
            <a:spLocks noGrp="1"/>
          </p:cNvSpPr>
          <p:nvPr>
            <p:ph type="sldNum" sz="quarter" idx="12"/>
          </p:nvPr>
        </p:nvSpPr>
        <p:spPr/>
        <p:txBody>
          <a:bodyPr/>
          <a:lstStyle/>
          <a:p>
            <a:pPr>
              <a:defRPr/>
            </a:pPr>
            <a:fld id="{D14CB2C9-8934-4F99-AA81-7FAAB947DEA5}" type="slidenum">
              <a:rPr lang="en-US" smtClean="0"/>
              <a:pPr>
                <a:defRPr/>
              </a:pPr>
              <a:t>58</a:t>
            </a:fld>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000" dirty="0" smtClean="0">
                <a:solidFill>
                  <a:schemeClr val="accent1">
                    <a:satMod val="150000"/>
                  </a:schemeClr>
                </a:solidFill>
                <a:latin typeface="Arial Black" pitchFamily="34" charset="0"/>
              </a:rPr>
              <a:t/>
            </a:r>
            <a:br>
              <a:rPr lang="en-US" sz="4000" dirty="0" smtClean="0">
                <a:solidFill>
                  <a:schemeClr val="accent1">
                    <a:satMod val="150000"/>
                  </a:schemeClr>
                </a:solidFill>
                <a:latin typeface="Arial Black" pitchFamily="34" charset="0"/>
              </a:rPr>
            </a:br>
            <a:r>
              <a:rPr lang="en-US" sz="4000" dirty="0" smtClean="0">
                <a:solidFill>
                  <a:schemeClr val="accent1">
                    <a:satMod val="150000"/>
                  </a:schemeClr>
                </a:solidFill>
                <a:latin typeface="Arial Black" pitchFamily="34" charset="0"/>
              </a:rPr>
              <a:t>Fair Health Insurance Premiums </a:t>
            </a:r>
            <a:r>
              <a:rPr lang="en-US" sz="3600" dirty="0" smtClean="0">
                <a:solidFill>
                  <a:schemeClr val="accent1">
                    <a:satMod val="150000"/>
                  </a:schemeClr>
                </a:solidFill>
                <a:latin typeface="Arial Black" pitchFamily="34" charset="0"/>
              </a:rPr>
              <a:t>(Individual &amp; Small Group Market) </a:t>
            </a:r>
            <a:r>
              <a:rPr lang="en-US" dirty="0" smtClean="0">
                <a:solidFill>
                  <a:schemeClr val="accent1">
                    <a:satMod val="150000"/>
                  </a:schemeClr>
                </a:solidFill>
                <a:latin typeface="Arial Black" pitchFamily="34" charset="0"/>
              </a:rPr>
              <a:t/>
            </a:r>
            <a:br>
              <a:rPr lang="en-US" dirty="0" smtClean="0">
                <a:solidFill>
                  <a:schemeClr val="accent1">
                    <a:satMod val="150000"/>
                  </a:schemeClr>
                </a:solidFill>
                <a:latin typeface="Arial Black" pitchFamily="34" charset="0"/>
              </a:rPr>
            </a:br>
            <a:endParaRPr lang="en-US" dirty="0">
              <a:solidFill>
                <a:schemeClr val="accent1">
                  <a:satMod val="150000"/>
                </a:schemeClr>
              </a:solidFill>
            </a:endParaRPr>
          </a:p>
        </p:txBody>
      </p:sp>
      <p:sp>
        <p:nvSpPr>
          <p:cNvPr id="3" name="Content Placeholder 2"/>
          <p:cNvSpPr>
            <a:spLocks noGrp="1"/>
          </p:cNvSpPr>
          <p:nvPr>
            <p:ph idx="1"/>
          </p:nvPr>
        </p:nvSpPr>
        <p:spPr>
          <a:xfrm>
            <a:off x="228600" y="1295400"/>
            <a:ext cx="8763000" cy="5334000"/>
          </a:xfrm>
        </p:spPr>
        <p:txBody>
          <a:bodyPr rtlCol="0">
            <a:normAutofit lnSpcReduction="10000"/>
          </a:bodyPr>
          <a:lstStyle/>
          <a:p>
            <a:pPr marL="438912" indent="-320040" eaLnBrk="1" fontAlgn="auto" hangingPunct="1">
              <a:spcBef>
                <a:spcPts val="0"/>
              </a:spcBef>
              <a:spcAft>
                <a:spcPts val="0"/>
              </a:spcAft>
              <a:buFont typeface="Wingdings 2"/>
              <a:buChar char=""/>
              <a:defRPr/>
            </a:pPr>
            <a:endParaRPr lang="en-US" sz="900" b="1" dirty="0" smtClean="0"/>
          </a:p>
          <a:p>
            <a:pPr marL="438912" indent="-274320" eaLnBrk="1" fontAlgn="auto" hangingPunct="1">
              <a:spcBef>
                <a:spcPts val="0"/>
              </a:spcBef>
              <a:spcAft>
                <a:spcPts val="0"/>
              </a:spcAft>
              <a:buFont typeface="Wingdings"/>
              <a:buChar char=""/>
              <a:defRPr/>
            </a:pPr>
            <a:r>
              <a:rPr lang="en-US" sz="2800" dirty="0" smtClean="0"/>
              <a:t>Premiums charged by insurers in the individual &amp; small group market may vary with respect to a particular plan or coverage only by:</a:t>
            </a:r>
          </a:p>
          <a:p>
            <a:pPr marL="731520" lvl="1" indent="-274320" eaLnBrk="1" fontAlgn="auto" hangingPunct="1">
              <a:spcAft>
                <a:spcPts val="0"/>
              </a:spcAft>
              <a:buClr>
                <a:srgbClr val="00B0F0"/>
              </a:buClr>
              <a:buFont typeface="Wingdings" pitchFamily="2" charset="2"/>
              <a:buChar char="§"/>
              <a:defRPr/>
            </a:pPr>
            <a:r>
              <a:rPr lang="en-US" dirty="0" smtClean="0"/>
              <a:t>whether the plan or coverage covers an individual or family, </a:t>
            </a:r>
          </a:p>
          <a:p>
            <a:pPr marL="731520" lvl="1" indent="-274320" eaLnBrk="1" fontAlgn="auto" hangingPunct="1">
              <a:spcAft>
                <a:spcPts val="0"/>
              </a:spcAft>
              <a:buClr>
                <a:srgbClr val="00B0F0"/>
              </a:buClr>
              <a:buFont typeface="Wingdings" pitchFamily="2" charset="2"/>
              <a:buChar char="§"/>
              <a:defRPr/>
            </a:pPr>
            <a:endParaRPr lang="en-US" sz="1300" dirty="0" smtClean="0"/>
          </a:p>
          <a:p>
            <a:pPr marL="731520" lvl="1" indent="-274320" eaLnBrk="1" fontAlgn="auto" hangingPunct="1">
              <a:spcAft>
                <a:spcPts val="0"/>
              </a:spcAft>
              <a:buClr>
                <a:srgbClr val="00B0F0"/>
              </a:buClr>
              <a:buFont typeface="Wingdings" pitchFamily="2" charset="2"/>
              <a:buChar char="§"/>
              <a:defRPr/>
            </a:pPr>
            <a:r>
              <a:rPr lang="en-US" dirty="0" smtClean="0"/>
              <a:t>the rating area, as established under state standards, </a:t>
            </a:r>
          </a:p>
          <a:p>
            <a:pPr marL="731520" lvl="1" indent="-274320" eaLnBrk="1" fontAlgn="auto" hangingPunct="1">
              <a:spcAft>
                <a:spcPts val="0"/>
              </a:spcAft>
              <a:buClr>
                <a:srgbClr val="00B0F0"/>
              </a:buClr>
              <a:buFont typeface="Wingdings" pitchFamily="2" charset="2"/>
              <a:buChar char="§"/>
              <a:defRPr/>
            </a:pPr>
            <a:endParaRPr lang="en-US" sz="1300" dirty="0" smtClean="0"/>
          </a:p>
          <a:p>
            <a:pPr marL="731520" lvl="1" indent="-274320" eaLnBrk="1" fontAlgn="auto" hangingPunct="1">
              <a:spcAft>
                <a:spcPts val="0"/>
              </a:spcAft>
              <a:buClr>
                <a:srgbClr val="00B0F0"/>
              </a:buClr>
              <a:buFont typeface="Wingdings" pitchFamily="2" charset="2"/>
              <a:buChar char="§"/>
              <a:defRPr/>
            </a:pPr>
            <a:r>
              <a:rPr lang="en-US" dirty="0" smtClean="0"/>
              <a:t>age, except that the rate may not vary by more than a factor of 3 to 1 for adults, and </a:t>
            </a:r>
          </a:p>
          <a:p>
            <a:pPr marL="731520" lvl="1" indent="-274320" eaLnBrk="1" fontAlgn="auto" hangingPunct="1">
              <a:spcAft>
                <a:spcPts val="0"/>
              </a:spcAft>
              <a:buClr>
                <a:srgbClr val="00B0F0"/>
              </a:buClr>
              <a:buFont typeface="Wingdings" pitchFamily="2" charset="2"/>
              <a:buChar char="§"/>
              <a:defRPr/>
            </a:pPr>
            <a:endParaRPr lang="en-US" sz="1300" dirty="0" smtClean="0"/>
          </a:p>
          <a:p>
            <a:pPr marL="731520" lvl="1" indent="-274320" eaLnBrk="1" fontAlgn="auto" hangingPunct="1">
              <a:spcAft>
                <a:spcPts val="0"/>
              </a:spcAft>
              <a:buClr>
                <a:srgbClr val="00B0F0"/>
              </a:buClr>
              <a:buFont typeface="Wingdings" pitchFamily="2" charset="2"/>
              <a:buChar char="§"/>
              <a:defRPr/>
            </a:pPr>
            <a:r>
              <a:rPr lang="en-US" dirty="0" smtClean="0"/>
              <a:t>tobacco use, except the rate may not vary by a factor of more than 1.5 to 1.</a:t>
            </a:r>
          </a:p>
          <a:p>
            <a:pPr marL="439420" indent="-274320" eaLnBrk="1" fontAlgn="auto" hangingPunct="1">
              <a:spcAft>
                <a:spcPts val="0"/>
              </a:spcAft>
              <a:buClr>
                <a:srgbClr val="00B0F0"/>
              </a:buClr>
              <a:buFont typeface="Wingdings" pitchFamily="2" charset="2"/>
              <a:buChar char="§"/>
              <a:defRPr/>
            </a:pPr>
            <a:endParaRPr lang="en-US" dirty="0" smtClean="0"/>
          </a:p>
        </p:txBody>
      </p:sp>
      <p:sp>
        <p:nvSpPr>
          <p:cNvPr id="4" name="Slide Number Placeholder 3"/>
          <p:cNvSpPr>
            <a:spLocks noGrp="1"/>
          </p:cNvSpPr>
          <p:nvPr>
            <p:ph type="sldNum" sz="quarter" idx="12"/>
          </p:nvPr>
        </p:nvSpPr>
        <p:spPr/>
        <p:txBody>
          <a:bodyPr/>
          <a:lstStyle/>
          <a:p>
            <a:pPr>
              <a:defRPr/>
            </a:pPr>
            <a:fld id="{C0EAAB5A-6E25-4B62-8B49-913501FD1D61}" type="slidenum">
              <a:rPr lang="en-US"/>
              <a:pPr>
                <a:defRPr/>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The Contents of the Notice</a:t>
            </a:r>
            <a:endParaRPr lang="en-US"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600200"/>
            <a:ext cx="8686800" cy="5029200"/>
          </a:xfrm>
        </p:spPr>
        <p:txBody>
          <a:bodyPr rtlCol="0">
            <a:normAutofit fontScale="92500" lnSpcReduction="20000"/>
          </a:bodyPr>
          <a:lstStyle/>
          <a:p>
            <a:pPr marL="438912" indent="-320040" eaLnBrk="1" fontAlgn="auto" hangingPunct="1">
              <a:spcBef>
                <a:spcPts val="0"/>
              </a:spcBef>
              <a:spcAft>
                <a:spcPts val="0"/>
              </a:spcAft>
              <a:buFont typeface="Wingdings 2"/>
              <a:buChar char=""/>
              <a:defRPr/>
            </a:pPr>
            <a:r>
              <a:rPr lang="en-US" sz="2800" dirty="0" smtClean="0"/>
              <a:t>With this notice, employees must be informed of the following: </a:t>
            </a:r>
          </a:p>
          <a:p>
            <a:pPr marL="438912" indent="-320040" eaLnBrk="1" fontAlgn="auto" hangingPunct="1">
              <a:spcBef>
                <a:spcPts val="0"/>
              </a:spcBef>
              <a:spcAft>
                <a:spcPts val="0"/>
              </a:spcAft>
              <a:buFont typeface="Wingdings 2"/>
              <a:buChar char=""/>
              <a:defRPr/>
            </a:pPr>
            <a:endParaRPr lang="en-US" sz="900" dirty="0" smtClean="0"/>
          </a:p>
          <a:p>
            <a:pPr marL="731520" lvl="1" indent="-274320" eaLnBrk="1" fontAlgn="auto" hangingPunct="1">
              <a:spcAft>
                <a:spcPts val="0"/>
              </a:spcAft>
              <a:buFont typeface="Wingdings"/>
              <a:buChar char=""/>
              <a:defRPr/>
            </a:pPr>
            <a:r>
              <a:rPr lang="en-US" sz="2400" dirty="0" smtClean="0"/>
              <a:t>The existence of the Exchange, given a description of the services provided by the Exchange, and told how to contact the Exchange to request assistance. </a:t>
            </a:r>
          </a:p>
          <a:p>
            <a:pPr marL="731520" lvl="1" indent="-274320" eaLnBrk="1" fontAlgn="auto" hangingPunct="1">
              <a:spcAft>
                <a:spcPts val="0"/>
              </a:spcAft>
              <a:buFont typeface="Wingdings"/>
              <a:buChar char=""/>
              <a:defRPr/>
            </a:pPr>
            <a:endParaRPr lang="en-US" sz="900" dirty="0" smtClean="0"/>
          </a:p>
          <a:p>
            <a:pPr marL="731520" lvl="1" indent="-274320" eaLnBrk="1" fontAlgn="auto" hangingPunct="1">
              <a:spcAft>
                <a:spcPts val="0"/>
              </a:spcAft>
              <a:buFont typeface="Wingdings"/>
              <a:buChar char=""/>
              <a:defRPr/>
            </a:pPr>
            <a:r>
              <a:rPr lang="en-US" sz="2400" dirty="0" smtClean="0"/>
              <a:t>They may be eligible for a premium tax credit or a cost-sharing reduction (under PPACA § 1402) through the Exchange if the employer plan’s share of the total cost of benefits under the plan is less than 60%. </a:t>
            </a:r>
          </a:p>
          <a:p>
            <a:pPr marL="731520" lvl="1" indent="-274320" eaLnBrk="1" fontAlgn="auto" hangingPunct="1">
              <a:spcAft>
                <a:spcPts val="0"/>
              </a:spcAft>
              <a:buFont typeface="Wingdings"/>
              <a:buChar char=""/>
              <a:defRPr/>
            </a:pPr>
            <a:endParaRPr lang="en-US" sz="900" dirty="0" smtClean="0"/>
          </a:p>
          <a:p>
            <a:pPr marL="731520" lvl="1" indent="-274320" eaLnBrk="1" fontAlgn="auto" hangingPunct="1">
              <a:spcAft>
                <a:spcPts val="0"/>
              </a:spcAft>
              <a:buFont typeface="Wingdings"/>
              <a:buChar char=""/>
              <a:defRPr/>
            </a:pPr>
            <a:r>
              <a:rPr lang="en-US" sz="2400" dirty="0" smtClean="0"/>
              <a:t>If they purchase a qualified health plan through the Exchange, then they may lose any employer contribution toward the cost of employer-provided coverage; and all or a portion of employer contributions to employer-provided coverage may be excludable for federal income tax purposes.</a:t>
            </a:r>
            <a:endParaRPr lang="en-US" sz="2400" dirty="0"/>
          </a:p>
        </p:txBody>
      </p:sp>
      <p:sp>
        <p:nvSpPr>
          <p:cNvPr id="4" name="Slide Number Placeholder 3"/>
          <p:cNvSpPr>
            <a:spLocks noGrp="1"/>
          </p:cNvSpPr>
          <p:nvPr>
            <p:ph type="sldNum" sz="quarter" idx="12"/>
          </p:nvPr>
        </p:nvSpPr>
        <p:spPr/>
        <p:txBody>
          <a:bodyPr/>
          <a:lstStyle/>
          <a:p>
            <a:pPr>
              <a:defRPr/>
            </a:pPr>
            <a:fld id="{D89455A6-AFDC-4B17-9BBC-CBC04F1D3FAD}" type="slidenum">
              <a:rPr lang="en-US"/>
              <a:pPr>
                <a:defRPr/>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Comprehensive Health Coverage Requirement</a:t>
            </a:r>
            <a:endParaRPr lang="en-US" dirty="0">
              <a:solidFill>
                <a:schemeClr val="accent1">
                  <a:satMod val="150000"/>
                </a:schemeClr>
              </a:solidFill>
              <a:latin typeface="Arial Black" pitchFamily="34" charset="0"/>
            </a:endParaRPr>
          </a:p>
        </p:txBody>
      </p:sp>
      <p:sp>
        <p:nvSpPr>
          <p:cNvPr id="86019" name="Content Placeholder 2"/>
          <p:cNvSpPr>
            <a:spLocks noGrp="1"/>
          </p:cNvSpPr>
          <p:nvPr>
            <p:ph idx="1"/>
          </p:nvPr>
        </p:nvSpPr>
        <p:spPr>
          <a:xfrm>
            <a:off x="228600" y="1600200"/>
            <a:ext cx="8763000" cy="5257800"/>
          </a:xfrm>
        </p:spPr>
        <p:txBody>
          <a:bodyPr/>
          <a:lstStyle/>
          <a:p>
            <a:pPr eaLnBrk="1" hangingPunct="1"/>
            <a:r>
              <a:rPr lang="en-US" sz="2800" dirty="0" smtClean="0"/>
              <a:t>Effective for plan years beginning on or after January 1, 2014, health insurance insurers offering coverage in the individual or small group market must ensure that such coverage includes the “essential health benefits package.” </a:t>
            </a:r>
          </a:p>
          <a:p>
            <a:pPr eaLnBrk="1" hangingPunct="1"/>
            <a:endParaRPr lang="en-US" sz="1400" dirty="0" smtClean="0"/>
          </a:p>
          <a:p>
            <a:pPr eaLnBrk="1" hangingPunct="1"/>
            <a:r>
              <a:rPr lang="en-US" sz="2800" dirty="0" smtClean="0"/>
              <a:t>This requirement does not apply to “excepted benefits.”</a:t>
            </a:r>
          </a:p>
          <a:p>
            <a:pPr eaLnBrk="1" hangingPunct="1"/>
            <a:endParaRPr lang="en-US" sz="1400" dirty="0" smtClean="0"/>
          </a:p>
          <a:p>
            <a:pPr eaLnBrk="1" hangingPunct="1"/>
            <a:r>
              <a:rPr lang="en-US" sz="2800" dirty="0" smtClean="0"/>
              <a:t>Insurance coverage and health plans that qualify as grandfathered health plans are not required to comply with comprehensive health coverage requirement. </a:t>
            </a:r>
          </a:p>
          <a:p>
            <a:pPr eaLnBrk="1" hangingPunct="1"/>
            <a:endParaRPr lang="en-US" sz="2400" dirty="0" smtClean="0"/>
          </a:p>
        </p:txBody>
      </p:sp>
      <p:sp>
        <p:nvSpPr>
          <p:cNvPr id="4" name="Slide Number Placeholder 3"/>
          <p:cNvSpPr>
            <a:spLocks noGrp="1"/>
          </p:cNvSpPr>
          <p:nvPr>
            <p:ph type="sldNum" sz="quarter" idx="12"/>
          </p:nvPr>
        </p:nvSpPr>
        <p:spPr/>
        <p:txBody>
          <a:bodyPr/>
          <a:lstStyle/>
          <a:p>
            <a:pPr>
              <a:defRPr/>
            </a:pPr>
            <a:fld id="{E2C85994-0820-4E5A-9DB3-4447C32C5392}" type="slidenum">
              <a:rPr lang="en-US"/>
              <a:pPr>
                <a:defRPr/>
              </a:pPr>
              <a:t>60</a:t>
            </a:fld>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Comprehensive Health Coverage Requirement</a:t>
            </a:r>
            <a:endParaRPr lang="en-US" dirty="0">
              <a:solidFill>
                <a:schemeClr val="accent1">
                  <a:satMod val="150000"/>
                </a:schemeClr>
              </a:solidFill>
              <a:latin typeface="Arial Black" pitchFamily="34" charset="0"/>
            </a:endParaRPr>
          </a:p>
        </p:txBody>
      </p:sp>
      <p:sp>
        <p:nvSpPr>
          <p:cNvPr id="87043" name="Content Placeholder 2"/>
          <p:cNvSpPr>
            <a:spLocks noGrp="1"/>
          </p:cNvSpPr>
          <p:nvPr>
            <p:ph idx="1"/>
          </p:nvPr>
        </p:nvSpPr>
        <p:spPr>
          <a:xfrm>
            <a:off x="228600" y="1447800"/>
            <a:ext cx="8763000" cy="5410200"/>
          </a:xfrm>
        </p:spPr>
        <p:txBody>
          <a:bodyPr/>
          <a:lstStyle/>
          <a:p>
            <a:pPr eaLnBrk="1" hangingPunct="1"/>
            <a:r>
              <a:rPr lang="en-US" sz="2800" dirty="0" smtClean="0"/>
              <a:t>To provide the essential health benefits package, a plan must—</a:t>
            </a:r>
          </a:p>
          <a:p>
            <a:pPr eaLnBrk="1" hangingPunct="1"/>
            <a:endParaRPr lang="en-US" sz="900" dirty="0" smtClean="0"/>
          </a:p>
          <a:p>
            <a:pPr lvl="1" eaLnBrk="1" hangingPunct="1"/>
            <a:r>
              <a:rPr lang="en-US" sz="2400" dirty="0" smtClean="0"/>
              <a:t>provide essential health benefits, </a:t>
            </a:r>
          </a:p>
          <a:p>
            <a:pPr eaLnBrk="1" hangingPunct="1"/>
            <a:endParaRPr lang="en-US" sz="2400" dirty="0" smtClean="0"/>
          </a:p>
          <a:p>
            <a:pPr lvl="1" eaLnBrk="1" hangingPunct="1"/>
            <a:r>
              <a:rPr lang="en-US" sz="2400" dirty="0" smtClean="0"/>
              <a:t>limit cost-sharing, and </a:t>
            </a:r>
          </a:p>
          <a:p>
            <a:pPr eaLnBrk="1" hangingPunct="1"/>
            <a:endParaRPr lang="en-US" sz="2400" dirty="0" smtClean="0"/>
          </a:p>
          <a:p>
            <a:pPr lvl="1" eaLnBrk="1" hangingPunct="1"/>
            <a:r>
              <a:rPr lang="en-US" sz="2400" dirty="0" smtClean="0"/>
              <a:t>provide either bronze, silver, gold, or platinum level coverage (that is, benefits that are actuarially equivalent to 60%, 70%, 80%, or 90% (respectively) of the full actuarial benefits provided under the plan), as or a catastrophic plan (also known as “young invincibles” coverage</a:t>
            </a:r>
            <a:r>
              <a:rPr lang="en-US" sz="2000" dirty="0" smtClean="0"/>
              <a:t>).</a:t>
            </a:r>
          </a:p>
        </p:txBody>
      </p:sp>
      <p:sp>
        <p:nvSpPr>
          <p:cNvPr id="4" name="Slide Number Placeholder 3"/>
          <p:cNvSpPr>
            <a:spLocks noGrp="1"/>
          </p:cNvSpPr>
          <p:nvPr>
            <p:ph type="sldNum" sz="quarter" idx="12"/>
          </p:nvPr>
        </p:nvSpPr>
        <p:spPr/>
        <p:txBody>
          <a:bodyPr/>
          <a:lstStyle/>
          <a:p>
            <a:pPr>
              <a:defRPr/>
            </a:pPr>
            <a:fld id="{749530D4-DC56-48C7-A6D3-7CC2C567B14F}" type="slidenum">
              <a:rPr lang="en-US"/>
              <a:pPr>
                <a:defRPr/>
              </a:pPr>
              <a:t>61</a:t>
            </a:fld>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sz="4100" dirty="0">
                <a:latin typeface="Arial Black"/>
              </a:rPr>
              <a:t>Comprehensive Health Coverage Requirement</a:t>
            </a:r>
            <a:endParaRPr lang="en-US" dirty="0"/>
          </a:p>
        </p:txBody>
      </p:sp>
      <p:sp>
        <p:nvSpPr>
          <p:cNvPr id="88067" name="Content Placeholder 2"/>
          <p:cNvSpPr>
            <a:spLocks noGrp="1"/>
          </p:cNvSpPr>
          <p:nvPr>
            <p:ph idx="1"/>
          </p:nvPr>
        </p:nvSpPr>
        <p:spPr>
          <a:xfrm>
            <a:off x="228600" y="1524000"/>
            <a:ext cx="8610600" cy="5181600"/>
          </a:xfrm>
        </p:spPr>
        <p:txBody>
          <a:bodyPr/>
          <a:lstStyle/>
          <a:p>
            <a:r>
              <a:rPr lang="en-US" sz="2000" dirty="0" smtClean="0"/>
              <a:t>What precisely constitutes “essential health benefits” is to be defined by regulations, but they include minimum benefits in ten general categories and the items and services covered within those categories—</a:t>
            </a:r>
          </a:p>
          <a:p>
            <a:endParaRPr lang="en-US" sz="800" dirty="0" smtClean="0"/>
          </a:p>
          <a:p>
            <a:pPr lvl="1"/>
            <a:r>
              <a:rPr lang="en-US" sz="1800" dirty="0" smtClean="0"/>
              <a:t>Ambulatory patient services</a:t>
            </a:r>
          </a:p>
          <a:p>
            <a:pPr lvl="1"/>
            <a:r>
              <a:rPr lang="en-US" sz="1800" dirty="0" smtClean="0"/>
              <a:t>Emergency services</a:t>
            </a:r>
          </a:p>
          <a:p>
            <a:pPr lvl="1"/>
            <a:r>
              <a:rPr lang="en-US" sz="1800" dirty="0" smtClean="0"/>
              <a:t> Hospitalization</a:t>
            </a:r>
          </a:p>
          <a:p>
            <a:pPr lvl="1"/>
            <a:r>
              <a:rPr lang="en-US" sz="1800" dirty="0" smtClean="0"/>
              <a:t>Maternity and newborn care</a:t>
            </a:r>
          </a:p>
          <a:p>
            <a:pPr lvl="1"/>
            <a:r>
              <a:rPr lang="en-US" sz="1800" dirty="0" smtClean="0"/>
              <a:t>Mental health and substance use disorder services, including behavioral health treatment</a:t>
            </a:r>
          </a:p>
          <a:p>
            <a:pPr lvl="1"/>
            <a:r>
              <a:rPr lang="en-US" sz="1800" dirty="0" smtClean="0"/>
              <a:t>Prescription drugs</a:t>
            </a:r>
          </a:p>
          <a:p>
            <a:pPr lvl="1"/>
            <a:r>
              <a:rPr lang="en-US" sz="1800" dirty="0" smtClean="0"/>
              <a:t>Rehabilitative and habilitative services and devices</a:t>
            </a:r>
          </a:p>
          <a:p>
            <a:pPr lvl="1"/>
            <a:r>
              <a:rPr lang="en-US" sz="1800" dirty="0" smtClean="0"/>
              <a:t>Laboratory services</a:t>
            </a:r>
          </a:p>
          <a:p>
            <a:pPr lvl="1"/>
            <a:r>
              <a:rPr lang="en-US" sz="1800" dirty="0" smtClean="0"/>
              <a:t>Preventive and wellness services and chronic disease management</a:t>
            </a:r>
          </a:p>
          <a:p>
            <a:pPr lvl="1"/>
            <a:r>
              <a:rPr lang="en-US" sz="1800" dirty="0" smtClean="0"/>
              <a:t>Pediatric services, including oral and vision care. </a:t>
            </a:r>
          </a:p>
          <a:p>
            <a:endParaRPr lang="en-US" dirty="0" smtClean="0"/>
          </a:p>
        </p:txBody>
      </p:sp>
      <p:sp>
        <p:nvSpPr>
          <p:cNvPr id="4" name="Slide Number Placeholder 3"/>
          <p:cNvSpPr>
            <a:spLocks noGrp="1"/>
          </p:cNvSpPr>
          <p:nvPr>
            <p:ph type="sldNum" sz="quarter" idx="12"/>
          </p:nvPr>
        </p:nvSpPr>
        <p:spPr/>
        <p:txBody>
          <a:bodyPr/>
          <a:lstStyle/>
          <a:p>
            <a:pPr>
              <a:defRPr/>
            </a:pPr>
            <a:fld id="{C3F826A2-D840-48F9-A7ED-AE832A547B77}" type="slidenum">
              <a:rPr lang="en-US" smtClean="0"/>
              <a:pPr>
                <a:defRPr/>
              </a:pPr>
              <a:t>62</a:t>
            </a:fld>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8077200" cy="2514600"/>
          </a:xfrm>
        </p:spPr>
        <p:txBody>
          <a:bodyPr/>
          <a:lstStyle/>
          <a:p>
            <a:pPr algn="ctr">
              <a:defRPr/>
            </a:pPr>
            <a:r>
              <a:rPr lang="en-US" sz="6000" dirty="0" smtClean="0"/>
              <a:t>Cost Sharing Limits</a:t>
            </a:r>
            <a:endParaRPr lang="en-US" sz="6000" dirty="0"/>
          </a:p>
        </p:txBody>
      </p:sp>
      <p:sp>
        <p:nvSpPr>
          <p:cNvPr id="4" name="Slide Number Placeholder 3"/>
          <p:cNvSpPr>
            <a:spLocks noGrp="1"/>
          </p:cNvSpPr>
          <p:nvPr>
            <p:ph type="sldNum" sz="quarter" idx="12"/>
          </p:nvPr>
        </p:nvSpPr>
        <p:spPr/>
        <p:txBody>
          <a:bodyPr/>
          <a:lstStyle/>
          <a:p>
            <a:pPr>
              <a:defRPr/>
            </a:pPr>
            <a:fld id="{9644A354-1D71-4EB7-9073-C341BA1876D1}" type="slidenum">
              <a:rPr lang="en-US" smtClean="0"/>
              <a:pPr>
                <a:defRPr/>
              </a:pPr>
              <a:t>63</a:t>
            </a:fld>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Cost Sharing Requirements</a:t>
            </a:r>
            <a:endParaRPr lang="en-US"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447800"/>
            <a:ext cx="8686800" cy="4724400"/>
          </a:xfrm>
        </p:spPr>
        <p:txBody>
          <a:bodyPr rtlCol="0">
            <a:normAutofit fontScale="85000" lnSpcReduction="10000"/>
          </a:bodyPr>
          <a:lstStyle/>
          <a:p>
            <a:pPr marL="438912" indent="-320040" eaLnBrk="1" fontAlgn="auto" hangingPunct="1">
              <a:spcBef>
                <a:spcPts val="0"/>
              </a:spcBef>
              <a:spcAft>
                <a:spcPts val="0"/>
              </a:spcAft>
              <a:buFont typeface="Wingdings 2"/>
              <a:buChar char=""/>
              <a:defRPr/>
            </a:pPr>
            <a:r>
              <a:rPr lang="en-US" sz="3000" dirty="0" smtClean="0"/>
              <a:t> Health care reform requires that “cost-sharing” be limited. </a:t>
            </a:r>
          </a:p>
          <a:p>
            <a:pPr marL="438912" indent="-320040" eaLnBrk="1" fontAlgn="auto" hangingPunct="1">
              <a:spcBef>
                <a:spcPts val="0"/>
              </a:spcBef>
              <a:spcAft>
                <a:spcPts val="0"/>
              </a:spcAft>
              <a:buFont typeface="Wingdings 2"/>
              <a:buChar char=""/>
              <a:defRPr/>
            </a:pPr>
            <a:endParaRPr lang="en-US" sz="900" dirty="0"/>
          </a:p>
          <a:p>
            <a:pPr marL="438912" indent="-320040" eaLnBrk="1" fontAlgn="auto" hangingPunct="1">
              <a:spcBef>
                <a:spcPts val="0"/>
              </a:spcBef>
              <a:spcAft>
                <a:spcPts val="0"/>
              </a:spcAft>
              <a:buFont typeface="Wingdings 2"/>
              <a:buChar char=""/>
              <a:defRPr/>
            </a:pPr>
            <a:endParaRPr lang="en-US" sz="1600" dirty="0" smtClean="0"/>
          </a:p>
          <a:p>
            <a:pPr marL="438912" indent="-320040" eaLnBrk="1" fontAlgn="auto" hangingPunct="1">
              <a:spcBef>
                <a:spcPts val="0"/>
              </a:spcBef>
              <a:spcAft>
                <a:spcPts val="0"/>
              </a:spcAft>
              <a:buFont typeface="Wingdings 2"/>
              <a:buChar char=""/>
              <a:defRPr/>
            </a:pPr>
            <a:r>
              <a:rPr lang="en-US" sz="3000" dirty="0" smtClean="0"/>
              <a:t>This requirement applies to all individual and small nongrandfathered group insured health plans </a:t>
            </a:r>
          </a:p>
          <a:p>
            <a:pPr marL="438912" indent="-320040" eaLnBrk="1" fontAlgn="auto" hangingPunct="1">
              <a:spcBef>
                <a:spcPts val="0"/>
              </a:spcBef>
              <a:spcAft>
                <a:spcPts val="0"/>
              </a:spcAft>
              <a:buFont typeface="Wingdings 2"/>
              <a:buChar char=""/>
              <a:defRPr/>
            </a:pPr>
            <a:endParaRPr lang="en-US" sz="900" dirty="0" smtClean="0"/>
          </a:p>
          <a:p>
            <a:pPr marL="438912" indent="-320040" eaLnBrk="1" fontAlgn="auto" hangingPunct="1">
              <a:spcBef>
                <a:spcPts val="0"/>
              </a:spcBef>
              <a:spcAft>
                <a:spcPts val="0"/>
              </a:spcAft>
              <a:buFont typeface="Wingdings 2"/>
              <a:buChar char=""/>
              <a:defRPr/>
            </a:pPr>
            <a:endParaRPr lang="en-US" sz="1500" dirty="0" smtClean="0"/>
          </a:p>
          <a:p>
            <a:pPr marL="438912" indent="-320040" eaLnBrk="1" fontAlgn="auto" hangingPunct="1">
              <a:spcBef>
                <a:spcPts val="0"/>
              </a:spcBef>
              <a:spcAft>
                <a:spcPts val="0"/>
              </a:spcAft>
              <a:buFont typeface="Wingdings 2"/>
              <a:buChar char=""/>
              <a:defRPr/>
            </a:pPr>
            <a:r>
              <a:rPr lang="en-US" sz="3000" dirty="0" smtClean="0"/>
              <a:t>Cost-sharing includes deductibles, co-insurance, co-payments or similar charges, and any other required expenditure which is a qualified medical expense with respect to essential health benefits covered under the plan. </a:t>
            </a:r>
          </a:p>
          <a:p>
            <a:pPr marL="438912" indent="-320040" eaLnBrk="1" fontAlgn="auto" hangingPunct="1">
              <a:spcBef>
                <a:spcPts val="0"/>
              </a:spcBef>
              <a:spcAft>
                <a:spcPts val="0"/>
              </a:spcAft>
              <a:buFont typeface="Wingdings 2"/>
              <a:buChar char=""/>
              <a:defRPr/>
            </a:pPr>
            <a:endParaRPr lang="en-US" sz="900" dirty="0" smtClean="0"/>
          </a:p>
          <a:p>
            <a:pPr marL="438912" indent="-320040" eaLnBrk="1" fontAlgn="auto" hangingPunct="1">
              <a:spcBef>
                <a:spcPts val="0"/>
              </a:spcBef>
              <a:spcAft>
                <a:spcPts val="0"/>
              </a:spcAft>
              <a:buFont typeface="Wingdings 2"/>
              <a:buChar char=""/>
              <a:defRPr/>
            </a:pPr>
            <a:endParaRPr lang="en-US" sz="1500" dirty="0" smtClean="0"/>
          </a:p>
          <a:p>
            <a:pPr marL="438912" indent="-320040" eaLnBrk="1" fontAlgn="auto" hangingPunct="1">
              <a:spcBef>
                <a:spcPts val="0"/>
              </a:spcBef>
              <a:spcAft>
                <a:spcPts val="0"/>
              </a:spcAft>
              <a:buFont typeface="Wingdings 2"/>
              <a:buChar char=""/>
              <a:defRPr/>
            </a:pPr>
            <a:r>
              <a:rPr lang="en-US" sz="3000" dirty="0" smtClean="0"/>
              <a:t>Cost-sharing does not include premiums, balance billing amounts for non-network providers, or spending for noncovered services.</a:t>
            </a:r>
            <a:endParaRPr lang="en-US" sz="3000" dirty="0"/>
          </a:p>
        </p:txBody>
      </p:sp>
      <p:sp>
        <p:nvSpPr>
          <p:cNvPr id="4" name="Slide Number Placeholder 3"/>
          <p:cNvSpPr>
            <a:spLocks noGrp="1"/>
          </p:cNvSpPr>
          <p:nvPr>
            <p:ph type="sldNum" sz="quarter" idx="12"/>
          </p:nvPr>
        </p:nvSpPr>
        <p:spPr/>
        <p:txBody>
          <a:bodyPr/>
          <a:lstStyle/>
          <a:p>
            <a:pPr>
              <a:defRPr/>
            </a:pPr>
            <a:fld id="{E155A758-2CE1-4DF7-AD50-C89AB8B99A1C}" type="slidenum">
              <a:rPr lang="en-US"/>
              <a:pPr>
                <a:defRPr/>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dirty="0" smtClean="0">
                <a:solidFill>
                  <a:schemeClr val="accent1">
                    <a:satMod val="150000"/>
                  </a:schemeClr>
                </a:solidFill>
                <a:latin typeface="Arial Black" pitchFamily="34" charset="0"/>
              </a:rPr>
              <a:t>Cost Sharing Requirements</a:t>
            </a:r>
            <a:endParaRPr lang="en-US" dirty="0">
              <a:solidFill>
                <a:schemeClr val="accent1">
                  <a:satMod val="150000"/>
                </a:schemeClr>
              </a:solidFill>
              <a:latin typeface="Arial Black" pitchFamily="34" charset="0"/>
            </a:endParaRPr>
          </a:p>
        </p:txBody>
      </p:sp>
      <p:sp>
        <p:nvSpPr>
          <p:cNvPr id="3" name="Content Placeholder 2"/>
          <p:cNvSpPr>
            <a:spLocks noGrp="1"/>
          </p:cNvSpPr>
          <p:nvPr>
            <p:ph idx="1"/>
          </p:nvPr>
        </p:nvSpPr>
        <p:spPr>
          <a:xfrm>
            <a:off x="228600" y="1447800"/>
            <a:ext cx="8839200" cy="5257800"/>
          </a:xfrm>
        </p:spPr>
        <p:txBody>
          <a:bodyPr rtlCol="0">
            <a:normAutofit fontScale="85000" lnSpcReduction="10000"/>
          </a:bodyPr>
          <a:lstStyle/>
          <a:p>
            <a:pPr marL="438912" indent="-320040" eaLnBrk="1" fontAlgn="auto" hangingPunct="1">
              <a:spcBef>
                <a:spcPts val="0"/>
              </a:spcBef>
              <a:spcAft>
                <a:spcPts val="0"/>
              </a:spcAft>
              <a:buFont typeface="Wingdings 2"/>
              <a:buChar char=""/>
              <a:defRPr/>
            </a:pPr>
            <a:r>
              <a:rPr lang="en-US" sz="3000" b="1" dirty="0" smtClean="0"/>
              <a:t>Limit on Annual Deductible:</a:t>
            </a:r>
          </a:p>
          <a:p>
            <a:pPr marL="731520" lvl="1" indent="-274320" eaLnBrk="1" fontAlgn="auto" hangingPunct="1">
              <a:spcAft>
                <a:spcPts val="0"/>
              </a:spcAft>
              <a:buFont typeface="Wingdings"/>
              <a:buChar char=""/>
              <a:defRPr/>
            </a:pPr>
            <a:r>
              <a:rPr lang="en-US" sz="2600" dirty="0" smtClean="0"/>
              <a:t>For non grandfathered plans, the annual deductible must not exceed:</a:t>
            </a:r>
          </a:p>
          <a:p>
            <a:pPr marL="996696" lvl="2" eaLnBrk="1" fontAlgn="auto" hangingPunct="1">
              <a:spcAft>
                <a:spcPts val="0"/>
              </a:spcAft>
              <a:buClr>
                <a:schemeClr val="accent3"/>
              </a:buClr>
              <a:buFont typeface="Arial"/>
              <a:buChar char="▪"/>
              <a:defRPr/>
            </a:pPr>
            <a:endParaRPr lang="en-US" sz="2600" dirty="0" smtClean="0"/>
          </a:p>
          <a:p>
            <a:pPr marL="996696" lvl="2" eaLnBrk="1" fontAlgn="auto" hangingPunct="1">
              <a:spcAft>
                <a:spcPts val="0"/>
              </a:spcAft>
              <a:buClr>
                <a:schemeClr val="accent3"/>
              </a:buClr>
              <a:buFont typeface="Arial"/>
              <a:buChar char="▪"/>
              <a:defRPr/>
            </a:pPr>
            <a:r>
              <a:rPr lang="en-US" sz="2600" dirty="0" smtClean="0"/>
              <a:t>$2,000, in the case of a plan covering a single individual, or </a:t>
            </a:r>
          </a:p>
          <a:p>
            <a:pPr marL="996696" lvl="2" eaLnBrk="1" fontAlgn="auto" hangingPunct="1">
              <a:spcAft>
                <a:spcPts val="0"/>
              </a:spcAft>
              <a:buClr>
                <a:schemeClr val="accent3"/>
              </a:buClr>
              <a:buFont typeface="Arial"/>
              <a:buChar char="▪"/>
              <a:defRPr/>
            </a:pPr>
            <a:endParaRPr lang="en-US" sz="2600" dirty="0" smtClean="0"/>
          </a:p>
          <a:p>
            <a:pPr marL="996696" lvl="2" eaLnBrk="1" fontAlgn="auto" hangingPunct="1">
              <a:spcAft>
                <a:spcPts val="0"/>
              </a:spcAft>
              <a:buClr>
                <a:schemeClr val="accent3"/>
              </a:buClr>
              <a:buFont typeface="Arial"/>
              <a:buChar char="▪"/>
              <a:defRPr/>
            </a:pPr>
            <a:r>
              <a:rPr lang="en-US" sz="2600" dirty="0" smtClean="0"/>
              <a:t>$4,000 in the case of any other plan.</a:t>
            </a:r>
          </a:p>
          <a:p>
            <a:pPr marL="731520" lvl="1" indent="-274320" eaLnBrk="1" fontAlgn="auto" hangingPunct="1">
              <a:spcAft>
                <a:spcPts val="0"/>
              </a:spcAft>
              <a:buFont typeface="Wingdings"/>
              <a:buChar char=""/>
              <a:defRPr/>
            </a:pPr>
            <a:endParaRPr lang="en-US" sz="2600" dirty="0" smtClean="0"/>
          </a:p>
          <a:p>
            <a:pPr marL="731520" lvl="1" indent="-274320" eaLnBrk="1" fontAlgn="auto" hangingPunct="1">
              <a:spcAft>
                <a:spcPts val="0"/>
              </a:spcAft>
              <a:buFont typeface="Wingdings"/>
              <a:buChar char=""/>
              <a:defRPr/>
            </a:pPr>
            <a:r>
              <a:rPr lang="en-US" sz="2600" dirty="0" smtClean="0"/>
              <a:t>The above figures will be indexed and may increase for years after 2014. </a:t>
            </a:r>
          </a:p>
          <a:p>
            <a:pPr marL="731520" lvl="1" indent="-274320" eaLnBrk="1" fontAlgn="auto" hangingPunct="1">
              <a:spcAft>
                <a:spcPts val="0"/>
              </a:spcAft>
              <a:buFont typeface="Wingdings"/>
              <a:buChar char=""/>
              <a:defRPr/>
            </a:pPr>
            <a:r>
              <a:rPr lang="en-US" sz="2600" dirty="0" smtClean="0"/>
              <a:t>The maximum deductible amounts may be increased by the maximum amount of reimbursement reasonably available to a participant under a “flexible spending arrangement.”</a:t>
            </a:r>
          </a:p>
          <a:p>
            <a:pPr marL="731520" lvl="1" indent="-274320" eaLnBrk="1" fontAlgn="auto" hangingPunct="1">
              <a:spcAft>
                <a:spcPts val="0"/>
              </a:spcAft>
              <a:buFont typeface="Wingdings"/>
              <a:buChar char=""/>
              <a:defRPr/>
            </a:pPr>
            <a:endParaRPr lang="en-US" sz="2600" dirty="0" smtClean="0"/>
          </a:p>
          <a:p>
            <a:pPr marL="731520" lvl="1" indent="-274320" eaLnBrk="1" fontAlgn="auto" hangingPunct="1">
              <a:spcAft>
                <a:spcPts val="0"/>
              </a:spcAft>
              <a:buFont typeface="Wingdings"/>
              <a:buChar char=""/>
              <a:defRPr/>
            </a:pPr>
            <a:r>
              <a:rPr lang="en-US" sz="2600" dirty="0" smtClean="0"/>
              <a:t>It does not apply to grandfathered plans.</a:t>
            </a:r>
          </a:p>
          <a:p>
            <a:pPr marL="438912" indent="-320040" eaLnBrk="1" fontAlgn="auto" hangingPunct="1">
              <a:spcBef>
                <a:spcPts val="0"/>
              </a:spcBef>
              <a:spcAft>
                <a:spcPts val="0"/>
              </a:spcAft>
              <a:buFont typeface="Wingdings 2"/>
              <a:buChar char=""/>
              <a:defRPr/>
            </a:pPr>
            <a:endParaRPr lang="en-US" sz="3100" dirty="0" smtClean="0"/>
          </a:p>
          <a:p>
            <a:pPr marL="731520" indent="-274320" eaLnBrk="1" fontAlgn="auto" hangingPunct="1">
              <a:spcBef>
                <a:spcPts val="576"/>
              </a:spcBef>
              <a:spcAft>
                <a:spcPts val="0"/>
              </a:spcAft>
              <a:buClr>
                <a:srgbClr val="00B0F0"/>
              </a:buClr>
              <a:buFont typeface="Wingdings 2"/>
              <a:buChar char=""/>
              <a:defRPr/>
            </a:pPr>
            <a:endParaRPr lang="en-US" sz="3100" dirty="0" smtClean="0"/>
          </a:p>
          <a:p>
            <a:pPr marL="731520" lvl="1" indent="-274320" eaLnBrk="1" fontAlgn="auto" hangingPunct="1">
              <a:spcAft>
                <a:spcPts val="0"/>
              </a:spcAft>
              <a:buFont typeface="Wingdings"/>
              <a:buChar char=""/>
              <a:defRPr/>
            </a:pPr>
            <a:endParaRPr lang="en-US" sz="2400" dirty="0" smtClean="0"/>
          </a:p>
        </p:txBody>
      </p:sp>
      <p:sp>
        <p:nvSpPr>
          <p:cNvPr id="4" name="Slide Number Placeholder 3"/>
          <p:cNvSpPr>
            <a:spLocks noGrp="1"/>
          </p:cNvSpPr>
          <p:nvPr>
            <p:ph type="sldNum" sz="quarter" idx="12"/>
          </p:nvPr>
        </p:nvSpPr>
        <p:spPr/>
        <p:txBody>
          <a:bodyPr/>
          <a:lstStyle/>
          <a:p>
            <a:pPr>
              <a:defRPr/>
            </a:pPr>
            <a:fld id="{A33B9697-F1C6-4034-865B-DA377CD901C5}" type="slidenum">
              <a:rPr lang="en-US"/>
              <a:pPr>
                <a:defRPr/>
              </a:pPr>
              <a:t>65</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8077200" cy="2362200"/>
          </a:xfrm>
        </p:spPr>
        <p:txBody>
          <a:bodyPr/>
          <a:lstStyle/>
          <a:p>
            <a:pPr algn="ctr"/>
            <a:r>
              <a:rPr lang="en-US" dirty="0" smtClean="0"/>
              <a:t>SHOP EXCHANGES</a:t>
            </a:r>
            <a:endParaRPr lang="en-US"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66</a:t>
            </a:fld>
            <a:endParaRPr lang="en-US" dirty="0"/>
          </a:p>
        </p:txBody>
      </p:sp>
    </p:spTree>
    <p:extLst>
      <p:ext uri="{BB962C8B-B14F-4D97-AF65-F5344CB8AC3E}">
        <p14:creationId xmlns:p14="http://schemas.microsoft.com/office/powerpoint/2010/main" val="13725448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38912" indent="-320040" algn="ctr" eaLnBrk="1" fontAlgn="auto" hangingPunct="1">
              <a:spcBef>
                <a:spcPts val="0"/>
              </a:spcBef>
              <a:spcAft>
                <a:spcPts val="0"/>
              </a:spcAft>
              <a:defRPr/>
            </a:pPr>
            <a:r>
              <a:rPr lang="en-US" dirty="0"/>
              <a:t>Small Business Health Option (SHOP Exchange)</a:t>
            </a:r>
          </a:p>
        </p:txBody>
      </p:sp>
      <p:sp>
        <p:nvSpPr>
          <p:cNvPr id="3" name="Content Placeholder 2"/>
          <p:cNvSpPr>
            <a:spLocks noGrp="1"/>
          </p:cNvSpPr>
          <p:nvPr>
            <p:ph idx="1"/>
          </p:nvPr>
        </p:nvSpPr>
        <p:spPr>
          <a:xfrm>
            <a:off x="228600" y="1524000"/>
            <a:ext cx="8686800" cy="4876800"/>
          </a:xfrm>
        </p:spPr>
        <p:txBody>
          <a:bodyPr rtlCol="0">
            <a:normAutofit fontScale="85000" lnSpcReduction="10000"/>
          </a:bodyPr>
          <a:lstStyle/>
          <a:p>
            <a:pPr marL="438912" indent="-320040" eaLnBrk="1" fontAlgn="auto" hangingPunct="1">
              <a:spcBef>
                <a:spcPts val="0"/>
              </a:spcBef>
              <a:spcAft>
                <a:spcPts val="0"/>
              </a:spcAft>
              <a:buFont typeface="Wingdings 2"/>
              <a:buChar char=""/>
              <a:defRPr/>
            </a:pPr>
            <a:endParaRPr lang="en-US" sz="900" dirty="0" smtClean="0"/>
          </a:p>
          <a:p>
            <a:pPr marL="439420" indent="-274320" eaLnBrk="1" fontAlgn="auto" hangingPunct="1">
              <a:spcAft>
                <a:spcPts val="0"/>
              </a:spcAft>
              <a:buFont typeface="Wingdings"/>
              <a:buChar char=""/>
              <a:defRPr/>
            </a:pPr>
            <a:r>
              <a:rPr lang="en-US" dirty="0" smtClean="0"/>
              <a:t>The Exchange that each state is to establish by 2014 must create a Small Business Health Options Program (“SHOP Exchange”) to assist qualified employers in the state who are small employers to enroll their employees in QHPs offered in the small group market. </a:t>
            </a:r>
          </a:p>
          <a:p>
            <a:pPr marL="439420" indent="-274320" eaLnBrk="1" fontAlgn="auto" hangingPunct="1">
              <a:spcAft>
                <a:spcPts val="0"/>
              </a:spcAft>
              <a:buFont typeface="Wingdings"/>
              <a:buChar char=""/>
              <a:defRPr/>
            </a:pPr>
            <a:endParaRPr lang="en-US" dirty="0" smtClean="0"/>
          </a:p>
          <a:p>
            <a:pPr marL="439420" indent="-274320" eaLnBrk="1" fontAlgn="auto" hangingPunct="1">
              <a:spcAft>
                <a:spcPts val="0"/>
              </a:spcAft>
              <a:buFont typeface="Wingdings"/>
              <a:buChar char=""/>
              <a:defRPr/>
            </a:pPr>
            <a:r>
              <a:rPr lang="en-US" dirty="0" smtClean="0"/>
              <a:t>Purchasing </a:t>
            </a:r>
            <a:r>
              <a:rPr lang="en-US" dirty="0"/>
              <a:t>employer-provided health coverage for employees through a SHOP, however, will entitle certain qualified employers to obtain a small business health care tax credit </a:t>
            </a:r>
            <a:endParaRPr lang="en-US" dirty="0" smtClean="0"/>
          </a:p>
          <a:p>
            <a:pPr marL="439420" indent="-274320" eaLnBrk="1" fontAlgn="auto" hangingPunct="1">
              <a:spcAft>
                <a:spcPts val="0"/>
              </a:spcAft>
              <a:buFont typeface="Wingdings"/>
              <a:buChar char=""/>
              <a:defRPr/>
            </a:pPr>
            <a:endParaRPr lang="en-US" sz="1300" dirty="0" smtClean="0"/>
          </a:p>
          <a:p>
            <a:pPr marL="439420" indent="-274320" eaLnBrk="1" fontAlgn="auto" hangingPunct="1">
              <a:spcAft>
                <a:spcPts val="0"/>
              </a:spcAft>
              <a:buFont typeface="Wingdings"/>
              <a:buChar char=""/>
              <a:defRPr/>
            </a:pPr>
            <a:r>
              <a:rPr lang="en-US" dirty="0" smtClean="0"/>
              <a:t>Eligible employers are those defined by the state as a ”small employer.”</a:t>
            </a:r>
          </a:p>
          <a:p>
            <a:pPr marL="438912" indent="-320040" eaLnBrk="1" fontAlgn="auto" hangingPunct="1">
              <a:spcBef>
                <a:spcPts val="0"/>
              </a:spcBef>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519BFDCE-7E7C-46C0-839F-253A24CF8AF0}" type="slidenum">
              <a:rPr lang="en-US"/>
              <a:pPr>
                <a:defRPr/>
              </a:pPr>
              <a:t>67</a:t>
            </a:fld>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38912" indent="-320040" algn="ctr" eaLnBrk="1" fontAlgn="auto" hangingPunct="1">
              <a:spcBef>
                <a:spcPts val="0"/>
              </a:spcBef>
              <a:spcAft>
                <a:spcPts val="0"/>
              </a:spcAft>
              <a:defRPr/>
            </a:pPr>
            <a:r>
              <a:rPr lang="en-US" dirty="0"/>
              <a:t>Small Business Health Option (SHOP Exchange)</a:t>
            </a:r>
          </a:p>
        </p:txBody>
      </p:sp>
      <p:sp>
        <p:nvSpPr>
          <p:cNvPr id="3" name="Content Placeholder 2"/>
          <p:cNvSpPr>
            <a:spLocks noGrp="1"/>
          </p:cNvSpPr>
          <p:nvPr>
            <p:ph idx="1"/>
          </p:nvPr>
        </p:nvSpPr>
        <p:spPr>
          <a:xfrm>
            <a:off x="228600" y="1524000"/>
            <a:ext cx="8686800" cy="4724400"/>
          </a:xfrm>
        </p:spPr>
        <p:txBody>
          <a:bodyPr rtlCol="0">
            <a:normAutofit fontScale="70000" lnSpcReduction="20000"/>
          </a:bodyPr>
          <a:lstStyle/>
          <a:p>
            <a:pPr marL="438912" indent="-320040" eaLnBrk="1" fontAlgn="auto" hangingPunct="1">
              <a:spcBef>
                <a:spcPts val="0"/>
              </a:spcBef>
              <a:spcAft>
                <a:spcPts val="0"/>
              </a:spcAft>
              <a:buFont typeface="Wingdings 2"/>
              <a:buChar char=""/>
              <a:defRPr/>
            </a:pPr>
            <a:endParaRPr lang="en-US" sz="900" dirty="0" smtClean="0"/>
          </a:p>
          <a:p>
            <a:pPr marL="438912" indent="-320040" eaLnBrk="1" fontAlgn="auto" hangingPunct="1">
              <a:spcBef>
                <a:spcPts val="0"/>
              </a:spcBef>
              <a:spcAft>
                <a:spcPts val="0"/>
              </a:spcAft>
              <a:buFont typeface="Wingdings 2"/>
              <a:buChar char=""/>
              <a:defRPr/>
            </a:pPr>
            <a:r>
              <a:rPr lang="en-US" dirty="0" smtClean="0"/>
              <a:t>Some states, such as NY and CA, will run their own exchanges, while others (i.e. 33 states) will be operated in part or entirely by the federal government. </a:t>
            </a:r>
          </a:p>
          <a:p>
            <a:pPr marL="438912" indent="-320040" eaLnBrk="1" fontAlgn="auto" hangingPunct="1">
              <a:spcBef>
                <a:spcPts val="0"/>
              </a:spcBef>
              <a:spcAft>
                <a:spcPts val="0"/>
              </a:spcAft>
              <a:buNone/>
              <a:defRPr/>
            </a:pPr>
            <a:endParaRPr lang="en-US" dirty="0" smtClean="0"/>
          </a:p>
          <a:p>
            <a:pPr marL="438912" indent="-320040" eaLnBrk="1" fontAlgn="auto" hangingPunct="1">
              <a:spcBef>
                <a:spcPts val="0"/>
              </a:spcBef>
              <a:spcAft>
                <a:spcPts val="0"/>
              </a:spcAft>
              <a:buFont typeface="Wingdings 2"/>
              <a:buChar char=""/>
              <a:defRPr/>
            </a:pPr>
            <a:r>
              <a:rPr lang="en-US" dirty="0" smtClean="0"/>
              <a:t>Generally</a:t>
            </a:r>
            <a:r>
              <a:rPr lang="en-US" dirty="0"/>
              <a:t>, a SHOP is required to carry out all of the functions of an Exchange, but is not required to carry out certain requirements related to individual coverage. </a:t>
            </a:r>
            <a:endParaRPr lang="en-US" dirty="0" smtClean="0"/>
          </a:p>
          <a:p>
            <a:pPr marL="438912" indent="-320040" eaLnBrk="1" fontAlgn="auto" hangingPunct="1">
              <a:spcBef>
                <a:spcPts val="0"/>
              </a:spcBef>
              <a:spcAft>
                <a:spcPts val="0"/>
              </a:spcAft>
              <a:buFont typeface="Wingdings 2"/>
              <a:buChar char=""/>
              <a:defRPr/>
            </a:pPr>
            <a:endParaRPr lang="en-US" dirty="0"/>
          </a:p>
          <a:p>
            <a:pPr marL="438912" indent="-320040" eaLnBrk="1" fontAlgn="auto" hangingPunct="1">
              <a:spcBef>
                <a:spcPts val="0"/>
              </a:spcBef>
              <a:spcAft>
                <a:spcPts val="0"/>
              </a:spcAft>
              <a:buFont typeface="Wingdings 2"/>
              <a:buChar char=""/>
              <a:defRPr/>
            </a:pPr>
            <a:r>
              <a:rPr lang="en-US" dirty="0" smtClean="0"/>
              <a:t>A </a:t>
            </a:r>
            <a:r>
              <a:rPr lang="en-US" dirty="0"/>
              <a:t>state may choose to merge its individual and small group market risk pools and operate the Exchange and SHOP through the same structure, and may allow individuals and employees of small businesses to have the same plan options. </a:t>
            </a:r>
            <a:endParaRPr lang="en-US" dirty="0" smtClean="0"/>
          </a:p>
          <a:p>
            <a:pPr marL="438912" indent="-320040" eaLnBrk="1" fontAlgn="auto" hangingPunct="1">
              <a:spcBef>
                <a:spcPts val="0"/>
              </a:spcBef>
              <a:spcAft>
                <a:spcPts val="0"/>
              </a:spcAft>
              <a:buFont typeface="Wingdings 2"/>
              <a:buChar char=""/>
              <a:defRPr/>
            </a:pPr>
            <a:endParaRPr lang="en-US" dirty="0"/>
          </a:p>
          <a:p>
            <a:pPr marL="438912" indent="-320040" eaLnBrk="1" fontAlgn="auto" hangingPunct="1">
              <a:spcBef>
                <a:spcPts val="0"/>
              </a:spcBef>
              <a:spcAft>
                <a:spcPts val="0"/>
              </a:spcAft>
              <a:buFont typeface="Wingdings 2"/>
              <a:buChar char=""/>
              <a:defRPr/>
            </a:pPr>
            <a:r>
              <a:rPr lang="en-US" dirty="0" smtClean="0"/>
              <a:t>If </a:t>
            </a:r>
            <a:r>
              <a:rPr lang="en-US" dirty="0"/>
              <a:t>a state does not merge the individual and small group market risk pools, the SHOP must permit each qualified employee to enroll only in QHPs in the small group market. </a:t>
            </a:r>
          </a:p>
        </p:txBody>
      </p:sp>
      <p:sp>
        <p:nvSpPr>
          <p:cNvPr id="4" name="Slide Number Placeholder 3"/>
          <p:cNvSpPr>
            <a:spLocks noGrp="1"/>
          </p:cNvSpPr>
          <p:nvPr>
            <p:ph type="sldNum" sz="quarter" idx="12"/>
          </p:nvPr>
        </p:nvSpPr>
        <p:spPr/>
        <p:txBody>
          <a:bodyPr/>
          <a:lstStyle/>
          <a:p>
            <a:pPr>
              <a:defRPr/>
            </a:pPr>
            <a:fld id="{18756D0F-E946-48C6-A8F5-B8CDB3FD34D4}" type="slidenum">
              <a:rPr lang="en-US"/>
              <a:pPr>
                <a:defRPr/>
              </a:pPr>
              <a:t>68</a:t>
            </a:fld>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8077200" cy="2514600"/>
          </a:xfrm>
        </p:spPr>
        <p:txBody>
          <a:bodyPr/>
          <a:lstStyle/>
          <a:p>
            <a:pPr algn="ctr">
              <a:defRPr/>
            </a:pPr>
            <a:r>
              <a:rPr lang="en-US" sz="6000" dirty="0" smtClean="0"/>
              <a:t>Employer Credits and Subsidies</a:t>
            </a:r>
            <a:endParaRPr lang="en-US" sz="6000" dirty="0"/>
          </a:p>
        </p:txBody>
      </p:sp>
      <p:sp>
        <p:nvSpPr>
          <p:cNvPr id="4" name="Slide Number Placeholder 3"/>
          <p:cNvSpPr>
            <a:spLocks noGrp="1"/>
          </p:cNvSpPr>
          <p:nvPr>
            <p:ph type="sldNum" sz="quarter" idx="12"/>
          </p:nvPr>
        </p:nvSpPr>
        <p:spPr/>
        <p:txBody>
          <a:bodyPr/>
          <a:lstStyle/>
          <a:p>
            <a:pPr>
              <a:defRPr/>
            </a:pPr>
            <a:fld id="{9D339555-100C-48D9-B01C-353F69967220}" type="slidenum">
              <a:rPr lang="en-US" smtClean="0"/>
              <a:pPr>
                <a:defRPr/>
              </a:pPr>
              <a:t>69</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8077200" cy="2362200"/>
          </a:xfrm>
        </p:spPr>
        <p:txBody>
          <a:bodyPr>
            <a:noAutofit/>
          </a:bodyPr>
          <a:lstStyle/>
          <a:p>
            <a:pPr algn="ctr">
              <a:defRPr/>
            </a:pPr>
            <a:r>
              <a:rPr lang="en-US" sz="5400" dirty="0" smtClean="0"/>
              <a:t>Three Fees/Taxes  </a:t>
            </a:r>
            <a:br>
              <a:rPr lang="en-US" sz="5400" dirty="0" smtClean="0"/>
            </a:br>
            <a:endParaRPr lang="en-US" sz="5400" dirty="0"/>
          </a:p>
        </p:txBody>
      </p:sp>
      <p:sp>
        <p:nvSpPr>
          <p:cNvPr id="4" name="Slide Number Placeholder 3"/>
          <p:cNvSpPr>
            <a:spLocks noGrp="1"/>
          </p:cNvSpPr>
          <p:nvPr>
            <p:ph type="sldNum" sz="quarter" idx="12"/>
          </p:nvPr>
        </p:nvSpPr>
        <p:spPr/>
        <p:txBody>
          <a:bodyPr/>
          <a:lstStyle/>
          <a:p>
            <a:pPr>
              <a:defRPr/>
            </a:pPr>
            <a:fld id="{0E6F1B11-8C8A-4D5D-807C-1B7A2DAB32BB}"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pPr algn="ctr" eaLnBrk="1" fontAlgn="auto" hangingPunct="1">
              <a:spcAft>
                <a:spcPts val="0"/>
              </a:spcAft>
              <a:tabLst>
                <a:tab pos="4456113" algn="l"/>
              </a:tabLst>
              <a:defRPr/>
            </a:pPr>
            <a:r>
              <a:rPr lang="en-US" sz="4800" dirty="0" smtClean="0">
                <a:solidFill>
                  <a:schemeClr val="accent1">
                    <a:satMod val="150000"/>
                  </a:schemeClr>
                </a:solidFill>
                <a:latin typeface="Arial Black" pitchFamily="34" charset="0"/>
              </a:rPr>
              <a:t/>
            </a:r>
            <a:br>
              <a:rPr lang="en-US" sz="4800" dirty="0" smtClean="0">
                <a:solidFill>
                  <a:schemeClr val="accent1">
                    <a:satMod val="150000"/>
                  </a:schemeClr>
                </a:solidFill>
                <a:latin typeface="Arial Black" pitchFamily="34" charset="0"/>
              </a:rPr>
            </a:br>
            <a:r>
              <a:rPr lang="en-US" sz="4800" dirty="0" smtClean="0">
                <a:solidFill>
                  <a:schemeClr val="accent1">
                    <a:satMod val="150000"/>
                  </a:schemeClr>
                </a:solidFill>
                <a:latin typeface="Arial Black" pitchFamily="34" charset="0"/>
              </a:rPr>
              <a:t>Overview</a:t>
            </a:r>
            <a:r>
              <a:rPr lang="en-US" sz="4800" dirty="0" smtClean="0">
                <a:solidFill>
                  <a:schemeClr val="accent1">
                    <a:satMod val="150000"/>
                  </a:schemeClr>
                </a:solidFill>
              </a:rPr>
              <a:t/>
            </a:r>
            <a:br>
              <a:rPr lang="en-US" sz="4800" dirty="0" smtClean="0">
                <a:solidFill>
                  <a:schemeClr val="accent1">
                    <a:satMod val="150000"/>
                  </a:schemeClr>
                </a:solidFill>
              </a:rPr>
            </a:br>
            <a:endParaRPr lang="en-US" dirty="0">
              <a:solidFill>
                <a:schemeClr val="accent1">
                  <a:satMod val="150000"/>
                </a:schemeClr>
              </a:solidFill>
            </a:endParaRPr>
          </a:p>
        </p:txBody>
      </p:sp>
      <p:sp>
        <p:nvSpPr>
          <p:cNvPr id="119811" name="Content Placeholder 2"/>
          <p:cNvSpPr>
            <a:spLocks noGrp="1"/>
          </p:cNvSpPr>
          <p:nvPr>
            <p:ph idx="1"/>
          </p:nvPr>
        </p:nvSpPr>
        <p:spPr>
          <a:xfrm>
            <a:off x="228600" y="1447800"/>
            <a:ext cx="8763000" cy="5867400"/>
          </a:xfrm>
        </p:spPr>
        <p:txBody>
          <a:bodyPr/>
          <a:lstStyle/>
          <a:p>
            <a:pPr eaLnBrk="1" hangingPunct="1"/>
            <a:r>
              <a:rPr lang="en-US" sz="2200" dirty="0" smtClean="0"/>
              <a:t>For tax years beginning in 2014 and later, the maximum small business health care tax credit available to eligible small employers increases to 50% of nonelective contributions, but the requirements for the contribution arrangement are different from those applicable to earlier tax years. </a:t>
            </a:r>
          </a:p>
          <a:p>
            <a:pPr eaLnBrk="1" hangingPunct="1">
              <a:buNone/>
            </a:pPr>
            <a:endParaRPr lang="en-US" sz="2200" dirty="0" smtClean="0"/>
          </a:p>
          <a:p>
            <a:pPr eaLnBrk="1" hangingPunct="1"/>
            <a:r>
              <a:rPr lang="en-US" sz="2200" dirty="0" smtClean="0"/>
              <a:t>The nonelective contributions for 2014 and later tax years must be made on behalf of employees who enroll in a qualified health plan offered to employees by the employer through an Exchange.</a:t>
            </a:r>
          </a:p>
        </p:txBody>
      </p:sp>
      <p:sp>
        <p:nvSpPr>
          <p:cNvPr id="4" name="Slide Number Placeholder 3"/>
          <p:cNvSpPr>
            <a:spLocks noGrp="1"/>
          </p:cNvSpPr>
          <p:nvPr>
            <p:ph type="sldNum" sz="quarter" idx="12"/>
          </p:nvPr>
        </p:nvSpPr>
        <p:spPr/>
        <p:txBody>
          <a:bodyPr/>
          <a:lstStyle/>
          <a:p>
            <a:pPr>
              <a:defRPr/>
            </a:pPr>
            <a:fld id="{53003EFC-D688-4314-BF90-8AF49BE7FE2F}" type="slidenum">
              <a:rPr lang="en-US"/>
              <a:pPr>
                <a:defRPr/>
              </a:pPr>
              <a:t>70</a:t>
            </a:fld>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610600" cy="1408176"/>
          </a:xfrm>
        </p:spPr>
        <p:txBody>
          <a:bodyPr>
            <a:noAutofit/>
          </a:bodyPr>
          <a:lstStyle/>
          <a:p>
            <a:pPr marL="118872" algn="ctr" eaLnBrk="1" hangingPunct="1">
              <a:spcBef>
                <a:spcPts val="0"/>
              </a:spcBef>
              <a:spcAft>
                <a:spcPts val="0"/>
              </a:spcAft>
              <a:buClr>
                <a:schemeClr val="accent1"/>
              </a:buClr>
              <a:buSzPct val="80000"/>
              <a:defRPr/>
            </a:pPr>
            <a:r>
              <a:rPr lang="en-US" sz="4800" dirty="0" smtClean="0">
                <a:solidFill>
                  <a:srgbClr val="FFC000"/>
                </a:solidFill>
              </a:rPr>
              <a:t>What is a Small Employer?</a:t>
            </a:r>
            <a:endParaRPr lang="en-US" sz="4800" dirty="0">
              <a:solidFill>
                <a:srgbClr val="FFC000"/>
              </a:solidFill>
            </a:endParaRPr>
          </a:p>
        </p:txBody>
      </p:sp>
      <p:sp>
        <p:nvSpPr>
          <p:cNvPr id="120835" name="Content Placeholder 2"/>
          <p:cNvSpPr>
            <a:spLocks noGrp="1"/>
          </p:cNvSpPr>
          <p:nvPr>
            <p:ph idx="1"/>
          </p:nvPr>
        </p:nvSpPr>
        <p:spPr>
          <a:xfrm>
            <a:off x="228600" y="1295400"/>
            <a:ext cx="8763000" cy="4800600"/>
          </a:xfrm>
        </p:spPr>
        <p:txBody>
          <a:bodyPr/>
          <a:lstStyle/>
          <a:p>
            <a:pPr eaLnBrk="1" hangingPunct="1">
              <a:defRPr/>
            </a:pPr>
            <a:endParaRPr lang="en-US" sz="800" b="1" dirty="0" smtClean="0"/>
          </a:p>
          <a:p>
            <a:pPr eaLnBrk="1" hangingPunct="1">
              <a:defRPr/>
            </a:pPr>
            <a:r>
              <a:rPr lang="en-US" sz="1800" dirty="0" smtClean="0"/>
              <a:t>In order to qualify to receive a small business health care tax credit in any tax year, an employer must be either an eligible small employer or a tax-exempt eligible small employer, as defined in Code § 45R.</a:t>
            </a:r>
          </a:p>
          <a:p>
            <a:pPr eaLnBrk="1" hangingPunct="1">
              <a:defRPr/>
            </a:pPr>
            <a:endParaRPr lang="en-US" sz="600" b="1" dirty="0" smtClean="0"/>
          </a:p>
          <a:p>
            <a:pPr eaLnBrk="1" hangingPunct="1">
              <a:defRPr/>
            </a:pPr>
            <a:r>
              <a:rPr lang="en-US" sz="2200" b="1" dirty="0" smtClean="0"/>
              <a:t>Definition of Eligible Small Employer</a:t>
            </a:r>
          </a:p>
          <a:p>
            <a:pPr eaLnBrk="1" hangingPunct="1">
              <a:defRPr/>
            </a:pPr>
            <a:endParaRPr lang="en-US" sz="600" b="1" dirty="0" smtClean="0"/>
          </a:p>
          <a:p>
            <a:pPr lvl="1" eaLnBrk="1" hangingPunct="1">
              <a:defRPr/>
            </a:pPr>
            <a:r>
              <a:rPr lang="en-US" sz="2000" b="1" dirty="0" smtClean="0"/>
              <a:t> </a:t>
            </a:r>
            <a:r>
              <a:rPr lang="en-US" sz="1800" dirty="0" smtClean="0"/>
              <a:t>There are three requirements that an employer must satisfy to be an “eligible small employer.” With respect to any tax year—</a:t>
            </a:r>
          </a:p>
          <a:p>
            <a:pPr lvl="1" eaLnBrk="1" hangingPunct="1">
              <a:defRPr/>
            </a:pPr>
            <a:endParaRPr lang="en-US" sz="600" dirty="0" smtClean="0"/>
          </a:p>
          <a:p>
            <a:pPr lvl="1" eaLnBrk="1" hangingPunct="1">
              <a:defRPr/>
            </a:pPr>
            <a:r>
              <a:rPr lang="en-US" sz="1800" dirty="0" smtClean="0"/>
              <a:t>the employer must have no more than 25 full-time equivalent (FTE) employees for the tax year; </a:t>
            </a:r>
          </a:p>
          <a:p>
            <a:pPr lvl="1" eaLnBrk="1" hangingPunct="1">
              <a:defRPr/>
            </a:pPr>
            <a:endParaRPr lang="en-US" sz="600" dirty="0" smtClean="0"/>
          </a:p>
          <a:p>
            <a:pPr lvl="1" eaLnBrk="1" hangingPunct="1">
              <a:defRPr/>
            </a:pPr>
            <a:r>
              <a:rPr lang="en-US" sz="1800" dirty="0" smtClean="0"/>
              <a:t>the employer's FTEs must have average annual wages that do not exceed $50,000 (for 2010 through 2013);  and</a:t>
            </a:r>
          </a:p>
          <a:p>
            <a:pPr lvl="1" eaLnBrk="1" hangingPunct="1">
              <a:defRPr/>
            </a:pPr>
            <a:endParaRPr lang="en-US" sz="600" dirty="0" smtClean="0"/>
          </a:p>
          <a:p>
            <a:pPr lvl="1" eaLnBrk="1" hangingPunct="1">
              <a:defRPr/>
            </a:pPr>
            <a:r>
              <a:rPr lang="en-US" sz="1800" dirty="0" smtClean="0"/>
              <a:t>the employer must have a contribution arrangement in effect that meets the requirements of Code § 45R(d)(4).</a:t>
            </a:r>
          </a:p>
          <a:p>
            <a:pPr lvl="1" eaLnBrk="1" hangingPunct="1">
              <a:buNone/>
              <a:defRPr/>
            </a:pPr>
            <a:endParaRPr lang="en-US" sz="600" dirty="0" smtClean="0"/>
          </a:p>
          <a:p>
            <a:pPr lvl="1" eaLnBrk="1" hangingPunct="1">
              <a:defRPr/>
            </a:pPr>
            <a:r>
              <a:rPr lang="en-US" sz="1800" dirty="0" smtClean="0"/>
              <a:t>Members of a controlled group or an affiliated service group are treated as a single employer for purposes of the credit.</a:t>
            </a:r>
          </a:p>
          <a:p>
            <a:pPr lvl="1" eaLnBrk="1" hangingPunct="1">
              <a:defRPr/>
            </a:pPr>
            <a:endParaRPr lang="en-US" sz="2000" dirty="0" smtClean="0"/>
          </a:p>
          <a:p>
            <a:pPr marL="457200" lvl="1" indent="0" eaLnBrk="1" hangingPunct="1">
              <a:buFont typeface="Wingdings" pitchFamily="2" charset="2"/>
              <a:buNone/>
              <a:defRPr/>
            </a:pPr>
            <a:r>
              <a:rPr lang="en-US" sz="2000" b="1" dirty="0" smtClean="0"/>
              <a:t> </a:t>
            </a:r>
          </a:p>
        </p:txBody>
      </p:sp>
      <p:sp>
        <p:nvSpPr>
          <p:cNvPr id="4" name="Slide Number Placeholder 3"/>
          <p:cNvSpPr>
            <a:spLocks noGrp="1"/>
          </p:cNvSpPr>
          <p:nvPr>
            <p:ph type="sldNum" sz="quarter" idx="12"/>
          </p:nvPr>
        </p:nvSpPr>
        <p:spPr/>
        <p:txBody>
          <a:bodyPr/>
          <a:lstStyle/>
          <a:p>
            <a:pPr>
              <a:defRPr/>
            </a:pPr>
            <a:fld id="{B25EF550-494D-4409-A3C3-C0C8ED3C90F8}" type="slidenum">
              <a:rPr lang="en-US"/>
              <a:pPr>
                <a:defRPr/>
              </a:pPr>
              <a:t>71</a:t>
            </a:fld>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8077200" cy="2590800"/>
          </a:xfrm>
        </p:spPr>
        <p:txBody>
          <a:bodyPr/>
          <a:lstStyle/>
          <a:p>
            <a:pPr algn="ctr"/>
            <a:r>
              <a:rPr lang="en-US" dirty="0" smtClean="0"/>
              <a:t>Fully-Insured Plans</a:t>
            </a:r>
            <a:endParaRPr lang="en-US"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72</a:t>
            </a:fld>
            <a:endParaRPr lang="en-US" dirty="0"/>
          </a:p>
        </p:txBody>
      </p:sp>
    </p:spTree>
    <p:extLst>
      <p:ext uri="{BB962C8B-B14F-4D97-AF65-F5344CB8AC3E}">
        <p14:creationId xmlns:p14="http://schemas.microsoft.com/office/powerpoint/2010/main" val="26646809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Reforms that Apply to Insured Health Plans</a:t>
            </a:r>
            <a:endParaRPr lang="en-US" dirty="0"/>
          </a:p>
        </p:txBody>
      </p:sp>
      <p:sp>
        <p:nvSpPr>
          <p:cNvPr id="3" name="Content Placeholder 2"/>
          <p:cNvSpPr>
            <a:spLocks noGrp="1"/>
          </p:cNvSpPr>
          <p:nvPr>
            <p:ph idx="1"/>
          </p:nvPr>
        </p:nvSpPr>
        <p:spPr>
          <a:xfrm>
            <a:off x="152400" y="1447800"/>
            <a:ext cx="8763000" cy="5257799"/>
          </a:xfrm>
        </p:spPr>
        <p:txBody>
          <a:bodyPr/>
          <a:lstStyle/>
          <a:p>
            <a:r>
              <a:rPr lang="en-US" sz="2000" dirty="0"/>
              <a:t>Guaranteed-Availability Rules Applicable to Small and Large Group </a:t>
            </a:r>
            <a:r>
              <a:rPr lang="en-US" sz="2000" dirty="0" smtClean="0"/>
              <a:t>Markets</a:t>
            </a:r>
          </a:p>
          <a:p>
            <a:endParaRPr lang="en-US" sz="1400" dirty="0"/>
          </a:p>
          <a:p>
            <a:r>
              <a:rPr lang="en-US" sz="2000" dirty="0"/>
              <a:t>Guaranteed-Renewability Rules Applicable to All Insurance </a:t>
            </a:r>
            <a:endParaRPr lang="en-US" sz="2000" dirty="0" smtClean="0"/>
          </a:p>
          <a:p>
            <a:endParaRPr lang="en-US" sz="1400" dirty="0"/>
          </a:p>
          <a:p>
            <a:r>
              <a:rPr lang="en-US" sz="2000" dirty="0"/>
              <a:t>Process for Review and Disclosure of Rate </a:t>
            </a:r>
            <a:r>
              <a:rPr lang="en-US" sz="2000" dirty="0" smtClean="0"/>
              <a:t>Increases</a:t>
            </a:r>
          </a:p>
          <a:p>
            <a:endParaRPr lang="en-US" sz="1400" dirty="0"/>
          </a:p>
          <a:p>
            <a:r>
              <a:rPr lang="en-US" sz="2000" dirty="0"/>
              <a:t>Fair Health Insurance Premium Requirement (Rating Limitations)—Applicable Only in the Individual and Small Group </a:t>
            </a:r>
            <a:r>
              <a:rPr lang="en-US" sz="2000" dirty="0" smtClean="0"/>
              <a:t>Markets</a:t>
            </a:r>
          </a:p>
          <a:p>
            <a:endParaRPr lang="en-US" sz="1400" dirty="0" smtClean="0"/>
          </a:p>
          <a:p>
            <a:r>
              <a:rPr lang="en-US" sz="2000" dirty="0" smtClean="0"/>
              <a:t>Comprehensive </a:t>
            </a:r>
            <a:r>
              <a:rPr lang="en-US" sz="2000" dirty="0"/>
              <a:t>Health Coverage Requirement (Essential Health Benefits Package)—Applicable Only in the Individual and Small Group </a:t>
            </a:r>
            <a:r>
              <a:rPr lang="en-US" sz="2000" dirty="0" smtClean="0"/>
              <a:t>Markets</a:t>
            </a:r>
          </a:p>
          <a:p>
            <a:endParaRPr lang="en-US" sz="1400" dirty="0"/>
          </a:p>
          <a:p>
            <a:r>
              <a:rPr lang="en-US" sz="2000" dirty="0"/>
              <a:t>Medical Loss Ratio (MLR) </a:t>
            </a:r>
            <a:r>
              <a:rPr lang="en-US" sz="2000" dirty="0" smtClean="0"/>
              <a:t>Requirements</a:t>
            </a:r>
          </a:p>
          <a:p>
            <a:endParaRPr lang="en-US" sz="1400" dirty="0"/>
          </a:p>
          <a:p>
            <a:r>
              <a:rPr lang="en-US" sz="2000" dirty="0" smtClean="0"/>
              <a:t>New Nondiscrimination Rules</a:t>
            </a:r>
          </a:p>
          <a:p>
            <a:endParaRPr lang="en-US" sz="1400" dirty="0"/>
          </a:p>
          <a:p>
            <a:pPr marL="438912" indent="-320040">
              <a:spcBef>
                <a:spcPts val="0"/>
              </a:spcBef>
              <a:spcAft>
                <a:spcPts val="0"/>
              </a:spcAft>
              <a:buFont typeface="Wingdings 2"/>
              <a:buChar char="¡"/>
            </a:pPr>
            <a:r>
              <a:rPr lang="en-US" sz="2000" dirty="0">
                <a:solidFill>
                  <a:srgbClr val="000000"/>
                </a:solidFill>
              </a:rPr>
              <a:t>Annual Insurance </a:t>
            </a:r>
            <a:r>
              <a:rPr lang="en-US" sz="2000" dirty="0" smtClean="0">
                <a:solidFill>
                  <a:srgbClr val="000000"/>
                </a:solidFill>
              </a:rPr>
              <a:t>Fee (a.k.a. Health Insurance Industry Fee)</a:t>
            </a:r>
            <a:endParaRPr lang="en-US" sz="2000" dirty="0"/>
          </a:p>
          <a:p>
            <a:endParaRPr lang="en-US" sz="2400"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73</a:t>
            </a:fld>
            <a:endParaRPr lang="en-US" dirty="0"/>
          </a:p>
        </p:txBody>
      </p:sp>
    </p:spTree>
    <p:extLst>
      <p:ext uri="{BB962C8B-B14F-4D97-AF65-F5344CB8AC3E}">
        <p14:creationId xmlns:p14="http://schemas.microsoft.com/office/powerpoint/2010/main" val="15874888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8077200" cy="2590800"/>
          </a:xfrm>
        </p:spPr>
        <p:txBody>
          <a:bodyPr/>
          <a:lstStyle/>
          <a:p>
            <a:r>
              <a:rPr lang="en-US" dirty="0" smtClean="0"/>
              <a:t>            Self-insured Plans</a:t>
            </a:r>
            <a:endParaRPr lang="en-US"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74</a:t>
            </a:fld>
            <a:endParaRPr lang="en-US" dirty="0"/>
          </a:p>
        </p:txBody>
      </p:sp>
    </p:spTree>
    <p:extLst>
      <p:ext uri="{BB962C8B-B14F-4D97-AF65-F5344CB8AC3E}">
        <p14:creationId xmlns:p14="http://schemas.microsoft.com/office/powerpoint/2010/main" val="42727189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252728"/>
          </a:xfrm>
        </p:spPr>
        <p:txBody>
          <a:bodyPr>
            <a:normAutofit fontScale="90000"/>
          </a:bodyPr>
          <a:lstStyle/>
          <a:p>
            <a:r>
              <a:rPr lang="en-US" sz="4400" dirty="0" smtClean="0"/>
              <a:t>Reforms that Apply to Self-Insured Plans </a:t>
            </a:r>
            <a:endParaRPr lang="en-US" sz="4400" dirty="0"/>
          </a:p>
        </p:txBody>
      </p:sp>
      <p:sp>
        <p:nvSpPr>
          <p:cNvPr id="3" name="Content Placeholder 2"/>
          <p:cNvSpPr>
            <a:spLocks noGrp="1"/>
          </p:cNvSpPr>
          <p:nvPr>
            <p:ph idx="1"/>
          </p:nvPr>
        </p:nvSpPr>
        <p:spPr>
          <a:xfrm>
            <a:off x="228600" y="1447800"/>
            <a:ext cx="8763000" cy="5410199"/>
          </a:xfrm>
        </p:spPr>
        <p:txBody>
          <a:bodyPr/>
          <a:lstStyle/>
          <a:p>
            <a:r>
              <a:rPr lang="en-US" sz="2400" dirty="0" smtClean="0"/>
              <a:t>Dependent </a:t>
            </a:r>
            <a:r>
              <a:rPr lang="en-US" sz="2400" dirty="0"/>
              <a:t>coverage for adult children up to age 26; </a:t>
            </a:r>
          </a:p>
          <a:p>
            <a:endParaRPr lang="en-US" sz="800" dirty="0" smtClean="0"/>
          </a:p>
          <a:p>
            <a:r>
              <a:rPr lang="en-US" sz="2400" dirty="0" smtClean="0"/>
              <a:t>Coverage </a:t>
            </a:r>
            <a:r>
              <a:rPr lang="en-US" sz="2400" dirty="0"/>
              <a:t>of preventive health services without cost-sharing (grandfathered plans are exempt); </a:t>
            </a:r>
          </a:p>
          <a:p>
            <a:endParaRPr lang="en-US" sz="800" dirty="0" smtClean="0"/>
          </a:p>
          <a:p>
            <a:r>
              <a:rPr lang="en-US" sz="2400" dirty="0" smtClean="0"/>
              <a:t>No </a:t>
            </a:r>
            <a:r>
              <a:rPr lang="en-US" sz="2400" dirty="0"/>
              <a:t>rescissions of coverage, except in the case of fraud or intentional misrepresentation of material fact; </a:t>
            </a:r>
          </a:p>
          <a:p>
            <a:endParaRPr lang="en-US" sz="800" dirty="0" smtClean="0"/>
          </a:p>
          <a:p>
            <a:r>
              <a:rPr lang="en-US" sz="2400" dirty="0" smtClean="0"/>
              <a:t>No </a:t>
            </a:r>
            <a:r>
              <a:rPr lang="en-US" sz="2400" dirty="0"/>
              <a:t>lifetime limits on essential health benefits and annual limits are restricted until 2014 (in 2014, all annual limits are prohibited); and </a:t>
            </a:r>
          </a:p>
          <a:p>
            <a:endParaRPr lang="en-US" sz="800" dirty="0" smtClean="0"/>
          </a:p>
          <a:p>
            <a:r>
              <a:rPr lang="en-US" sz="2400" dirty="0" smtClean="0"/>
              <a:t>Improved </a:t>
            </a:r>
            <a:r>
              <a:rPr lang="en-US" sz="2400" dirty="0"/>
              <a:t>internal claims and appeals process and minimum requirements for external review (grandfathered plans are exempt). </a:t>
            </a:r>
          </a:p>
          <a:p>
            <a:endParaRPr lang="en-US" dirty="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75</a:t>
            </a:fld>
            <a:endParaRPr lang="en-US" dirty="0"/>
          </a:p>
        </p:txBody>
      </p:sp>
    </p:spTree>
    <p:extLst>
      <p:ext uri="{BB962C8B-B14F-4D97-AF65-F5344CB8AC3E}">
        <p14:creationId xmlns:p14="http://schemas.microsoft.com/office/powerpoint/2010/main" val="33298659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296400" cy="1252728"/>
          </a:xfrm>
        </p:spPr>
        <p:txBody>
          <a:bodyPr>
            <a:normAutofit fontScale="90000"/>
          </a:bodyPr>
          <a:lstStyle/>
          <a:p>
            <a:pPr algn="ctr"/>
            <a:r>
              <a:rPr lang="en-US" b="0" dirty="0" smtClean="0"/>
              <a:t> </a:t>
            </a:r>
            <a:r>
              <a:rPr lang="en-US" sz="4400" dirty="0" smtClean="0"/>
              <a:t>Reforms that do not </a:t>
            </a:r>
            <a:br>
              <a:rPr lang="en-US" sz="4400" dirty="0" smtClean="0"/>
            </a:br>
            <a:r>
              <a:rPr lang="en-US" sz="4400" dirty="0" smtClean="0"/>
              <a:t>Apply to Self-insured Plans </a:t>
            </a:r>
            <a:endParaRPr lang="en-US" sz="4400" dirty="0"/>
          </a:p>
        </p:txBody>
      </p:sp>
      <p:sp>
        <p:nvSpPr>
          <p:cNvPr id="3" name="Content Placeholder 2"/>
          <p:cNvSpPr>
            <a:spLocks noGrp="1"/>
          </p:cNvSpPr>
          <p:nvPr>
            <p:ph idx="1"/>
          </p:nvPr>
        </p:nvSpPr>
        <p:spPr>
          <a:xfrm>
            <a:off x="228600" y="1524001"/>
            <a:ext cx="8610600" cy="4648199"/>
          </a:xfrm>
        </p:spPr>
        <p:txBody>
          <a:bodyPr/>
          <a:lstStyle/>
          <a:p>
            <a:r>
              <a:rPr lang="en-US" sz="2600" dirty="0"/>
              <a:t>Essential Health Benefits </a:t>
            </a:r>
            <a:r>
              <a:rPr lang="en-US" sz="2600" dirty="0" smtClean="0"/>
              <a:t>Package</a:t>
            </a:r>
          </a:p>
          <a:p>
            <a:endParaRPr lang="en-US" sz="800" dirty="0"/>
          </a:p>
          <a:p>
            <a:r>
              <a:rPr lang="en-US" sz="2600" dirty="0"/>
              <a:t>Medical Loss Ratio </a:t>
            </a:r>
            <a:r>
              <a:rPr lang="en-US" sz="2600" dirty="0" smtClean="0"/>
              <a:t>Rules</a:t>
            </a:r>
          </a:p>
          <a:p>
            <a:endParaRPr lang="en-US" sz="800" dirty="0"/>
          </a:p>
          <a:p>
            <a:r>
              <a:rPr lang="en-US" sz="2600" dirty="0"/>
              <a:t>Small Employer Tax </a:t>
            </a:r>
            <a:r>
              <a:rPr lang="en-US" sz="2600" dirty="0" smtClean="0"/>
              <a:t>Credit</a:t>
            </a:r>
          </a:p>
          <a:p>
            <a:endParaRPr lang="en-US" sz="800" dirty="0"/>
          </a:p>
          <a:p>
            <a:r>
              <a:rPr lang="en-US" sz="2600" dirty="0"/>
              <a:t>Review of Premium </a:t>
            </a:r>
            <a:r>
              <a:rPr lang="en-US" sz="2600" dirty="0" smtClean="0"/>
              <a:t>Increases</a:t>
            </a:r>
          </a:p>
          <a:p>
            <a:endParaRPr lang="en-US" sz="800" dirty="0"/>
          </a:p>
          <a:p>
            <a:r>
              <a:rPr lang="en-US" sz="2600" dirty="0"/>
              <a:t>Annual Insurance </a:t>
            </a:r>
            <a:r>
              <a:rPr lang="en-US" sz="2600" dirty="0" smtClean="0"/>
              <a:t>Fee (a.k.a. Health Insurance Industry Fee)</a:t>
            </a:r>
          </a:p>
          <a:p>
            <a:endParaRPr lang="en-US" sz="800" dirty="0"/>
          </a:p>
          <a:p>
            <a:r>
              <a:rPr lang="en-US" sz="2600" dirty="0" smtClean="0"/>
              <a:t>Guaranteed availability/ renewability </a:t>
            </a:r>
          </a:p>
          <a:p>
            <a:pPr>
              <a:buNone/>
            </a:pPr>
            <a:endParaRPr lang="en-US" sz="800" dirty="0" smtClean="0"/>
          </a:p>
          <a:p>
            <a:r>
              <a:rPr lang="en-US" sz="2600" dirty="0" smtClean="0"/>
              <a:t>Limit on Annual Deductible</a:t>
            </a:r>
          </a:p>
          <a:p>
            <a:pPr>
              <a:buNone/>
            </a:pPr>
            <a:endParaRPr lang="en-US" sz="800" dirty="0" smtClean="0"/>
          </a:p>
          <a:p>
            <a:r>
              <a:rPr lang="en-US" sz="2600" dirty="0" smtClean="0"/>
              <a:t>Actuarial value (i.e. bronze, silver, gold, or platinum level coverage) </a:t>
            </a:r>
          </a:p>
          <a:p>
            <a:endParaRPr lang="en-US" sz="900" dirty="0" smtClean="0"/>
          </a:p>
        </p:txBody>
      </p:sp>
      <p:sp>
        <p:nvSpPr>
          <p:cNvPr id="4" name="Slide Number Placeholder 3"/>
          <p:cNvSpPr>
            <a:spLocks noGrp="1"/>
          </p:cNvSpPr>
          <p:nvPr>
            <p:ph type="sldNum" sz="quarter" idx="12"/>
          </p:nvPr>
        </p:nvSpPr>
        <p:spPr/>
        <p:txBody>
          <a:bodyPr/>
          <a:lstStyle/>
          <a:p>
            <a:pPr>
              <a:defRPr/>
            </a:pPr>
            <a:fld id="{76D69D96-57AC-4AD7-91F0-69BEB72E72F2}" type="slidenum">
              <a:rPr lang="en-US" smtClean="0"/>
              <a:pPr>
                <a:defRPr/>
              </a:pPr>
              <a:t>76</a:t>
            </a:fld>
            <a:endParaRPr lang="en-US" dirty="0"/>
          </a:p>
        </p:txBody>
      </p:sp>
    </p:spTree>
    <p:extLst>
      <p:ext uri="{BB962C8B-B14F-4D97-AF65-F5344CB8AC3E}">
        <p14:creationId xmlns:p14="http://schemas.microsoft.com/office/powerpoint/2010/main" val="12616706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8077200" cy="2819400"/>
          </a:xfrm>
        </p:spPr>
        <p:txBody>
          <a:bodyPr/>
          <a:lstStyle/>
          <a:p>
            <a:pPr algn="ctr"/>
            <a:r>
              <a:rPr lang="en-US" dirty="0" smtClean="0"/>
              <a:t>Grandfathered Plans</a:t>
            </a:r>
            <a:endParaRPr lang="en-US" dirty="0"/>
          </a:p>
        </p:txBody>
      </p:sp>
      <p:sp>
        <p:nvSpPr>
          <p:cNvPr id="4" name="Slide Number Placeholder 3"/>
          <p:cNvSpPr>
            <a:spLocks noGrp="1"/>
          </p:cNvSpPr>
          <p:nvPr>
            <p:ph type="sldNum" sz="quarter" idx="12"/>
          </p:nvPr>
        </p:nvSpPr>
        <p:spPr/>
        <p:txBody>
          <a:bodyPr/>
          <a:lstStyle/>
          <a:p>
            <a:pPr>
              <a:defRPr/>
            </a:pPr>
            <a:fld id="{A0798481-CF26-4E46-A545-60DC3C785423}" type="slidenum">
              <a:rPr lang="en-US" smtClean="0"/>
              <a:pPr>
                <a:defRPr/>
              </a:pPr>
              <a:t>77</a:t>
            </a:fld>
            <a:endParaRPr lang="en-US" dirty="0"/>
          </a:p>
        </p:txBody>
      </p:sp>
    </p:spTree>
    <p:extLst>
      <p:ext uri="{BB962C8B-B14F-4D97-AF65-F5344CB8AC3E}">
        <p14:creationId xmlns:p14="http://schemas.microsoft.com/office/powerpoint/2010/main" val="39304193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dirty="0" smtClean="0"/>
              <a:t>Grandfathered Plan Rules</a:t>
            </a:r>
            <a:endParaRPr lang="en-US" dirty="0"/>
          </a:p>
        </p:txBody>
      </p:sp>
      <p:sp>
        <p:nvSpPr>
          <p:cNvPr id="10243" name="Content Placeholder 2"/>
          <p:cNvSpPr>
            <a:spLocks noGrp="1"/>
          </p:cNvSpPr>
          <p:nvPr>
            <p:ph idx="1"/>
          </p:nvPr>
        </p:nvSpPr>
        <p:spPr>
          <a:xfrm>
            <a:off x="228600" y="1600200"/>
            <a:ext cx="8686800" cy="4800600"/>
          </a:xfrm>
        </p:spPr>
        <p:txBody>
          <a:bodyPr/>
          <a:lstStyle/>
          <a:p>
            <a:pPr eaLnBrk="1" hangingPunct="1"/>
            <a:r>
              <a:rPr lang="en-US" sz="2800" dirty="0" smtClean="0"/>
              <a:t>Certain rules do not apply to “grandfathered plans,” or at least do not apply to certain participants in those plans. </a:t>
            </a:r>
          </a:p>
          <a:p>
            <a:pPr eaLnBrk="1" hangingPunct="1"/>
            <a:endParaRPr lang="en-US" sz="2000" dirty="0" smtClean="0"/>
          </a:p>
          <a:p>
            <a:pPr eaLnBrk="1" hangingPunct="1"/>
            <a:r>
              <a:rPr lang="en-US" sz="2800" dirty="0" smtClean="0"/>
              <a:t>A grandfathered group health plan is a group or individual plan in which an individual was enrolled on 3/23/10. </a:t>
            </a:r>
          </a:p>
          <a:p>
            <a:pPr eaLnBrk="1" hangingPunct="1"/>
            <a:endParaRPr lang="en-US" sz="2000" dirty="0" smtClean="0"/>
          </a:p>
          <a:p>
            <a:pPr eaLnBrk="1" hangingPunct="1"/>
            <a:r>
              <a:rPr lang="en-US" sz="2800" dirty="0" smtClean="0"/>
              <a:t>It can also be an insured or a self-insured arrangement.</a:t>
            </a:r>
          </a:p>
          <a:p>
            <a:pPr eaLnBrk="1" hangingPunct="1"/>
            <a:endParaRPr lang="en-US" sz="2000" dirty="0" smtClean="0"/>
          </a:p>
          <a:p>
            <a:pPr eaLnBrk="1" hangingPunct="1"/>
            <a:r>
              <a:rPr lang="en-US" sz="2800" dirty="0" smtClean="0"/>
              <a:t>The determination is made separately for each plan that the employer offers.</a:t>
            </a:r>
          </a:p>
        </p:txBody>
      </p:sp>
      <p:sp>
        <p:nvSpPr>
          <p:cNvPr id="4" name="Slide Number Placeholder 3"/>
          <p:cNvSpPr>
            <a:spLocks noGrp="1"/>
          </p:cNvSpPr>
          <p:nvPr>
            <p:ph type="sldNum" sz="quarter" idx="12"/>
          </p:nvPr>
        </p:nvSpPr>
        <p:spPr/>
        <p:txBody>
          <a:bodyPr/>
          <a:lstStyle/>
          <a:p>
            <a:pPr>
              <a:defRPr/>
            </a:pPr>
            <a:fld id="{438331DE-F594-4BBB-BFB8-5168B262ECD4}" type="slidenum">
              <a:rPr lang="en-US" smtClean="0"/>
              <a:pPr>
                <a:defRPr/>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dirty="0" smtClean="0"/>
              <a:t>Grandfathered Plan Rules</a:t>
            </a:r>
            <a:endParaRPr lang="en-US" dirty="0"/>
          </a:p>
        </p:txBody>
      </p:sp>
      <p:sp>
        <p:nvSpPr>
          <p:cNvPr id="11267" name="Content Placeholder 2"/>
          <p:cNvSpPr>
            <a:spLocks noGrp="1"/>
          </p:cNvSpPr>
          <p:nvPr>
            <p:ph idx="1"/>
          </p:nvPr>
        </p:nvSpPr>
        <p:spPr>
          <a:xfrm>
            <a:off x="228600" y="1447800"/>
            <a:ext cx="8686800" cy="4953000"/>
          </a:xfrm>
        </p:spPr>
        <p:txBody>
          <a:bodyPr/>
          <a:lstStyle/>
          <a:p>
            <a:pPr eaLnBrk="1" hangingPunct="1"/>
            <a:r>
              <a:rPr lang="en-US" sz="2800" dirty="0" smtClean="0"/>
              <a:t>The following rules apply to grandfathered plans: </a:t>
            </a:r>
          </a:p>
          <a:p>
            <a:pPr eaLnBrk="1" hangingPunct="1"/>
            <a:endParaRPr lang="en-US" sz="800" dirty="0" smtClean="0"/>
          </a:p>
          <a:p>
            <a:pPr lvl="1" eaLnBrk="1" hangingPunct="1"/>
            <a:r>
              <a:rPr lang="en-US" sz="1800" dirty="0" smtClean="0"/>
              <a:t>The rules requiring insured plans to issue a standard plan summary (the four page “highlights” description) and use standardized definitions in that summary, </a:t>
            </a:r>
          </a:p>
          <a:p>
            <a:pPr lvl="1" eaLnBrk="1" hangingPunct="1"/>
            <a:r>
              <a:rPr lang="en-US" sz="1800" dirty="0" smtClean="0"/>
              <a:t>The rules requiring insured and self-insured plans to distribute summaries of material modifications 60 days in advance of any material change, apply to grandfathered plans for plan years beginning on or after March 23, 2012.</a:t>
            </a:r>
          </a:p>
          <a:p>
            <a:pPr lvl="1" eaLnBrk="1" hangingPunct="1"/>
            <a:r>
              <a:rPr lang="en-US" sz="1800" dirty="0" smtClean="0"/>
              <a:t>The waiting period rules,</a:t>
            </a:r>
          </a:p>
          <a:p>
            <a:pPr lvl="1" eaLnBrk="1" hangingPunct="1"/>
            <a:endParaRPr lang="en-US" sz="800" dirty="0" smtClean="0"/>
          </a:p>
          <a:p>
            <a:pPr lvl="1" eaLnBrk="1" hangingPunct="1"/>
            <a:r>
              <a:rPr lang="en-US" sz="1800" dirty="0" smtClean="0"/>
              <a:t>The restrictions on lifetime and annual limits,</a:t>
            </a:r>
          </a:p>
          <a:p>
            <a:pPr lvl="1" eaLnBrk="1" hangingPunct="1"/>
            <a:endParaRPr lang="en-US" sz="800" dirty="0" smtClean="0"/>
          </a:p>
          <a:p>
            <a:pPr lvl="1" eaLnBrk="1" hangingPunct="1"/>
            <a:r>
              <a:rPr lang="en-US" sz="1800" dirty="0" smtClean="0"/>
              <a:t>The rules on rescission, </a:t>
            </a:r>
          </a:p>
          <a:p>
            <a:pPr lvl="1" eaLnBrk="1" hangingPunct="1"/>
            <a:endParaRPr lang="en-US" sz="800" dirty="0" smtClean="0"/>
          </a:p>
          <a:p>
            <a:pPr lvl="1" eaLnBrk="1" hangingPunct="1"/>
            <a:r>
              <a:rPr lang="en-US" sz="1800" dirty="0" smtClean="0"/>
              <a:t>The pre-existing condition prohibition, and</a:t>
            </a:r>
          </a:p>
          <a:p>
            <a:pPr lvl="1" eaLnBrk="1" hangingPunct="1"/>
            <a:endParaRPr lang="en-US" sz="800" dirty="0" smtClean="0"/>
          </a:p>
          <a:p>
            <a:pPr lvl="1" eaLnBrk="1" hangingPunct="1"/>
            <a:r>
              <a:rPr lang="en-US" sz="1800" dirty="0" smtClean="0"/>
              <a:t>The rules on covering adult children (up to age 26) as dependents, although for plan years beginning before January 1, 2014.</a:t>
            </a:r>
          </a:p>
        </p:txBody>
      </p:sp>
      <p:sp>
        <p:nvSpPr>
          <p:cNvPr id="4" name="Slide Number Placeholder 3"/>
          <p:cNvSpPr>
            <a:spLocks noGrp="1"/>
          </p:cNvSpPr>
          <p:nvPr>
            <p:ph type="sldNum" sz="quarter" idx="12"/>
          </p:nvPr>
        </p:nvSpPr>
        <p:spPr/>
        <p:txBody>
          <a:bodyPr/>
          <a:lstStyle/>
          <a:p>
            <a:pPr>
              <a:defRPr/>
            </a:pPr>
            <a:fld id="{467035CF-AEF0-464D-8A92-F44FD35A8A17}" type="slidenum">
              <a:rPr lang="en-US" smtClean="0"/>
              <a:pPr>
                <a:defRPr/>
              </a:pPr>
              <a:t>79</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8077200" cy="3200400"/>
          </a:xfrm>
        </p:spPr>
        <p:txBody>
          <a:bodyPr>
            <a:noAutofit/>
          </a:bodyPr>
          <a:lstStyle/>
          <a:p>
            <a:pPr algn="ctr">
              <a:defRPr/>
            </a:pPr>
            <a:r>
              <a:rPr lang="en-US" sz="5400" dirty="0"/>
              <a:t>Comparative Effectiveness Research </a:t>
            </a:r>
            <a:r>
              <a:rPr lang="en-US" sz="5400" dirty="0" smtClean="0"/>
              <a:t>Fees</a:t>
            </a:r>
            <a:br>
              <a:rPr lang="en-US" sz="5400" dirty="0" smtClean="0"/>
            </a:br>
            <a:r>
              <a:rPr lang="en-US" sz="5400" dirty="0" smtClean="0"/>
              <a:t>(a.k.a. PCORI Fee/CERF)</a:t>
            </a:r>
            <a:endParaRPr lang="en-US" sz="5400" dirty="0"/>
          </a:p>
        </p:txBody>
      </p:sp>
      <p:sp>
        <p:nvSpPr>
          <p:cNvPr id="4" name="Slide Number Placeholder 3"/>
          <p:cNvSpPr>
            <a:spLocks noGrp="1"/>
          </p:cNvSpPr>
          <p:nvPr>
            <p:ph type="sldNum" sz="quarter" idx="12"/>
          </p:nvPr>
        </p:nvSpPr>
        <p:spPr/>
        <p:txBody>
          <a:bodyPr/>
          <a:lstStyle/>
          <a:p>
            <a:pPr>
              <a:defRPr/>
            </a:pPr>
            <a:fld id="{0E6F1B11-8C8A-4D5D-807C-1B7A2DAB32BB}"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dirty="0" smtClean="0"/>
              <a:t>Grandfathered Plan Rules</a:t>
            </a:r>
            <a:endParaRPr lang="en-US" dirty="0"/>
          </a:p>
        </p:txBody>
      </p:sp>
      <p:sp>
        <p:nvSpPr>
          <p:cNvPr id="12291" name="Content Placeholder 2"/>
          <p:cNvSpPr>
            <a:spLocks noGrp="1"/>
          </p:cNvSpPr>
          <p:nvPr>
            <p:ph idx="1"/>
          </p:nvPr>
        </p:nvSpPr>
        <p:spPr>
          <a:xfrm>
            <a:off x="0" y="1447800"/>
            <a:ext cx="9144000" cy="4953000"/>
          </a:xfrm>
        </p:spPr>
        <p:txBody>
          <a:bodyPr/>
          <a:lstStyle/>
          <a:p>
            <a:pPr eaLnBrk="1" hangingPunct="1"/>
            <a:r>
              <a:rPr lang="en-US" sz="1800" b="1" dirty="0" smtClean="0"/>
              <a:t>The following rules will not apply to grandfathered plans: </a:t>
            </a:r>
          </a:p>
          <a:p>
            <a:pPr lvl="1" eaLnBrk="1" hangingPunct="1"/>
            <a:r>
              <a:rPr lang="en-US" sz="1400" dirty="0" smtClean="0"/>
              <a:t>Information to the Secretary of HHS </a:t>
            </a:r>
          </a:p>
          <a:p>
            <a:pPr lvl="1" eaLnBrk="1" hangingPunct="1"/>
            <a:endParaRPr lang="en-US" sz="800" dirty="0" smtClean="0"/>
          </a:p>
          <a:p>
            <a:pPr lvl="1" eaLnBrk="1" hangingPunct="1"/>
            <a:r>
              <a:rPr lang="en-US" sz="1400" dirty="0" smtClean="0"/>
              <a:t>Employer Annual Reporting Requirements regarding Quality of Care </a:t>
            </a:r>
          </a:p>
          <a:p>
            <a:pPr lvl="1" eaLnBrk="1" hangingPunct="1"/>
            <a:endParaRPr lang="en-US" sz="800" dirty="0" smtClean="0"/>
          </a:p>
          <a:p>
            <a:pPr lvl="1" eaLnBrk="1" hangingPunct="1"/>
            <a:r>
              <a:rPr lang="en-US" sz="1400" dirty="0" smtClean="0"/>
              <a:t>First Dollar Coverage for Preventive Services </a:t>
            </a:r>
          </a:p>
          <a:p>
            <a:pPr lvl="1" eaLnBrk="1" hangingPunct="1"/>
            <a:endParaRPr lang="en-US" sz="800" dirty="0" smtClean="0"/>
          </a:p>
          <a:p>
            <a:pPr lvl="1" eaLnBrk="1" hangingPunct="1"/>
            <a:r>
              <a:rPr lang="en-US" sz="1400" dirty="0" smtClean="0"/>
              <a:t>Mandated Patient Protections: PCPs, OB-GYNs, and Emergency Care </a:t>
            </a:r>
          </a:p>
          <a:p>
            <a:pPr lvl="1" eaLnBrk="1" hangingPunct="1"/>
            <a:endParaRPr lang="en-US" sz="800" dirty="0" smtClean="0"/>
          </a:p>
          <a:p>
            <a:pPr lvl="1" eaLnBrk="1" hangingPunct="1"/>
            <a:r>
              <a:rPr lang="en-US" sz="1400" dirty="0" smtClean="0"/>
              <a:t>OB-GYNs and pediatricians </a:t>
            </a:r>
          </a:p>
          <a:p>
            <a:pPr lvl="1" eaLnBrk="1" hangingPunct="1"/>
            <a:endParaRPr lang="en-US" sz="800" dirty="0" smtClean="0"/>
          </a:p>
          <a:p>
            <a:pPr lvl="1" eaLnBrk="1" hangingPunct="1"/>
            <a:r>
              <a:rPr lang="en-US" sz="1400" dirty="0" smtClean="0"/>
              <a:t>Code Section 105(h) Non-Discrimination Requirements for Fully-Insured Plans </a:t>
            </a:r>
          </a:p>
          <a:p>
            <a:pPr lvl="1" eaLnBrk="1" hangingPunct="1"/>
            <a:endParaRPr lang="en-US" sz="800" dirty="0" smtClean="0"/>
          </a:p>
          <a:p>
            <a:pPr lvl="1" eaLnBrk="1" hangingPunct="1"/>
            <a:r>
              <a:rPr lang="en-US" sz="1400" dirty="0" smtClean="0"/>
              <a:t>Mandated Claims Appeals Process </a:t>
            </a:r>
          </a:p>
          <a:p>
            <a:pPr lvl="1" eaLnBrk="1" hangingPunct="1"/>
            <a:endParaRPr lang="en-US" sz="800" dirty="0" smtClean="0"/>
          </a:p>
          <a:p>
            <a:pPr lvl="1" eaLnBrk="1" hangingPunct="1"/>
            <a:r>
              <a:rPr lang="en-US" sz="1400" dirty="0" smtClean="0"/>
              <a:t>Guaranteed Availability and Renewability of Coverage (for plan years on or after January 1, 2014) </a:t>
            </a:r>
          </a:p>
          <a:p>
            <a:pPr lvl="1" eaLnBrk="1" hangingPunct="1"/>
            <a:endParaRPr lang="en-US" sz="800" dirty="0" smtClean="0"/>
          </a:p>
          <a:p>
            <a:pPr lvl="1" eaLnBrk="1" hangingPunct="1"/>
            <a:r>
              <a:rPr lang="en-US" sz="1400" dirty="0" smtClean="0"/>
              <a:t>No Discrimination Based on Health Status (for plan years on or after January 1, 2014) </a:t>
            </a:r>
          </a:p>
          <a:p>
            <a:pPr lvl="1" eaLnBrk="1" hangingPunct="1"/>
            <a:endParaRPr lang="en-US" sz="800" dirty="0" smtClean="0"/>
          </a:p>
          <a:p>
            <a:pPr lvl="1" eaLnBrk="1" hangingPunct="1"/>
            <a:r>
              <a:rPr lang="en-US" sz="1400" dirty="0" smtClean="0"/>
              <a:t>Mandated Cost-Sharing Limits (for plan years on or after January 1, 2014) </a:t>
            </a:r>
          </a:p>
          <a:p>
            <a:pPr lvl="1" eaLnBrk="1" hangingPunct="1"/>
            <a:endParaRPr lang="en-US" sz="800" dirty="0" smtClean="0"/>
          </a:p>
          <a:p>
            <a:pPr lvl="1" eaLnBrk="1" hangingPunct="1"/>
            <a:r>
              <a:rPr lang="en-US" sz="1400" dirty="0" smtClean="0"/>
              <a:t>Mandated Coverage for Clinical Trials (for plan years on or after January 1, 2014: </a:t>
            </a:r>
          </a:p>
          <a:p>
            <a:pPr eaLnBrk="1" hangingPunct="1"/>
            <a:endParaRPr lang="en-US" sz="800" dirty="0" smtClean="0"/>
          </a:p>
        </p:txBody>
      </p:sp>
      <p:sp>
        <p:nvSpPr>
          <p:cNvPr id="4" name="Slide Number Placeholder 3"/>
          <p:cNvSpPr>
            <a:spLocks noGrp="1"/>
          </p:cNvSpPr>
          <p:nvPr>
            <p:ph type="sldNum" sz="quarter" idx="12"/>
          </p:nvPr>
        </p:nvSpPr>
        <p:spPr/>
        <p:txBody>
          <a:bodyPr/>
          <a:lstStyle/>
          <a:p>
            <a:pPr>
              <a:defRPr/>
            </a:pPr>
            <a:fld id="{8A004E14-EB6C-4551-B643-7B00EAA27F67}" type="slidenum">
              <a:rPr lang="en-US" smtClean="0"/>
              <a:pPr>
                <a:defRPr/>
              </a:pPr>
              <a:t>80</a:t>
            </a:fld>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597152"/>
          </a:xfrm>
        </p:spPr>
        <p:txBody>
          <a:bodyPr/>
          <a:lstStyle/>
          <a:p>
            <a:pPr algn="ctr" eaLnBrk="1" fontAlgn="auto" hangingPunct="1">
              <a:spcAft>
                <a:spcPts val="0"/>
              </a:spcAft>
              <a:defRPr/>
            </a:pPr>
            <a:r>
              <a:rPr lang="en-US" sz="4800" dirty="0" smtClean="0">
                <a:solidFill>
                  <a:schemeClr val="accent1">
                    <a:satMod val="150000"/>
                  </a:schemeClr>
                </a:solidFill>
              </a:rPr>
              <a:t>Grandfathered Plan Rules</a:t>
            </a:r>
            <a:br>
              <a:rPr lang="en-US" sz="4800" dirty="0" smtClean="0">
                <a:solidFill>
                  <a:schemeClr val="accent1">
                    <a:satMod val="150000"/>
                  </a:schemeClr>
                </a:solidFill>
              </a:rPr>
            </a:br>
            <a:endParaRPr lang="en-US" sz="4800" dirty="0">
              <a:solidFill>
                <a:schemeClr val="accent1">
                  <a:satMod val="150000"/>
                </a:schemeClr>
              </a:solidFill>
            </a:endParaRPr>
          </a:p>
        </p:txBody>
      </p:sp>
      <p:sp>
        <p:nvSpPr>
          <p:cNvPr id="32771" name="Content Placeholder 2"/>
          <p:cNvSpPr>
            <a:spLocks noGrp="1"/>
          </p:cNvSpPr>
          <p:nvPr>
            <p:ph idx="1"/>
          </p:nvPr>
        </p:nvSpPr>
        <p:spPr>
          <a:xfrm>
            <a:off x="228600" y="1524000"/>
            <a:ext cx="8686800" cy="5334000"/>
          </a:xfrm>
        </p:spPr>
        <p:txBody>
          <a:bodyPr/>
          <a:lstStyle/>
          <a:p>
            <a:pPr eaLnBrk="1" hangingPunct="1">
              <a:defRPr/>
            </a:pPr>
            <a:r>
              <a:rPr lang="en-US" sz="3000" b="1" dirty="0" smtClean="0">
                <a:ea typeface="+mj-ea"/>
                <a:cs typeface="+mj-cs"/>
              </a:rPr>
              <a:t>A plan sponsor or an insurance company may make the following changes to its health plan and keep its grandfathered status:</a:t>
            </a:r>
            <a:endParaRPr lang="en-US" sz="3000" dirty="0" smtClean="0"/>
          </a:p>
          <a:p>
            <a:pPr eaLnBrk="1" hangingPunct="1">
              <a:defRPr/>
            </a:pPr>
            <a:endParaRPr lang="en-US" sz="800" dirty="0" smtClean="0"/>
          </a:p>
          <a:p>
            <a:pPr lvl="1" eaLnBrk="1" hangingPunct="1">
              <a:defRPr/>
            </a:pPr>
            <a:r>
              <a:rPr lang="en-US" sz="2600" dirty="0" smtClean="0"/>
              <a:t>voluntary increase benefits, </a:t>
            </a:r>
          </a:p>
          <a:p>
            <a:pPr lvl="1" eaLnBrk="1" hangingPunct="1">
              <a:defRPr/>
            </a:pPr>
            <a:r>
              <a:rPr lang="en-US" sz="2600" dirty="0" smtClean="0"/>
              <a:t>conform to required legal changes, </a:t>
            </a:r>
          </a:p>
          <a:p>
            <a:pPr lvl="1" eaLnBrk="1" hangingPunct="1">
              <a:defRPr/>
            </a:pPr>
            <a:r>
              <a:rPr lang="en-US" sz="2600" dirty="0" smtClean="0"/>
              <a:t>add new employees and dependents as participants, </a:t>
            </a:r>
          </a:p>
          <a:p>
            <a:pPr lvl="1" eaLnBrk="1" hangingPunct="1">
              <a:defRPr/>
            </a:pPr>
            <a:r>
              <a:rPr lang="en-US" sz="2600" dirty="0" smtClean="0"/>
              <a:t>change third party administrators, </a:t>
            </a:r>
          </a:p>
          <a:p>
            <a:pPr lvl="1" eaLnBrk="1" hangingPunct="1">
              <a:defRPr/>
            </a:pPr>
            <a:r>
              <a:rPr lang="en-US" sz="2600" dirty="0" smtClean="0"/>
              <a:t>renew an insurance policy, and </a:t>
            </a:r>
          </a:p>
          <a:p>
            <a:pPr lvl="1" eaLnBrk="1" hangingPunct="1">
              <a:defRPr/>
            </a:pPr>
            <a:r>
              <a:rPr lang="en-US" sz="2600" dirty="0" smtClean="0"/>
              <a:t>adopt voluntarily other consumer protections in health care reform.</a:t>
            </a:r>
          </a:p>
          <a:p>
            <a:pPr eaLnBrk="1" hangingPunct="1">
              <a:defRPr/>
            </a:pPr>
            <a:endParaRPr lang="en-US" dirty="0" smtClean="0"/>
          </a:p>
        </p:txBody>
      </p:sp>
      <p:sp>
        <p:nvSpPr>
          <p:cNvPr id="4" name="Slide Number Placeholder 3"/>
          <p:cNvSpPr>
            <a:spLocks noGrp="1"/>
          </p:cNvSpPr>
          <p:nvPr>
            <p:ph type="sldNum" sz="quarter" idx="12"/>
          </p:nvPr>
        </p:nvSpPr>
        <p:spPr/>
        <p:txBody>
          <a:bodyPr/>
          <a:lstStyle/>
          <a:p>
            <a:pPr>
              <a:defRPr/>
            </a:pPr>
            <a:fld id="{E6B6F662-3C0F-48CE-872D-1A51C1D7CF7D}" type="slidenum">
              <a:rPr lang="en-US"/>
              <a:pPr>
                <a:defRPr/>
              </a:pPr>
              <a:t>81</a:t>
            </a:fld>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pPr algn="ctr" eaLnBrk="1" fontAlgn="auto" hangingPunct="1">
              <a:spcAft>
                <a:spcPts val="0"/>
              </a:spcAft>
              <a:defRPr/>
            </a:pPr>
            <a:r>
              <a:rPr lang="en-US" sz="4400" dirty="0" smtClean="0">
                <a:solidFill>
                  <a:schemeClr val="accent1">
                    <a:satMod val="150000"/>
                  </a:schemeClr>
                </a:solidFill>
              </a:rPr>
              <a:t>Grandfathered Plan Rules</a:t>
            </a:r>
            <a:br>
              <a:rPr lang="en-US" sz="4400" dirty="0" smtClean="0">
                <a:solidFill>
                  <a:schemeClr val="accent1">
                    <a:satMod val="150000"/>
                  </a:schemeClr>
                </a:solidFill>
              </a:rPr>
            </a:br>
            <a:endParaRPr lang="en-US" sz="4400" dirty="0">
              <a:solidFill>
                <a:schemeClr val="accent1">
                  <a:satMod val="150000"/>
                </a:schemeClr>
              </a:solidFill>
            </a:endParaRPr>
          </a:p>
        </p:txBody>
      </p:sp>
      <p:sp>
        <p:nvSpPr>
          <p:cNvPr id="14339" name="Content Placeholder 2"/>
          <p:cNvSpPr>
            <a:spLocks noGrp="1"/>
          </p:cNvSpPr>
          <p:nvPr>
            <p:ph idx="1"/>
          </p:nvPr>
        </p:nvSpPr>
        <p:spPr>
          <a:xfrm>
            <a:off x="304800" y="1524000"/>
            <a:ext cx="8610600" cy="5105400"/>
          </a:xfrm>
        </p:spPr>
        <p:txBody>
          <a:bodyPr/>
          <a:lstStyle/>
          <a:p>
            <a:pPr eaLnBrk="1" hangingPunct="1"/>
            <a:r>
              <a:rPr lang="en-US" smtClean="0"/>
              <a:t>A health plan will no longer be considered a grandfathered health plan if a plan sponsor or the insurance company:</a:t>
            </a:r>
          </a:p>
          <a:p>
            <a:pPr eaLnBrk="1" hangingPunct="1"/>
            <a:endParaRPr lang="en-US" sz="800" smtClean="0"/>
          </a:p>
          <a:p>
            <a:pPr lvl="1" eaLnBrk="1" hangingPunct="1"/>
            <a:r>
              <a:rPr lang="en-US" smtClean="0"/>
              <a:t>Eliminates all or substantially all benefits to diagnose or treat a particular condition. </a:t>
            </a:r>
          </a:p>
          <a:p>
            <a:pPr lvl="1" eaLnBrk="1" hangingPunct="1"/>
            <a:endParaRPr lang="en-US" sz="800" smtClean="0"/>
          </a:p>
          <a:p>
            <a:pPr lvl="1" eaLnBrk="1" hangingPunct="1"/>
            <a:r>
              <a:rPr lang="en-US" smtClean="0"/>
              <a:t>Increases a percentage cost-sharing requirement (such as coinsurance) above the level at which it was on 3/23/10.</a:t>
            </a:r>
          </a:p>
          <a:p>
            <a:pPr lvl="1" eaLnBrk="1" hangingPunct="1">
              <a:buFont typeface="Wingdings" pitchFamily="2" charset="2"/>
              <a:buNone/>
            </a:pPr>
            <a:r>
              <a:rPr lang="en-US" smtClean="0"/>
              <a:t>.</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6656EC74-7BBF-4D27-BC8F-FF6FFE8D02F1}" type="slidenum">
              <a:rPr lang="en-US"/>
              <a:pPr>
                <a:defRPr/>
              </a:pPr>
              <a:t>82</a:t>
            </a:fld>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gn="ctr" eaLnBrk="1" fontAlgn="auto" hangingPunct="1">
              <a:spcAft>
                <a:spcPts val="0"/>
              </a:spcAft>
              <a:defRPr/>
            </a:pPr>
            <a:r>
              <a:rPr lang="en-US" dirty="0" smtClean="0">
                <a:solidFill>
                  <a:schemeClr val="accent1">
                    <a:satMod val="150000"/>
                  </a:schemeClr>
                </a:solidFill>
              </a:rPr>
              <a:t>Grandfathered Plan Rules</a:t>
            </a:r>
            <a:endParaRPr lang="en-US" dirty="0">
              <a:solidFill>
                <a:schemeClr val="accent1">
                  <a:satMod val="150000"/>
                </a:schemeClr>
              </a:solidFill>
            </a:endParaRPr>
          </a:p>
        </p:txBody>
      </p:sp>
      <p:sp>
        <p:nvSpPr>
          <p:cNvPr id="35843" name="Content Placeholder 2"/>
          <p:cNvSpPr>
            <a:spLocks noGrp="1"/>
          </p:cNvSpPr>
          <p:nvPr>
            <p:ph idx="1"/>
          </p:nvPr>
        </p:nvSpPr>
        <p:spPr>
          <a:xfrm>
            <a:off x="304800" y="1524000"/>
            <a:ext cx="8610600" cy="5105400"/>
          </a:xfrm>
        </p:spPr>
        <p:txBody>
          <a:bodyPr/>
          <a:lstStyle/>
          <a:p>
            <a:pPr lvl="1" eaLnBrk="1" hangingPunct="1">
              <a:defRPr/>
            </a:pPr>
            <a:r>
              <a:rPr lang="en-US" dirty="0" smtClean="0"/>
              <a:t>Increases fixed-amount cost-sharing requirements other than copayments, such as a $500 deductible or a $2,500 out-of-pocket limit, by a total percentage measured from 3/23/10 that is more than the sum of medical inflation and 15%.</a:t>
            </a:r>
          </a:p>
          <a:p>
            <a:pPr lvl="1" eaLnBrk="1" hangingPunct="1">
              <a:defRPr/>
            </a:pPr>
            <a:endParaRPr lang="en-US" sz="800" dirty="0" smtClean="0"/>
          </a:p>
          <a:p>
            <a:pPr marL="731520" indent="-274320" eaLnBrk="1" hangingPunct="1">
              <a:spcBef>
                <a:spcPts val="672"/>
              </a:spcBef>
              <a:spcAft>
                <a:spcPts val="0"/>
              </a:spcAft>
              <a:buClr>
                <a:schemeClr val="accent2"/>
              </a:buClr>
              <a:buSzPct val="90000"/>
              <a:buFont typeface="Wingdings"/>
              <a:buChar char="§"/>
              <a:defRPr/>
            </a:pPr>
            <a:r>
              <a:rPr lang="en-US" sz="2800" dirty="0" smtClean="0"/>
              <a:t>Increases copayments by an amount that exceeds the greater of: a total percentage measured from 3/23/10 that is more than the sum of medical inflation plus 15%, or $5 increased by medical inflation, measured from 3/23/10.</a:t>
            </a:r>
          </a:p>
          <a:p>
            <a:pPr eaLnBrk="1" hangingPunct="1">
              <a:defRPr/>
            </a:pPr>
            <a:endParaRPr lang="en-US" dirty="0" smtClean="0"/>
          </a:p>
        </p:txBody>
      </p:sp>
      <p:sp>
        <p:nvSpPr>
          <p:cNvPr id="4" name="Slide Number Placeholder 3"/>
          <p:cNvSpPr>
            <a:spLocks noGrp="1"/>
          </p:cNvSpPr>
          <p:nvPr>
            <p:ph type="sldNum" sz="quarter" idx="12"/>
          </p:nvPr>
        </p:nvSpPr>
        <p:spPr/>
        <p:txBody>
          <a:bodyPr/>
          <a:lstStyle/>
          <a:p>
            <a:pPr>
              <a:defRPr/>
            </a:pPr>
            <a:fld id="{43C9C273-8CF5-4FE3-94C5-985B581CF9A0}" type="slidenum">
              <a:rPr lang="en-US"/>
              <a:pPr>
                <a:defRPr/>
              </a:pPr>
              <a:t>83</a:t>
            </a:fld>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eaLnBrk="1" fontAlgn="auto" hangingPunct="1">
              <a:spcAft>
                <a:spcPts val="0"/>
              </a:spcAft>
              <a:defRPr/>
            </a:pPr>
            <a:r>
              <a:rPr lang="en-US" dirty="0" smtClean="0">
                <a:solidFill>
                  <a:schemeClr val="accent1">
                    <a:satMod val="150000"/>
                  </a:schemeClr>
                </a:solidFill>
              </a:rPr>
              <a:t>Grandfathered Plan Rules</a:t>
            </a:r>
            <a:br>
              <a:rPr lang="en-US" dirty="0" smtClean="0">
                <a:solidFill>
                  <a:schemeClr val="accent1">
                    <a:satMod val="150000"/>
                  </a:schemeClr>
                </a:solidFill>
              </a:rPr>
            </a:br>
            <a:endParaRPr lang="en-US" dirty="0">
              <a:solidFill>
                <a:schemeClr val="accent1">
                  <a:satMod val="150000"/>
                </a:schemeClr>
              </a:solidFill>
            </a:endParaRPr>
          </a:p>
        </p:txBody>
      </p:sp>
      <p:sp>
        <p:nvSpPr>
          <p:cNvPr id="37891" name="Content Placeholder 2"/>
          <p:cNvSpPr>
            <a:spLocks noGrp="1"/>
          </p:cNvSpPr>
          <p:nvPr>
            <p:ph idx="1"/>
          </p:nvPr>
        </p:nvSpPr>
        <p:spPr>
          <a:xfrm>
            <a:off x="304800" y="1524000"/>
            <a:ext cx="8610600" cy="5105400"/>
          </a:xfrm>
        </p:spPr>
        <p:txBody>
          <a:bodyPr/>
          <a:lstStyle/>
          <a:p>
            <a:pPr lvl="1" eaLnBrk="1" hangingPunct="1">
              <a:defRPr/>
            </a:pPr>
            <a:r>
              <a:rPr lang="en-US" dirty="0" smtClean="0"/>
              <a:t>Decreases its employer contribution rate by more than five percentage points below the contribution rate on 3/23/10. </a:t>
            </a:r>
          </a:p>
          <a:p>
            <a:pPr lvl="2" eaLnBrk="1" hangingPunct="1">
              <a:defRPr/>
            </a:pPr>
            <a:endParaRPr lang="en-US" sz="2800" dirty="0" smtClean="0"/>
          </a:p>
          <a:p>
            <a:pPr marL="703263" lvl="2" indent="-319088" eaLnBrk="1" hangingPunct="1">
              <a:spcBef>
                <a:spcPct val="0"/>
              </a:spcBef>
              <a:buClr>
                <a:srgbClr val="00B0F0"/>
              </a:buClr>
              <a:buSzPct val="80000"/>
              <a:buFont typeface="Wingdings" pitchFamily="2" charset="2"/>
              <a:buChar char="§"/>
              <a:defRPr/>
            </a:pPr>
            <a:r>
              <a:rPr lang="en-US" sz="2800" dirty="0" smtClean="0"/>
              <a:t>Enters into a new policy, certificate or contract of insurance with an insurance company.</a:t>
            </a:r>
          </a:p>
          <a:p>
            <a:pPr eaLnBrk="1" hangingPunct="1">
              <a:defRPr/>
            </a:pPr>
            <a:endParaRPr lang="en-US" dirty="0" smtClean="0"/>
          </a:p>
        </p:txBody>
      </p:sp>
      <p:sp>
        <p:nvSpPr>
          <p:cNvPr id="4" name="Slide Number Placeholder 3"/>
          <p:cNvSpPr>
            <a:spLocks noGrp="1"/>
          </p:cNvSpPr>
          <p:nvPr>
            <p:ph type="sldNum" sz="quarter" idx="12"/>
          </p:nvPr>
        </p:nvSpPr>
        <p:spPr/>
        <p:txBody>
          <a:bodyPr/>
          <a:lstStyle/>
          <a:p>
            <a:pPr>
              <a:defRPr/>
            </a:pPr>
            <a:fld id="{7C2BDA72-6BAF-4AD3-B3ED-49CAFA52C272}" type="slidenum">
              <a:rPr lang="en-US"/>
              <a:pPr>
                <a:defRPr/>
              </a:pPr>
              <a:t>84</a:t>
            </a:fld>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eaLnBrk="1" fontAlgn="auto" hangingPunct="1">
              <a:spcAft>
                <a:spcPts val="0"/>
              </a:spcAft>
              <a:defRPr/>
            </a:pPr>
            <a:r>
              <a:rPr lang="en-US" dirty="0" smtClean="0">
                <a:solidFill>
                  <a:schemeClr val="accent1">
                    <a:satMod val="150000"/>
                  </a:schemeClr>
                </a:solidFill>
              </a:rPr>
              <a:t>Grandfathered Plan Rules</a:t>
            </a:r>
            <a:endParaRPr lang="en-US" dirty="0">
              <a:solidFill>
                <a:schemeClr val="accent1">
                  <a:satMod val="150000"/>
                </a:schemeClr>
              </a:solidFill>
            </a:endParaRPr>
          </a:p>
        </p:txBody>
      </p:sp>
      <p:sp>
        <p:nvSpPr>
          <p:cNvPr id="3" name="Content Placeholder 2"/>
          <p:cNvSpPr>
            <a:spLocks noGrp="1"/>
          </p:cNvSpPr>
          <p:nvPr>
            <p:ph idx="1"/>
          </p:nvPr>
        </p:nvSpPr>
        <p:spPr>
          <a:xfrm>
            <a:off x="304800" y="1524000"/>
            <a:ext cx="8610600" cy="5334000"/>
          </a:xfrm>
        </p:spPr>
        <p:txBody>
          <a:bodyPr rtlCol="0">
            <a:normAutofit fontScale="92500" lnSpcReduction="20000"/>
          </a:bodyPr>
          <a:lstStyle/>
          <a:p>
            <a:pPr marL="731012" lvl="1" indent="-320040" eaLnBrk="1" fontAlgn="auto" hangingPunct="1">
              <a:spcBef>
                <a:spcPts val="0"/>
              </a:spcBef>
              <a:spcAft>
                <a:spcPts val="0"/>
              </a:spcAft>
              <a:buFont typeface="Wingdings 2"/>
              <a:buChar char=""/>
              <a:defRPr/>
            </a:pPr>
            <a:r>
              <a:rPr lang="en-US" dirty="0" smtClean="0"/>
              <a:t>With respect to annual limits, a group health plan, or group or individual health insurance coverage, that, on 3/23/10: </a:t>
            </a:r>
          </a:p>
          <a:p>
            <a:pPr marL="731520" lvl="1" indent="-274320" eaLnBrk="1" fontAlgn="auto" hangingPunct="1">
              <a:spcAft>
                <a:spcPts val="0"/>
              </a:spcAft>
              <a:buFont typeface="Wingdings"/>
              <a:buChar char=""/>
              <a:defRPr/>
            </a:pPr>
            <a:endParaRPr lang="en-US" sz="1300" dirty="0" smtClean="0"/>
          </a:p>
          <a:p>
            <a:pPr marL="996633" lvl="2" indent="-274320" eaLnBrk="1" fontAlgn="auto" hangingPunct="1">
              <a:spcAft>
                <a:spcPts val="0"/>
              </a:spcAft>
              <a:buFont typeface="Wingdings"/>
              <a:buChar char=""/>
              <a:defRPr/>
            </a:pPr>
            <a:r>
              <a:rPr lang="en-US" dirty="0" smtClean="0"/>
              <a:t>did not impose an overall annual or lifetime limit on the dollar value of all benefits, imposes an overall annual limit on the dollar value of benefits; </a:t>
            </a:r>
          </a:p>
          <a:p>
            <a:pPr marL="996633" lvl="2" indent="-274320" eaLnBrk="1" fontAlgn="auto" hangingPunct="1">
              <a:spcAft>
                <a:spcPts val="0"/>
              </a:spcAft>
              <a:buFont typeface="Wingdings"/>
              <a:buChar char=""/>
              <a:defRPr/>
            </a:pPr>
            <a:endParaRPr lang="en-US" sz="900" dirty="0" smtClean="0"/>
          </a:p>
          <a:p>
            <a:pPr marL="996633" lvl="2" indent="-274320" eaLnBrk="1" fontAlgn="auto" hangingPunct="1">
              <a:spcAft>
                <a:spcPts val="0"/>
              </a:spcAft>
              <a:buFont typeface="Wingdings"/>
              <a:buChar char=""/>
              <a:defRPr/>
            </a:pPr>
            <a:r>
              <a:rPr lang="en-US" dirty="0" smtClean="0"/>
              <a:t>imposed an overall lifetime limit on the dollar value of all benefits but no overall annual limit on the dollar value of all benefits, adopts an overall annual limit at a dollar value that is lower than the dollar value of the lifetime limit on 3/23/10; or </a:t>
            </a:r>
          </a:p>
          <a:p>
            <a:pPr marL="996633" lvl="2" indent="-274320" eaLnBrk="1" fontAlgn="auto" hangingPunct="1">
              <a:spcAft>
                <a:spcPts val="0"/>
              </a:spcAft>
              <a:buFont typeface="Wingdings"/>
              <a:buChar char=""/>
              <a:defRPr/>
            </a:pPr>
            <a:endParaRPr lang="en-US" sz="900" dirty="0" smtClean="0"/>
          </a:p>
          <a:p>
            <a:pPr marL="996633" lvl="2" indent="-274320" eaLnBrk="1" fontAlgn="auto" hangingPunct="1">
              <a:spcAft>
                <a:spcPts val="0"/>
              </a:spcAft>
              <a:buFont typeface="Wingdings"/>
              <a:buChar char=""/>
              <a:defRPr/>
            </a:pPr>
            <a:r>
              <a:rPr lang="en-US" dirty="0" smtClean="0"/>
              <a:t> imposed an overall annual limit on the dollar value of all benefits, decreases the dollar value of the annual limit (regardless of whether the plan or health insurance coverage also imposes an overall lifetime limit on the dollar value of all benefits).</a:t>
            </a:r>
          </a:p>
          <a:p>
            <a:pPr marL="731520" lvl="1" indent="-274320" eaLnBrk="1" fontAlgn="auto" hangingPunct="1">
              <a:spcAft>
                <a:spcPts val="0"/>
              </a:spcAft>
              <a:buFont typeface="Wingdings"/>
              <a:buChar char=""/>
              <a:defRPr/>
            </a:pPr>
            <a:endParaRPr lang="en-US" dirty="0" smtClean="0"/>
          </a:p>
          <a:p>
            <a:pPr marL="438912" indent="-320040" eaLnBrk="1" fontAlgn="auto" hangingPunct="1">
              <a:spcBef>
                <a:spcPts val="0"/>
              </a:spcBef>
              <a:spcAft>
                <a:spcPts val="0"/>
              </a:spcAft>
              <a:buFont typeface="Wingdings 2"/>
              <a:buChar char=""/>
              <a:defRPr/>
            </a:pPr>
            <a:endParaRPr lang="en-US" dirty="0" smtClean="0"/>
          </a:p>
          <a:p>
            <a:pPr marL="731520" lvl="1" indent="-274320" eaLnBrk="1" fontAlgn="auto" hangingPunct="1">
              <a:spcAft>
                <a:spcPts val="0"/>
              </a:spcAft>
              <a:buFont typeface="Wingdings"/>
              <a:buChar char=""/>
              <a:defRPr/>
            </a:pPr>
            <a:endParaRPr lang="en-US" dirty="0" smtClean="0"/>
          </a:p>
          <a:p>
            <a:pPr marL="438912" indent="-320040" eaLnBrk="1" fontAlgn="auto" hangingPunct="1">
              <a:spcBef>
                <a:spcPts val="0"/>
              </a:spcBef>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1D74D1D0-5E26-472E-8B52-FFD3B01A734F}" type="slidenum">
              <a:rPr lang="en-US"/>
              <a:pPr>
                <a:defRPr/>
              </a:pPr>
              <a:t>85</a:t>
            </a:fld>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74776"/>
          </a:xfrm>
        </p:spPr>
        <p:txBody>
          <a:bodyPr>
            <a:normAutofit fontScale="90000"/>
          </a:bodyPr>
          <a:lstStyle/>
          <a:p>
            <a:pPr algn="ctr" eaLnBrk="1" fontAlgn="auto" hangingPunct="1">
              <a:spcAft>
                <a:spcPts val="0"/>
              </a:spcAft>
              <a:defRPr/>
            </a:pPr>
            <a:r>
              <a:rPr lang="en-US" dirty="0" smtClean="0">
                <a:solidFill>
                  <a:schemeClr val="accent1">
                    <a:satMod val="150000"/>
                  </a:schemeClr>
                </a:solidFill>
              </a:rPr>
              <a:t>Grandfathered Plan Rules</a:t>
            </a:r>
            <a:br>
              <a:rPr lang="en-US" dirty="0" smtClean="0">
                <a:solidFill>
                  <a:schemeClr val="accent1">
                    <a:satMod val="150000"/>
                  </a:schemeClr>
                </a:solidFill>
              </a:rPr>
            </a:br>
            <a:endParaRPr lang="en-US" dirty="0">
              <a:solidFill>
                <a:schemeClr val="accent1">
                  <a:satMod val="150000"/>
                </a:schemeClr>
              </a:solidFill>
            </a:endParaRPr>
          </a:p>
        </p:txBody>
      </p:sp>
      <p:sp>
        <p:nvSpPr>
          <p:cNvPr id="18435" name="Content Placeholder 2"/>
          <p:cNvSpPr>
            <a:spLocks noGrp="1"/>
          </p:cNvSpPr>
          <p:nvPr>
            <p:ph idx="1"/>
          </p:nvPr>
        </p:nvSpPr>
        <p:spPr>
          <a:xfrm>
            <a:off x="304800" y="1447800"/>
            <a:ext cx="8610600" cy="5181600"/>
          </a:xfrm>
        </p:spPr>
        <p:txBody>
          <a:bodyPr/>
          <a:lstStyle/>
          <a:p>
            <a:pPr eaLnBrk="1" hangingPunct="1"/>
            <a:r>
              <a:rPr lang="en-US" sz="2600" b="1" dirty="0" smtClean="0"/>
              <a:t>Notice requirements</a:t>
            </a:r>
            <a:r>
              <a:rPr lang="en-US" sz="2600" dirty="0" smtClean="0"/>
              <a:t>: </a:t>
            </a:r>
          </a:p>
          <a:p>
            <a:pPr eaLnBrk="1" hangingPunct="1"/>
            <a:endParaRPr lang="en-US" sz="800" dirty="0" smtClean="0"/>
          </a:p>
          <a:p>
            <a:pPr lvl="1" indent="-319088" eaLnBrk="1" hangingPunct="1">
              <a:spcBef>
                <a:spcPct val="0"/>
              </a:spcBef>
              <a:buFont typeface="Wingdings 2" pitchFamily="18" charset="2"/>
              <a:buChar char=""/>
            </a:pPr>
            <a:r>
              <a:rPr lang="en-US" sz="2200" dirty="0" smtClean="0"/>
              <a:t>A statement must be included  in any plan materials provided to participants or beneficiaries (Summary Plan Description) describing the benefits provided under the plan or health insurance coverage, that the plan or health insurance coverage believes it is a grandfathered health plan and providing contact information for questions and complaints. </a:t>
            </a:r>
          </a:p>
          <a:p>
            <a:pPr lvl="1" indent="-319088" eaLnBrk="1" hangingPunct="1">
              <a:spcBef>
                <a:spcPct val="0"/>
              </a:spcBef>
              <a:buFont typeface="Wingdings 2" pitchFamily="18" charset="2"/>
              <a:buChar char=""/>
            </a:pPr>
            <a:endParaRPr lang="en-US" sz="800" dirty="0" smtClean="0"/>
          </a:p>
          <a:p>
            <a:pPr eaLnBrk="1" hangingPunct="1"/>
            <a:r>
              <a:rPr lang="en-US" sz="2600" b="1" dirty="0" smtClean="0"/>
              <a:t>Record Retention Requirements:</a:t>
            </a:r>
          </a:p>
          <a:p>
            <a:pPr eaLnBrk="1" hangingPunct="1"/>
            <a:endParaRPr lang="en-US" sz="800" b="1" dirty="0" smtClean="0"/>
          </a:p>
          <a:p>
            <a:pPr lvl="1" indent="-319088" eaLnBrk="1" hangingPunct="1">
              <a:spcBef>
                <a:spcPct val="0"/>
              </a:spcBef>
              <a:buFont typeface="Wingdings 2" pitchFamily="18" charset="2"/>
              <a:buChar char=""/>
            </a:pPr>
            <a:r>
              <a:rPr lang="en-US" sz="2200" dirty="0" smtClean="0"/>
              <a:t>Records must be maintained documenting the terms of the plan or health insurance coverage that were in effect on 3/23/10, and any other documents necessary to verify, explain, or clarify its status as a grandfathered health plan.</a:t>
            </a:r>
            <a:endParaRPr lang="en-US" sz="2200" b="1" dirty="0" smtClean="0"/>
          </a:p>
        </p:txBody>
      </p:sp>
      <p:sp>
        <p:nvSpPr>
          <p:cNvPr id="4" name="Slide Number Placeholder 3"/>
          <p:cNvSpPr>
            <a:spLocks noGrp="1"/>
          </p:cNvSpPr>
          <p:nvPr>
            <p:ph type="sldNum" sz="quarter" idx="12"/>
          </p:nvPr>
        </p:nvSpPr>
        <p:spPr/>
        <p:txBody>
          <a:bodyPr/>
          <a:lstStyle/>
          <a:p>
            <a:pPr>
              <a:defRPr/>
            </a:pPr>
            <a:fld id="{B8D5255D-C1C6-41E3-852F-58FCFBAD8921}" type="slidenum">
              <a:rPr lang="en-US"/>
              <a:pPr>
                <a:defRPr/>
              </a:pPr>
              <a:t>86</a:t>
            </a:fld>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8077200" cy="3200400"/>
          </a:xfrm>
        </p:spPr>
        <p:txBody>
          <a:bodyPr>
            <a:normAutofit fontScale="90000"/>
          </a:bodyPr>
          <a:lstStyle/>
          <a:p>
            <a:pPr algn="ctr" eaLnBrk="1" fontAlgn="auto" hangingPunct="1">
              <a:spcAft>
                <a:spcPts val="0"/>
              </a:spcAft>
              <a:defRPr/>
            </a:pPr>
            <a:r>
              <a:rPr lang="en-US" sz="4800" dirty="0" smtClean="0">
                <a:solidFill>
                  <a:schemeClr val="accent1">
                    <a:satMod val="150000"/>
                  </a:schemeClr>
                </a:solidFill>
                <a:latin typeface="Arial Black" pitchFamily="34" charset="0"/>
              </a:rPr>
              <a:t>How Can Employers Control Costs for Plan Year 2014 </a:t>
            </a:r>
            <a:r>
              <a:rPr lang="en-US" dirty="0" smtClean="0">
                <a:solidFill>
                  <a:schemeClr val="accent1">
                    <a:satMod val="150000"/>
                  </a:schemeClr>
                </a:solidFill>
                <a:latin typeface="Arial Black" pitchFamily="34" charset="0"/>
              </a:rPr>
              <a:t>- Recommended Courses of Action</a:t>
            </a:r>
            <a:endParaRPr lang="en-US" dirty="0">
              <a:solidFill>
                <a:schemeClr val="accent1">
                  <a:satMod val="150000"/>
                </a:schemeClr>
              </a:solidFill>
              <a:latin typeface="Arial Black" pitchFamily="34" charset="0"/>
            </a:endParaRPr>
          </a:p>
        </p:txBody>
      </p:sp>
      <p:sp>
        <p:nvSpPr>
          <p:cNvPr id="4" name="Slide Number Placeholder 3"/>
          <p:cNvSpPr>
            <a:spLocks noGrp="1"/>
          </p:cNvSpPr>
          <p:nvPr>
            <p:ph type="sldNum" sz="quarter" idx="12"/>
          </p:nvPr>
        </p:nvSpPr>
        <p:spPr/>
        <p:txBody>
          <a:bodyPr/>
          <a:lstStyle/>
          <a:p>
            <a:pPr>
              <a:defRPr/>
            </a:pPr>
            <a:fld id="{A94A970D-EA8F-4FE8-BE19-B814798EC533}" type="slidenum">
              <a:rPr lang="en-US"/>
              <a:pPr>
                <a:defRPr/>
              </a:pPr>
              <a:t>87</a:t>
            </a:fld>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sz="3800" dirty="0" smtClean="0">
                <a:solidFill>
                  <a:schemeClr val="accent1">
                    <a:satMod val="150000"/>
                  </a:schemeClr>
                </a:solidFill>
                <a:latin typeface="Arial Black" pitchFamily="34" charset="0"/>
              </a:rPr>
              <a:t>How Can Employers Control Costs for Plan Year 2014</a:t>
            </a:r>
            <a:endParaRPr lang="en-US" sz="3800" dirty="0"/>
          </a:p>
        </p:txBody>
      </p:sp>
      <p:sp>
        <p:nvSpPr>
          <p:cNvPr id="128003" name="Content Placeholder 2"/>
          <p:cNvSpPr>
            <a:spLocks noGrp="1"/>
          </p:cNvSpPr>
          <p:nvPr>
            <p:ph idx="1"/>
          </p:nvPr>
        </p:nvSpPr>
        <p:spPr>
          <a:xfrm>
            <a:off x="0" y="1524000"/>
            <a:ext cx="8458200" cy="5181600"/>
          </a:xfrm>
        </p:spPr>
        <p:txBody>
          <a:bodyPr numCol="1"/>
          <a:lstStyle/>
          <a:p>
            <a:pPr lvl="1">
              <a:buNone/>
            </a:pPr>
            <a:r>
              <a:rPr lang="en-US" sz="2400" dirty="0" smtClean="0"/>
              <a:t>Suggested changes are…. </a:t>
            </a:r>
          </a:p>
          <a:p>
            <a:pPr lvl="1"/>
            <a:r>
              <a:rPr lang="en-US" sz="2000" dirty="0" smtClean="0"/>
              <a:t>Spousal surcharge</a:t>
            </a:r>
          </a:p>
          <a:p>
            <a:pPr lvl="1"/>
            <a:r>
              <a:rPr lang="en-US" sz="2000" dirty="0" smtClean="0"/>
              <a:t>Opt out benefits</a:t>
            </a:r>
          </a:p>
          <a:p>
            <a:pPr lvl="1"/>
            <a:r>
              <a:rPr lang="en-US" sz="2000" dirty="0" smtClean="0"/>
              <a:t>Adding an HSA or HRA option to your existing traditional plan(s)</a:t>
            </a:r>
          </a:p>
          <a:p>
            <a:pPr lvl="1"/>
            <a:r>
              <a:rPr lang="en-US" sz="2000" dirty="0" smtClean="0"/>
              <a:t>Switching to Self-funding </a:t>
            </a:r>
          </a:p>
          <a:p>
            <a:pPr lvl="1"/>
            <a:r>
              <a:rPr lang="en-US" sz="2000" dirty="0" smtClean="0"/>
              <a:t>Health Risk Assessment credit </a:t>
            </a:r>
          </a:p>
          <a:p>
            <a:pPr lvl="1"/>
            <a:r>
              <a:rPr lang="en-US" sz="2000" dirty="0" smtClean="0"/>
              <a:t>Dependent audit </a:t>
            </a:r>
          </a:p>
          <a:p>
            <a:pPr lvl="1"/>
            <a:r>
              <a:rPr lang="en-US" sz="2000" dirty="0" smtClean="0"/>
              <a:t>Billing audit </a:t>
            </a:r>
          </a:p>
          <a:p>
            <a:pPr lvl="1"/>
            <a:r>
              <a:rPr lang="en-US" sz="2000" dirty="0" smtClean="0"/>
              <a:t>Smoker/ non-smoker premium </a:t>
            </a:r>
          </a:p>
          <a:p>
            <a:pPr lvl="1"/>
            <a:r>
              <a:rPr lang="en-US" sz="2000" dirty="0" smtClean="0"/>
              <a:t>Wellness incentives</a:t>
            </a:r>
          </a:p>
          <a:p>
            <a:pPr lvl="1"/>
            <a:r>
              <a:rPr lang="en-US" sz="2000" dirty="0" smtClean="0"/>
              <a:t>Outcome based incentives</a:t>
            </a:r>
          </a:p>
          <a:p>
            <a:pPr lvl="1">
              <a:buNone/>
            </a:pPr>
            <a:endParaRPr lang="en-US" sz="1600" dirty="0" smtClean="0"/>
          </a:p>
          <a:p>
            <a:pPr lvl="1">
              <a:buNone/>
            </a:pPr>
            <a:r>
              <a:rPr lang="en-US" sz="2000" u="sng" dirty="0" smtClean="0"/>
              <a:t>  </a:t>
            </a:r>
          </a:p>
        </p:txBody>
      </p:sp>
      <p:sp>
        <p:nvSpPr>
          <p:cNvPr id="4" name="Slide Number Placeholder 3"/>
          <p:cNvSpPr>
            <a:spLocks noGrp="1"/>
          </p:cNvSpPr>
          <p:nvPr>
            <p:ph type="sldNum" sz="quarter" idx="12"/>
          </p:nvPr>
        </p:nvSpPr>
        <p:spPr/>
        <p:txBody>
          <a:bodyPr/>
          <a:lstStyle/>
          <a:p>
            <a:pPr>
              <a:defRPr/>
            </a:pPr>
            <a:fld id="{123CE61F-83AA-4F8C-9BB5-0671B4F8BCCA}" type="slidenum">
              <a:rPr lang="en-US" smtClean="0"/>
              <a:pPr>
                <a:defRPr/>
              </a:pPr>
              <a:t>88</a:t>
            </a:fld>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8077200" cy="2590800"/>
          </a:xfrm>
        </p:spPr>
        <p:txBody>
          <a:bodyPr/>
          <a:lstStyle/>
          <a:p>
            <a:pPr eaLnBrk="1" fontAlgn="auto" hangingPunct="1">
              <a:spcAft>
                <a:spcPts val="0"/>
              </a:spcAft>
              <a:defRPr/>
            </a:pPr>
            <a:r>
              <a:rPr lang="en-US" sz="5400" dirty="0" smtClean="0">
                <a:solidFill>
                  <a:schemeClr val="accent1">
                    <a:satMod val="150000"/>
                  </a:schemeClr>
                </a:solidFill>
                <a:latin typeface="Arial Black" pitchFamily="34" charset="0"/>
              </a:rPr>
              <a:t>Questions?????????</a:t>
            </a:r>
            <a:endParaRPr lang="en-US" sz="5400" dirty="0">
              <a:solidFill>
                <a:schemeClr val="accent1">
                  <a:satMod val="150000"/>
                </a:schemeClr>
              </a:solidFill>
              <a:latin typeface="Arial Black" pitchFamily="34" charset="0"/>
            </a:endParaRPr>
          </a:p>
        </p:txBody>
      </p:sp>
      <p:sp>
        <p:nvSpPr>
          <p:cNvPr id="4" name="Slide Number Placeholder 3"/>
          <p:cNvSpPr>
            <a:spLocks noGrp="1"/>
          </p:cNvSpPr>
          <p:nvPr>
            <p:ph type="sldNum" sz="quarter" idx="12"/>
          </p:nvPr>
        </p:nvSpPr>
        <p:spPr/>
        <p:txBody>
          <a:bodyPr/>
          <a:lstStyle/>
          <a:p>
            <a:pPr>
              <a:defRPr/>
            </a:pPr>
            <a:fld id="{4646886E-2E4C-499D-8303-B2094CE37467}" type="slidenum">
              <a:rPr lang="en-US"/>
              <a:pPr>
                <a:defRPr/>
              </a:pPr>
              <a:t>89</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defRPr/>
            </a:pPr>
            <a:r>
              <a:rPr lang="en-US" sz="6000" dirty="0" smtClean="0"/>
              <a:t>What is it?</a:t>
            </a:r>
            <a:endParaRPr lang="en-US" sz="6000" dirty="0"/>
          </a:p>
        </p:txBody>
      </p:sp>
      <p:sp>
        <p:nvSpPr>
          <p:cNvPr id="35843" name="Content Placeholder 2"/>
          <p:cNvSpPr>
            <a:spLocks noGrp="1"/>
          </p:cNvSpPr>
          <p:nvPr>
            <p:ph idx="1"/>
          </p:nvPr>
        </p:nvSpPr>
        <p:spPr>
          <a:xfrm>
            <a:off x="228600" y="1524000"/>
            <a:ext cx="8534400" cy="4800600"/>
          </a:xfrm>
        </p:spPr>
        <p:txBody>
          <a:bodyPr>
            <a:normAutofit fontScale="92500"/>
          </a:bodyPr>
          <a:lstStyle/>
          <a:p>
            <a:pPr>
              <a:defRPr/>
            </a:pPr>
            <a:r>
              <a:rPr lang="en-US" sz="2800" dirty="0" smtClean="0"/>
              <a:t>Health care reform created a new nonprofit corporation, the Patient-Centered Outcomes Research Institute, to support clinical effectiveness research. </a:t>
            </a:r>
          </a:p>
          <a:p>
            <a:pPr>
              <a:defRPr/>
            </a:pPr>
            <a:endParaRPr lang="en-US" sz="2800" dirty="0" smtClean="0"/>
          </a:p>
          <a:p>
            <a:pPr>
              <a:defRPr/>
            </a:pPr>
            <a:r>
              <a:rPr lang="en-US" sz="2800" dirty="0" smtClean="0"/>
              <a:t> This entity will be funded in part by fees (sometimes referred to as “PCORI fees” or “CER fees”) paid by certain health insurers and applicable sponsors of self-insured health plans.  </a:t>
            </a:r>
          </a:p>
          <a:p>
            <a:pPr>
              <a:defRPr/>
            </a:pPr>
            <a:endParaRPr lang="en-US" dirty="0" smtClean="0"/>
          </a:p>
          <a:p>
            <a:pPr>
              <a:defRPr/>
            </a:pPr>
            <a:r>
              <a:rPr lang="en-US" dirty="0" smtClean="0"/>
              <a:t>These fees do not apply to plans that provide "excepted benefits.”</a:t>
            </a:r>
          </a:p>
        </p:txBody>
      </p:sp>
      <p:sp>
        <p:nvSpPr>
          <p:cNvPr id="4" name="Slide Number Placeholder 3"/>
          <p:cNvSpPr>
            <a:spLocks noGrp="1"/>
          </p:cNvSpPr>
          <p:nvPr>
            <p:ph type="sldNum" sz="quarter" idx="12"/>
          </p:nvPr>
        </p:nvSpPr>
        <p:spPr/>
        <p:txBody>
          <a:bodyPr/>
          <a:lstStyle/>
          <a:p>
            <a:pPr>
              <a:defRPr/>
            </a:pPr>
            <a:fld id="{88A4DC43-4C65-4C3C-8FBB-019F2FE0A762}" type="slidenum">
              <a:rPr lang="en-US" smtClean="0"/>
              <a:pPr>
                <a:defRPr/>
              </a:pPr>
              <a:t>9</a:t>
            </a:fld>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4800" dirty="0" smtClean="0">
                <a:solidFill>
                  <a:schemeClr val="accent1">
                    <a:satMod val="150000"/>
                  </a:schemeClr>
                </a:solidFill>
                <a:effectLst>
                  <a:outerShdw blurRad="38100" dist="38100" dir="2700000" algn="tl">
                    <a:srgbClr val="000000">
                      <a:alpha val="43137"/>
                    </a:srgbClr>
                  </a:outerShdw>
                </a:effectLst>
                <a:latin typeface="Arial Black" pitchFamily="34" charset="0"/>
              </a:rPr>
              <a:t>Contact Information</a:t>
            </a:r>
            <a:endParaRPr lang="en-US" sz="4800" dirty="0">
              <a:solidFill>
                <a:schemeClr val="accent1">
                  <a:satMod val="150000"/>
                </a:schemeClr>
              </a:solidFill>
              <a:effectLst>
                <a:outerShdw blurRad="38100" dist="38100" dir="2700000" algn="tl">
                  <a:srgbClr val="000000">
                    <a:alpha val="43137"/>
                  </a:srgbClr>
                </a:outerShdw>
              </a:effectLst>
              <a:latin typeface="Arial Black" pitchFamily="34" charset="0"/>
            </a:endParaRPr>
          </a:p>
        </p:txBody>
      </p:sp>
      <p:sp>
        <p:nvSpPr>
          <p:cNvPr id="130051" name="Content Placeholder 2"/>
          <p:cNvSpPr>
            <a:spLocks noGrp="1"/>
          </p:cNvSpPr>
          <p:nvPr>
            <p:ph idx="1"/>
          </p:nvPr>
        </p:nvSpPr>
        <p:spPr>
          <a:xfrm>
            <a:off x="381000" y="1600200"/>
            <a:ext cx="8574088" cy="4953000"/>
          </a:xfrm>
        </p:spPr>
        <p:txBody>
          <a:bodyPr/>
          <a:lstStyle/>
          <a:p>
            <a:pPr eaLnBrk="1" hangingPunct="1"/>
            <a:r>
              <a:rPr lang="en-US" b="1" dirty="0" smtClean="0">
                <a:latin typeface="Arial Black" pitchFamily="34" charset="0"/>
              </a:rPr>
              <a:t>Larry Grudzien</a:t>
            </a:r>
            <a:endParaRPr lang="en-US" dirty="0" smtClean="0"/>
          </a:p>
          <a:p>
            <a:pPr lvl="1" eaLnBrk="1" hangingPunct="1"/>
            <a:r>
              <a:rPr lang="en-US" dirty="0" smtClean="0"/>
              <a:t>Phone: 708-717-9638</a:t>
            </a:r>
          </a:p>
          <a:p>
            <a:pPr lvl="1" eaLnBrk="1" hangingPunct="1"/>
            <a:endParaRPr lang="en-US" dirty="0" smtClean="0"/>
          </a:p>
          <a:p>
            <a:pPr lvl="1" eaLnBrk="1" hangingPunct="1"/>
            <a:r>
              <a:rPr lang="en-US" dirty="0" smtClean="0"/>
              <a:t>Email: </a:t>
            </a:r>
            <a:r>
              <a:rPr lang="en-US" dirty="0" smtClean="0">
                <a:hlinkClick r:id="rId3"/>
              </a:rPr>
              <a:t>larry@larrygrudzien.com</a:t>
            </a:r>
            <a:endParaRPr lang="en-US" dirty="0" smtClean="0"/>
          </a:p>
          <a:p>
            <a:pPr lvl="1" eaLnBrk="1" hangingPunct="1"/>
            <a:endParaRPr lang="en-US" dirty="0" smtClean="0"/>
          </a:p>
          <a:p>
            <a:pPr lvl="1" eaLnBrk="1" hangingPunct="1"/>
            <a:r>
              <a:rPr lang="en-US" dirty="0" smtClean="0"/>
              <a:t>Website: </a:t>
            </a:r>
            <a:r>
              <a:rPr lang="en-US" dirty="0" smtClean="0">
                <a:hlinkClick r:id="rId4"/>
              </a:rPr>
              <a:t>www.larrygrudzien.com</a:t>
            </a:r>
            <a:endParaRPr lang="en-US" dirty="0" smtClean="0"/>
          </a:p>
          <a:p>
            <a:pPr lvl="1" eaLnBrk="1" hangingPunct="1"/>
            <a:endParaRPr lang="en-US" dirty="0" smtClean="0"/>
          </a:p>
          <a:p>
            <a:pPr lvl="1" eaLnBrk="1" hangingPunct="1"/>
            <a:endParaRPr lang="en-US" dirty="0" smtClean="0"/>
          </a:p>
          <a:p>
            <a:pPr lvl="1" eaLnBrk="1" hangingPunct="1">
              <a:buFont typeface="Wingdings" pitchFamily="2" charset="2"/>
              <a:buNone/>
            </a:pPr>
            <a:endParaRPr lang="en-US" dirty="0" smtClean="0"/>
          </a:p>
          <a:p>
            <a:pPr lvl="1" eaLnBrk="1" hangingPunct="1"/>
            <a:endParaRPr lang="en-US" dirty="0" smtClean="0"/>
          </a:p>
        </p:txBody>
      </p:sp>
      <p:sp>
        <p:nvSpPr>
          <p:cNvPr id="46084" name="Slide Number Placeholder 3"/>
          <p:cNvSpPr>
            <a:spLocks noGrp="1"/>
          </p:cNvSpPr>
          <p:nvPr>
            <p:ph type="sldNum" sz="quarter" idx="12"/>
          </p:nvPr>
        </p:nvSpPr>
        <p:spPr/>
        <p:txBody>
          <a:bodyPr/>
          <a:lstStyle/>
          <a:p>
            <a:pPr>
              <a:defRPr/>
            </a:pPr>
            <a:fld id="{6FA57AB1-1173-41C0-A889-E4890346D693}" type="slidenum">
              <a:rPr lang="en-US"/>
              <a:pPr>
                <a:defRPr/>
              </a:pPr>
              <a:t>90</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16335</TotalTime>
  <Words>6533</Words>
  <Application>Microsoft Office PowerPoint</Application>
  <PresentationFormat>On-screen Show (4:3)</PresentationFormat>
  <Paragraphs>784</Paragraphs>
  <Slides>90</Slides>
  <Notes>39</Notes>
  <HiddenSlides>0</HiddenSlides>
  <MMClips>0</MMClips>
  <ScaleCrop>false</ScaleCrop>
  <HeadingPairs>
    <vt:vector size="4" baseType="variant">
      <vt:variant>
        <vt:lpstr>Theme</vt:lpstr>
      </vt:variant>
      <vt:variant>
        <vt:i4>2</vt:i4>
      </vt:variant>
      <vt:variant>
        <vt:lpstr>Slide Titles</vt:lpstr>
      </vt:variant>
      <vt:variant>
        <vt:i4>90</vt:i4>
      </vt:variant>
    </vt:vector>
  </HeadingPairs>
  <TitlesOfParts>
    <vt:vector size="92" baseType="lpstr">
      <vt:lpstr>Module</vt:lpstr>
      <vt:lpstr>Median</vt:lpstr>
      <vt:lpstr>   Health Care Reform Changes What is effective for 2014  &amp;2015</vt:lpstr>
      <vt:lpstr>Agenda</vt:lpstr>
      <vt:lpstr>All Employers</vt:lpstr>
      <vt:lpstr>Notice of the Exchange</vt:lpstr>
      <vt:lpstr>The Requirement</vt:lpstr>
      <vt:lpstr>The Contents of the Notice</vt:lpstr>
      <vt:lpstr>Three Fees/Taxes   </vt:lpstr>
      <vt:lpstr>Comparative Effectiveness Research Fees (a.k.a. PCORI Fee/CERF)</vt:lpstr>
      <vt:lpstr>What is it?</vt:lpstr>
      <vt:lpstr>Who Pays it and When?</vt:lpstr>
      <vt:lpstr> The Amount of the Fee </vt:lpstr>
      <vt:lpstr>Required Contributions Toward Reinsurance Payments (a.k.a. Transitional (Temporary) Reinsurance Fee)</vt:lpstr>
      <vt:lpstr>What is it? </vt:lpstr>
      <vt:lpstr>Who Pays it and When?</vt:lpstr>
      <vt:lpstr>The Amount of the Fee</vt:lpstr>
      <vt:lpstr>Health Insurance Industry Fee (a.k.a. Annual Insurance Fee) </vt:lpstr>
      <vt:lpstr>What is it? </vt:lpstr>
      <vt:lpstr>Who Pays it and When?</vt:lpstr>
      <vt:lpstr> The Amount of the Fee </vt:lpstr>
      <vt:lpstr>PowerPoint Presentation</vt:lpstr>
      <vt:lpstr>90 Day Waiting Periods</vt:lpstr>
      <vt:lpstr>Effective Date</vt:lpstr>
      <vt:lpstr>What is it? </vt:lpstr>
      <vt:lpstr>Examples</vt:lpstr>
      <vt:lpstr>Examples (Cont.) </vt:lpstr>
      <vt:lpstr>Pre-existing Conditions</vt:lpstr>
      <vt:lpstr>Overview</vt:lpstr>
      <vt:lpstr>Out-of-Pocket Limits</vt:lpstr>
      <vt:lpstr> Overall Cost-Sharing Limitation (Out-of-Pocket Maximum) </vt:lpstr>
      <vt:lpstr>Wellness Programs</vt:lpstr>
      <vt:lpstr>Overview</vt:lpstr>
      <vt:lpstr>Approved Clinical Trials </vt:lpstr>
      <vt:lpstr> Overview</vt:lpstr>
      <vt:lpstr>Large Employers</vt:lpstr>
      <vt:lpstr>Employer Mandate</vt:lpstr>
      <vt:lpstr>IRS Notice 2013-45</vt:lpstr>
      <vt:lpstr>IRS Notice 2013-45</vt:lpstr>
      <vt:lpstr>What is the Employer Mandate?</vt:lpstr>
      <vt:lpstr>Noncalendar Year Plans</vt:lpstr>
      <vt:lpstr>Who is a Large Employer?</vt:lpstr>
      <vt:lpstr>Who is a Large Employer?</vt:lpstr>
      <vt:lpstr>Who is a Large Employer?</vt:lpstr>
      <vt:lpstr>Special Rules</vt:lpstr>
      <vt:lpstr> Large Employers who do not offer Coverage </vt:lpstr>
      <vt:lpstr> Employer Mandate </vt:lpstr>
      <vt:lpstr>Employer Mandate</vt:lpstr>
      <vt:lpstr>Employer Mandate</vt:lpstr>
      <vt:lpstr>Affordability</vt:lpstr>
      <vt:lpstr> Notice to Employer of Premium Assistance </vt:lpstr>
      <vt:lpstr> Notice to Employer of Premium Assistance </vt:lpstr>
      <vt:lpstr>Reporting of Health Insurance Coverage</vt:lpstr>
      <vt:lpstr>Reporting of Health Insurance Coverage</vt:lpstr>
      <vt:lpstr>Which Employers Are Subject to This Reporting Requirement?</vt:lpstr>
      <vt:lpstr>What Information Must  Be Reported to the IRS?</vt:lpstr>
      <vt:lpstr>What Information Must Be  Reported to the IRS?</vt:lpstr>
      <vt:lpstr>Written Statements to  Full-Time Employees</vt:lpstr>
      <vt:lpstr>Small Employers</vt:lpstr>
      <vt:lpstr>Insurance Mandates</vt:lpstr>
      <vt:lpstr> Fair Health Insurance Premiums (Individual &amp; Small Group Market)  </vt:lpstr>
      <vt:lpstr>Comprehensive Health Coverage Requirement</vt:lpstr>
      <vt:lpstr>Comprehensive Health Coverage Requirement</vt:lpstr>
      <vt:lpstr>Comprehensive Health Coverage Requirement</vt:lpstr>
      <vt:lpstr>Cost Sharing Limits</vt:lpstr>
      <vt:lpstr>Cost Sharing Requirements</vt:lpstr>
      <vt:lpstr>Cost Sharing Requirements</vt:lpstr>
      <vt:lpstr>SHOP EXCHANGES</vt:lpstr>
      <vt:lpstr>Small Business Health Option (SHOP Exchange)</vt:lpstr>
      <vt:lpstr>Small Business Health Option (SHOP Exchange)</vt:lpstr>
      <vt:lpstr>Employer Credits and Subsidies</vt:lpstr>
      <vt:lpstr> Overview </vt:lpstr>
      <vt:lpstr>What is a Small Employer?</vt:lpstr>
      <vt:lpstr>Fully-Insured Plans</vt:lpstr>
      <vt:lpstr>Reforms that Apply to Insured Health Plans</vt:lpstr>
      <vt:lpstr>            Self-insured Plans</vt:lpstr>
      <vt:lpstr>Reforms that Apply to Self-Insured Plans </vt:lpstr>
      <vt:lpstr> Reforms that do not  Apply to Self-insured Plans </vt:lpstr>
      <vt:lpstr>Grandfathered Plans</vt:lpstr>
      <vt:lpstr>Grandfathered Plan Rules</vt:lpstr>
      <vt:lpstr>Grandfathered Plan Rules</vt:lpstr>
      <vt:lpstr>Grandfathered Plan Rules</vt:lpstr>
      <vt:lpstr>Grandfathered Plan Rules </vt:lpstr>
      <vt:lpstr>Grandfathered Plan Rules </vt:lpstr>
      <vt:lpstr>Grandfathered Plan Rules</vt:lpstr>
      <vt:lpstr>Grandfathered Plan Rules </vt:lpstr>
      <vt:lpstr>Grandfathered Plan Rules</vt:lpstr>
      <vt:lpstr>Grandfathered Plan Rules </vt:lpstr>
      <vt:lpstr>How Can Employers Control Costs for Plan Year 2014 - Recommended Courses of Action</vt:lpstr>
      <vt:lpstr>How Can Employers Control Costs for Plan Year 2014</vt:lpstr>
      <vt:lpstr>Questions?????????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Employer Elements in  Health Care Reform</dc:title>
  <dc:creator>LG</dc:creator>
  <cp:lastModifiedBy>William.Lawson</cp:lastModifiedBy>
  <cp:revision>1015</cp:revision>
  <cp:lastPrinted>2013-07-11T01:49:04Z</cp:lastPrinted>
  <dcterms:created xsi:type="dcterms:W3CDTF">2010-04-11T16:26:15Z</dcterms:created>
  <dcterms:modified xsi:type="dcterms:W3CDTF">2013-09-30T17:29:35Z</dcterms:modified>
</cp:coreProperties>
</file>