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0.xml" ContentType="application/vnd.openxmlformats-officedocument.drawingml.chart+xml"/>
  <Override PartName="/ppt/notesSlides/notesSlide17.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18.xml" ContentType="application/vnd.openxmlformats-officedocument.presentationml.notesSlide+xml"/>
  <Override PartName="/ppt/charts/chart13.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4.xml" ContentType="application/vnd.openxmlformats-officedocument.drawingml.chart+xml"/>
  <Override PartName="/ppt/drawings/drawing3.xml" ContentType="application/vnd.openxmlformats-officedocument.drawingml.chartshapes+xml"/>
  <Override PartName="/ppt/notesSlides/notesSlide21.xml" ContentType="application/vnd.openxmlformats-officedocument.presentationml.notesSlide+xml"/>
  <Override PartName="/ppt/charts/chart15.xml" ContentType="application/vnd.openxmlformats-officedocument.drawingml.chart+xml"/>
  <Override PartName="/ppt/notesSlides/notesSlide22.xml" ContentType="application/vnd.openxmlformats-officedocument.presentationml.notesSlide+xml"/>
  <Override PartName="/ppt/charts/chart16.xml" ContentType="application/vnd.openxmlformats-officedocument.drawingml.chart+xml"/>
  <Override PartName="/ppt/notesSlides/notesSlide23.xml" ContentType="application/vnd.openxmlformats-officedocument.presentationml.notesSlide+xml"/>
  <Override PartName="/ppt/charts/chart17.xml" ContentType="application/vnd.openxmlformats-officedocument.drawingml.chart+xml"/>
  <Override PartName="/ppt/notesSlides/notesSlide24.xml" ContentType="application/vnd.openxmlformats-officedocument.presentationml.notesSlide+xml"/>
  <Override PartName="/ppt/charts/chart18.xml" ContentType="application/vnd.openxmlformats-officedocument.drawingml.chart+xml"/>
  <Override PartName="/ppt/drawings/drawing4.xml" ContentType="application/vnd.openxmlformats-officedocument.drawingml.chartshapes+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75" r:id="rId3"/>
    <p:sldMasterId id="2147483688" r:id="rId4"/>
  </p:sldMasterIdLst>
  <p:notesMasterIdLst>
    <p:notesMasterId r:id="rId38"/>
  </p:notesMasterIdLst>
  <p:handoutMasterIdLst>
    <p:handoutMasterId r:id="rId39"/>
  </p:handoutMasterIdLst>
  <p:sldIdLst>
    <p:sldId id="1733" r:id="rId5"/>
    <p:sldId id="2986" r:id="rId6"/>
    <p:sldId id="2837" r:id="rId7"/>
    <p:sldId id="2990" r:id="rId8"/>
    <p:sldId id="2901" r:id="rId9"/>
    <p:sldId id="2938" r:id="rId10"/>
    <p:sldId id="2796" r:id="rId11"/>
    <p:sldId id="2939" r:id="rId12"/>
    <p:sldId id="2968" r:id="rId13"/>
    <p:sldId id="2977" r:id="rId14"/>
    <p:sldId id="2967" r:id="rId15"/>
    <p:sldId id="2943" r:id="rId16"/>
    <p:sldId id="2965" r:id="rId17"/>
    <p:sldId id="2945" r:id="rId18"/>
    <p:sldId id="2987" r:id="rId19"/>
    <p:sldId id="2946" r:id="rId20"/>
    <p:sldId id="2978" r:id="rId21"/>
    <p:sldId id="2991" r:id="rId22"/>
    <p:sldId id="2992" r:id="rId23"/>
    <p:sldId id="2952" r:id="rId24"/>
    <p:sldId id="2988" r:id="rId25"/>
    <p:sldId id="2953" r:id="rId26"/>
    <p:sldId id="2985" r:id="rId27"/>
    <p:sldId id="2966" r:id="rId28"/>
    <p:sldId id="2993" r:id="rId29"/>
    <p:sldId id="2989" r:id="rId30"/>
    <p:sldId id="2984" r:id="rId31"/>
    <p:sldId id="2963" r:id="rId32"/>
    <p:sldId id="2962" r:id="rId33"/>
    <p:sldId id="2982" r:id="rId34"/>
    <p:sldId id="2969" r:id="rId35"/>
    <p:sldId id="2994" r:id="rId36"/>
    <p:sldId id="2836" r:id="rId37"/>
  </p:sldIdLst>
  <p:sldSz cx="9144000" cy="6858000" type="screen4x3"/>
  <p:notesSz cx="7010400" cy="9236075"/>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i="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i="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i="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i="1" kern="1200">
        <a:solidFill>
          <a:schemeClr val="tx1"/>
        </a:solidFill>
        <a:latin typeface="Times New Roman" pitchFamily="18" charset="0"/>
        <a:ea typeface="+mn-ea"/>
        <a:cs typeface="Arial" pitchFamily="34" charset="0"/>
      </a:defRPr>
    </a:lvl5pPr>
    <a:lvl6pPr marL="2286000" algn="l" defTabSz="914400" rtl="0" eaLnBrk="1" latinLnBrk="0" hangingPunct="1">
      <a:defRPr sz="2400" i="1" kern="1200">
        <a:solidFill>
          <a:schemeClr val="tx1"/>
        </a:solidFill>
        <a:latin typeface="Times New Roman" pitchFamily="18" charset="0"/>
        <a:ea typeface="+mn-ea"/>
        <a:cs typeface="Arial" pitchFamily="34" charset="0"/>
      </a:defRPr>
    </a:lvl6pPr>
    <a:lvl7pPr marL="2743200" algn="l" defTabSz="914400" rtl="0" eaLnBrk="1" latinLnBrk="0" hangingPunct="1">
      <a:defRPr sz="2400" i="1" kern="1200">
        <a:solidFill>
          <a:schemeClr val="tx1"/>
        </a:solidFill>
        <a:latin typeface="Times New Roman" pitchFamily="18" charset="0"/>
        <a:ea typeface="+mn-ea"/>
        <a:cs typeface="Arial" pitchFamily="34" charset="0"/>
      </a:defRPr>
    </a:lvl7pPr>
    <a:lvl8pPr marL="3200400" algn="l" defTabSz="914400" rtl="0" eaLnBrk="1" latinLnBrk="0" hangingPunct="1">
      <a:defRPr sz="2400" i="1" kern="1200">
        <a:solidFill>
          <a:schemeClr val="tx1"/>
        </a:solidFill>
        <a:latin typeface="Times New Roman" pitchFamily="18" charset="0"/>
        <a:ea typeface="+mn-ea"/>
        <a:cs typeface="Arial" pitchFamily="34" charset="0"/>
      </a:defRPr>
    </a:lvl8pPr>
    <a:lvl9pPr marL="3657600" algn="l" defTabSz="914400" rtl="0" eaLnBrk="1" latinLnBrk="0" hangingPunct="1">
      <a:defRPr sz="2400" i="1"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8A2E"/>
    <a:srgbClr val="003366"/>
    <a:srgbClr val="0066CC"/>
    <a:srgbClr val="CC0000"/>
    <a:srgbClr val="336699"/>
    <a:srgbClr val="FF9900"/>
    <a:srgbClr val="CF1000"/>
    <a:srgbClr val="339933"/>
    <a:srgbClr val="005024"/>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73" autoAdjust="0"/>
    <p:restoredTop sz="79006" autoAdjust="0"/>
  </p:normalViewPr>
  <p:slideViewPr>
    <p:cSldViewPr>
      <p:cViewPr varScale="1">
        <p:scale>
          <a:sx n="68" d="100"/>
          <a:sy n="68" d="100"/>
        </p:scale>
        <p:origin x="-1410" y="-96"/>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40" y="-8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52"/>
      <c:rotY val="20"/>
      <c:depthPercent val="100"/>
      <c:rAngAx val="1"/>
    </c:view3D>
    <c:floor>
      <c:thickness val="0"/>
      <c:spPr>
        <a:solidFill>
          <a:srgbClr val="C0C0C0"/>
        </a:solidFill>
        <a:ln w="3175">
          <a:solidFill>
            <a:schemeClr val="tx1"/>
          </a:solidFill>
          <a:prstDash val="solid"/>
        </a:ln>
      </c:spPr>
    </c:floor>
    <c:sideWall>
      <c:thickness val="0"/>
      <c:spPr>
        <a:noFill/>
        <a:ln w="25400">
          <a:noFill/>
        </a:ln>
      </c:spPr>
    </c:sideWall>
    <c:backWall>
      <c:thickness val="0"/>
      <c:spPr>
        <a:noFill/>
        <a:ln w="25400">
          <a:noFill/>
        </a:ln>
      </c:spPr>
    </c:backWall>
    <c:plotArea>
      <c:layout>
        <c:manualLayout>
          <c:layoutTarget val="inner"/>
          <c:xMode val="edge"/>
          <c:yMode val="edge"/>
          <c:x val="8.2750633734885698E-2"/>
          <c:y val="2.95454545454545E-2"/>
          <c:w val="0.90512820512820502"/>
          <c:h val="0.86136363636365099"/>
        </c:manualLayout>
      </c:layout>
      <c:bar3DChart>
        <c:barDir val="col"/>
        <c:grouping val="clustered"/>
        <c:varyColors val="0"/>
        <c:ser>
          <c:idx val="0"/>
          <c:order val="0"/>
          <c:tx>
            <c:strRef>
              <c:f>Sheet1!$A$2</c:f>
              <c:strCache>
                <c:ptCount val="1"/>
                <c:pt idx="0">
                  <c:v>East</c:v>
                </c:pt>
              </c:strCache>
            </c:strRef>
          </c:tx>
          <c:spPr>
            <a:solidFill>
              <a:srgbClr val="005024"/>
            </a:solidFill>
            <a:ln w="14408">
              <a:solidFill>
                <a:srgbClr val="FF9900"/>
              </a:solidFill>
              <a:prstDash val="solid"/>
            </a:ln>
          </c:spPr>
          <c:invertIfNegative val="0"/>
          <c:dLbls>
            <c:dLbl>
              <c:idx val="0"/>
              <c:layout>
                <c:manualLayout>
                  <c:x val="1.4235031518496101E-2"/>
                  <c:y val="-1.58050076121564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5379231442224201E-3"/>
                  <c:y val="-1.948886430944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5717746820111E-2"/>
                  <c:y val="-1.7621458821023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421405657626301E-2"/>
                  <c:y val="-2.40343532834643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8184265428361E-2"/>
                  <c:y val="-7.363811490281919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0655922881649101E-3"/>
                  <c:y val="1.433784657937530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32058011979274E-2"/>
                  <c:y val="-1.14282186177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14379084967324E-2"/>
                  <c:y val="-1.5432098765432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28205128205129E-2"/>
                  <c:y val="-5.829904056763980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8.5470085470086693E-3"/>
                  <c:y val="-1.457476014191E-2"/>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w="28814">
                <a:noFill/>
              </a:ln>
            </c:spPr>
            <c:txPr>
              <a:bodyPr/>
              <a:lstStyle/>
              <a:p>
                <a:pPr>
                  <a:defRPr sz="1363"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Sheet1!$B$1:$L$1</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Sheet1!$B$2:$L$2</c:f>
              <c:numCache>
                <c:formatCode>0.00%</c:formatCode>
                <c:ptCount val="11"/>
                <c:pt idx="0">
                  <c:v>0.05</c:v>
                </c:pt>
                <c:pt idx="1">
                  <c:v>4.5999999999999999E-2</c:v>
                </c:pt>
                <c:pt idx="2">
                  <c:v>5.2999999999999999E-2</c:v>
                </c:pt>
                <c:pt idx="3">
                  <c:v>5.3999999999999999E-2</c:v>
                </c:pt>
                <c:pt idx="4">
                  <c:v>2.8000000000000001E-2</c:v>
                </c:pt>
                <c:pt idx="5">
                  <c:v>-6.0000000000000001E-3</c:v>
                </c:pt>
                <c:pt idx="6">
                  <c:v>5.1999999999999998E-2</c:v>
                </c:pt>
                <c:pt idx="7">
                  <c:v>0.04</c:v>
                </c:pt>
                <c:pt idx="8">
                  <c:v>3.2000000000000001E-2</c:v>
                </c:pt>
                <c:pt idx="9">
                  <c:v>3.1E-2</c:v>
                </c:pt>
                <c:pt idx="10">
                  <c:v>3.7999999999999999E-2</c:v>
                </c:pt>
              </c:numCache>
            </c:numRef>
          </c:val>
        </c:ser>
        <c:dLbls>
          <c:showLegendKey val="0"/>
          <c:showVal val="1"/>
          <c:showCatName val="0"/>
          <c:showSerName val="0"/>
          <c:showPercent val="0"/>
          <c:showBubbleSize val="0"/>
        </c:dLbls>
        <c:gapWidth val="150"/>
        <c:gapDepth val="0"/>
        <c:shape val="box"/>
        <c:axId val="320239488"/>
        <c:axId val="322073344"/>
        <c:axId val="0"/>
      </c:bar3DChart>
      <c:catAx>
        <c:axId val="320239488"/>
        <c:scaling>
          <c:orientation val="minMax"/>
        </c:scaling>
        <c:delete val="0"/>
        <c:axPos val="b"/>
        <c:numFmt formatCode="General" sourceLinked="1"/>
        <c:majorTickMark val="out"/>
        <c:minorTickMark val="none"/>
        <c:tickLblPos val="low"/>
        <c:spPr>
          <a:ln w="3605">
            <a:solidFill>
              <a:schemeClr val="tx1"/>
            </a:solidFill>
            <a:prstDash val="solid"/>
          </a:ln>
        </c:spPr>
        <c:txPr>
          <a:bodyPr rot="0" vert="horz"/>
          <a:lstStyle/>
          <a:p>
            <a:pPr>
              <a:defRPr sz="1618" b="1" i="0" u="none" strike="noStrike" baseline="0">
                <a:solidFill>
                  <a:schemeClr val="tx1"/>
                </a:solidFill>
                <a:latin typeface="Arial"/>
                <a:ea typeface="Arial"/>
                <a:cs typeface="Arial"/>
              </a:defRPr>
            </a:pPr>
            <a:endParaRPr lang="en-US"/>
          </a:p>
        </c:txPr>
        <c:crossAx val="322073344"/>
        <c:crosses val="autoZero"/>
        <c:auto val="1"/>
        <c:lblAlgn val="ctr"/>
        <c:lblOffset val="100"/>
        <c:tickLblSkip val="1"/>
        <c:tickMarkSkip val="1"/>
        <c:noMultiLvlLbl val="0"/>
      </c:catAx>
      <c:valAx>
        <c:axId val="322073344"/>
        <c:scaling>
          <c:orientation val="minMax"/>
          <c:min val="-0.02"/>
        </c:scaling>
        <c:delete val="0"/>
        <c:axPos val="l"/>
        <c:title>
          <c:tx>
            <c:rich>
              <a:bodyPr/>
              <a:lstStyle/>
              <a:p>
                <a:pPr>
                  <a:defRPr sz="1614" b="1" i="0" u="none" strike="noStrike" baseline="0">
                    <a:solidFill>
                      <a:srgbClr val="FFFFFF"/>
                    </a:solidFill>
                    <a:latin typeface="Arial"/>
                    <a:ea typeface="Arial"/>
                    <a:cs typeface="Arial"/>
                  </a:defRPr>
                </a:pPr>
                <a:r>
                  <a:rPr lang="en-US" dirty="0"/>
                  <a:t>Annual % Change</a:t>
                </a:r>
              </a:p>
            </c:rich>
          </c:tx>
          <c:layout>
            <c:manualLayout>
              <c:xMode val="edge"/>
              <c:yMode val="edge"/>
              <c:x val="1.3333317072965201E-2"/>
              <c:y val="0.28181793026549601"/>
            </c:manualLayout>
          </c:layout>
          <c:overlay val="0"/>
          <c:spPr>
            <a:noFill/>
            <a:ln w="28814">
              <a:noFill/>
            </a:ln>
          </c:spPr>
        </c:title>
        <c:numFmt formatCode="0.0%" sourceLinked="0"/>
        <c:majorTickMark val="out"/>
        <c:minorTickMark val="none"/>
        <c:tickLblPos val="nextTo"/>
        <c:txPr>
          <a:bodyPr rot="0" vert="horz"/>
          <a:lstStyle/>
          <a:p>
            <a:pPr>
              <a:defRPr sz="1618" b="1" i="0" u="none" strike="noStrike" baseline="0">
                <a:solidFill>
                  <a:schemeClr val="tx1"/>
                </a:solidFill>
                <a:latin typeface="Arial"/>
                <a:ea typeface="Arial"/>
                <a:cs typeface="Arial"/>
              </a:defRPr>
            </a:pPr>
            <a:endParaRPr lang="en-US"/>
          </a:p>
        </c:txPr>
        <c:crossAx val="320239488"/>
        <c:crosses val="autoZero"/>
        <c:crossBetween val="between"/>
      </c:valAx>
      <c:spPr>
        <a:noFill/>
        <a:ln w="25545">
          <a:noFill/>
        </a:ln>
      </c:spPr>
    </c:plotArea>
    <c:plotVisOnly val="1"/>
    <c:dispBlanksAs val="gap"/>
    <c:showDLblsOverMax val="0"/>
  </c:chart>
  <c:spPr>
    <a:noFill/>
    <a:ln>
      <a:noFill/>
    </a:ln>
  </c:spPr>
  <c:txPr>
    <a:bodyPr/>
    <a:lstStyle/>
    <a:p>
      <a:pPr>
        <a:defRPr sz="2101" b="1" i="0" u="none" strike="noStrike" baseline="0">
          <a:solidFill>
            <a:schemeClr val="tx1"/>
          </a:solidFill>
          <a:latin typeface="Arial"/>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449100406884"/>
          <c:y val="4.45163104611924E-2"/>
          <c:w val="0.86178803789041603"/>
          <c:h val="0.79860760156560295"/>
        </c:manualLayout>
      </c:layout>
      <c:lineChart>
        <c:grouping val="standard"/>
        <c:varyColors val="0"/>
        <c:ser>
          <c:idx val="0"/>
          <c:order val="0"/>
          <c:tx>
            <c:strRef>
              <c:f>Sheet1!$A$2</c:f>
              <c:strCache>
                <c:ptCount val="1"/>
                <c:pt idx="0">
                  <c:v>15-yr</c:v>
                </c:pt>
              </c:strCache>
            </c:strRef>
          </c:tx>
          <c:spPr>
            <a:ln w="40105">
              <a:solidFill>
                <a:srgbClr val="FF0000"/>
              </a:solidFill>
              <a:prstDash val="solid"/>
            </a:ln>
          </c:spPr>
          <c:marker>
            <c:symbol val="none"/>
          </c:marker>
          <c:dLbls>
            <c:dLbl>
              <c:idx val="222"/>
              <c:layout>
                <c:manualLayout>
                  <c:x val="-3.2978111704878597E-2"/>
                  <c:y val="0.14608393695233499"/>
                </c:manualLayout>
              </c:layout>
              <c:tx>
                <c:rich>
                  <a:bodyPr/>
                  <a:lstStyle/>
                  <a:p>
                    <a:pPr>
                      <a:defRPr sz="1600">
                        <a:solidFill>
                          <a:srgbClr val="C00000"/>
                        </a:solidFill>
                      </a:defRPr>
                    </a:pPr>
                    <a:r>
                      <a:rPr lang="en-US" dirty="0" smtClean="0"/>
                      <a:t>3.49%</a:t>
                    </a:r>
                    <a:endParaRPr lang="en-US" dirty="0"/>
                  </a:p>
                </c:rich>
              </c:tx>
              <c:spPr/>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Sheet1!$B$1:$HQ$1</c:f>
              <c:numCache>
                <c:formatCode>mmm\-yy</c:formatCode>
                <c:ptCount val="224"/>
                <c:pt idx="0">
                  <c:v>34700</c:v>
                </c:pt>
                <c:pt idx="1">
                  <c:v>34731</c:v>
                </c:pt>
                <c:pt idx="2">
                  <c:v>34759</c:v>
                </c:pt>
                <c:pt idx="3">
                  <c:v>34790</c:v>
                </c:pt>
                <c:pt idx="4">
                  <c:v>34820</c:v>
                </c:pt>
                <c:pt idx="5">
                  <c:v>34851</c:v>
                </c:pt>
                <c:pt idx="6">
                  <c:v>34881</c:v>
                </c:pt>
                <c:pt idx="7">
                  <c:v>34912</c:v>
                </c:pt>
                <c:pt idx="8">
                  <c:v>34943</c:v>
                </c:pt>
                <c:pt idx="9">
                  <c:v>34973</c:v>
                </c:pt>
                <c:pt idx="10">
                  <c:v>35004</c:v>
                </c:pt>
                <c:pt idx="11">
                  <c:v>35034</c:v>
                </c:pt>
                <c:pt idx="12">
                  <c:v>35065</c:v>
                </c:pt>
                <c:pt idx="13">
                  <c:v>35096</c:v>
                </c:pt>
                <c:pt idx="14">
                  <c:v>35125</c:v>
                </c:pt>
                <c:pt idx="15">
                  <c:v>35156</c:v>
                </c:pt>
                <c:pt idx="16">
                  <c:v>35186</c:v>
                </c:pt>
                <c:pt idx="17">
                  <c:v>35217</c:v>
                </c:pt>
                <c:pt idx="18">
                  <c:v>35247</c:v>
                </c:pt>
                <c:pt idx="19">
                  <c:v>35278</c:v>
                </c:pt>
                <c:pt idx="20">
                  <c:v>35309</c:v>
                </c:pt>
                <c:pt idx="21">
                  <c:v>35339</c:v>
                </c:pt>
                <c:pt idx="22">
                  <c:v>35370</c:v>
                </c:pt>
                <c:pt idx="23">
                  <c:v>35400</c:v>
                </c:pt>
                <c:pt idx="24">
                  <c:v>35431</c:v>
                </c:pt>
                <c:pt idx="25">
                  <c:v>35462</c:v>
                </c:pt>
                <c:pt idx="26">
                  <c:v>35490</c:v>
                </c:pt>
                <c:pt idx="27">
                  <c:v>35521</c:v>
                </c:pt>
                <c:pt idx="28">
                  <c:v>35551</c:v>
                </c:pt>
                <c:pt idx="29">
                  <c:v>35582</c:v>
                </c:pt>
                <c:pt idx="30">
                  <c:v>35612</c:v>
                </c:pt>
                <c:pt idx="31">
                  <c:v>35643</c:v>
                </c:pt>
                <c:pt idx="32">
                  <c:v>35674</c:v>
                </c:pt>
                <c:pt idx="33">
                  <c:v>35704</c:v>
                </c:pt>
                <c:pt idx="34">
                  <c:v>35735</c:v>
                </c:pt>
                <c:pt idx="35">
                  <c:v>35765</c:v>
                </c:pt>
                <c:pt idx="36">
                  <c:v>35796</c:v>
                </c:pt>
                <c:pt idx="37">
                  <c:v>35827</c:v>
                </c:pt>
                <c:pt idx="38">
                  <c:v>35855</c:v>
                </c:pt>
                <c:pt idx="39">
                  <c:v>35886</c:v>
                </c:pt>
                <c:pt idx="40">
                  <c:v>35916</c:v>
                </c:pt>
                <c:pt idx="41">
                  <c:v>35947</c:v>
                </c:pt>
                <c:pt idx="42">
                  <c:v>35977</c:v>
                </c:pt>
                <c:pt idx="43">
                  <c:v>36008</c:v>
                </c:pt>
                <c:pt idx="44">
                  <c:v>36039</c:v>
                </c:pt>
                <c:pt idx="45">
                  <c:v>36069</c:v>
                </c:pt>
                <c:pt idx="46">
                  <c:v>36100</c:v>
                </c:pt>
                <c:pt idx="47">
                  <c:v>36130</c:v>
                </c:pt>
                <c:pt idx="48">
                  <c:v>36161</c:v>
                </c:pt>
                <c:pt idx="49">
                  <c:v>36192</c:v>
                </c:pt>
                <c:pt idx="50">
                  <c:v>36220</c:v>
                </c:pt>
                <c:pt idx="51">
                  <c:v>36251</c:v>
                </c:pt>
                <c:pt idx="52">
                  <c:v>36281</c:v>
                </c:pt>
                <c:pt idx="53">
                  <c:v>36312</c:v>
                </c:pt>
                <c:pt idx="54">
                  <c:v>36342</c:v>
                </c:pt>
                <c:pt idx="55">
                  <c:v>36373</c:v>
                </c:pt>
                <c:pt idx="56">
                  <c:v>36404</c:v>
                </c:pt>
                <c:pt idx="57">
                  <c:v>36434</c:v>
                </c:pt>
                <c:pt idx="58">
                  <c:v>36465</c:v>
                </c:pt>
                <c:pt idx="59">
                  <c:v>36495</c:v>
                </c:pt>
                <c:pt idx="60">
                  <c:v>36526</c:v>
                </c:pt>
                <c:pt idx="61">
                  <c:v>36557</c:v>
                </c:pt>
                <c:pt idx="62">
                  <c:v>36586</c:v>
                </c:pt>
                <c:pt idx="63">
                  <c:v>36617</c:v>
                </c:pt>
                <c:pt idx="64">
                  <c:v>36647</c:v>
                </c:pt>
                <c:pt idx="65">
                  <c:v>36678</c:v>
                </c:pt>
                <c:pt idx="66">
                  <c:v>36708</c:v>
                </c:pt>
                <c:pt idx="67">
                  <c:v>36739</c:v>
                </c:pt>
                <c:pt idx="68">
                  <c:v>36770</c:v>
                </c:pt>
                <c:pt idx="69">
                  <c:v>36800</c:v>
                </c:pt>
                <c:pt idx="70">
                  <c:v>36831</c:v>
                </c:pt>
                <c:pt idx="71">
                  <c:v>36861</c:v>
                </c:pt>
                <c:pt idx="72">
                  <c:v>36892</c:v>
                </c:pt>
                <c:pt idx="73">
                  <c:v>36923</c:v>
                </c:pt>
                <c:pt idx="74">
                  <c:v>36951</c:v>
                </c:pt>
                <c:pt idx="75">
                  <c:v>36982</c:v>
                </c:pt>
                <c:pt idx="76">
                  <c:v>37012</c:v>
                </c:pt>
                <c:pt idx="77">
                  <c:v>37043</c:v>
                </c:pt>
                <c:pt idx="78">
                  <c:v>37073</c:v>
                </c:pt>
                <c:pt idx="79">
                  <c:v>37104</c:v>
                </c:pt>
                <c:pt idx="80">
                  <c:v>37135</c:v>
                </c:pt>
                <c:pt idx="81">
                  <c:v>37165</c:v>
                </c:pt>
                <c:pt idx="82">
                  <c:v>37196</c:v>
                </c:pt>
                <c:pt idx="83">
                  <c:v>37226</c:v>
                </c:pt>
                <c:pt idx="84">
                  <c:v>37257</c:v>
                </c:pt>
                <c:pt idx="85">
                  <c:v>37288</c:v>
                </c:pt>
                <c:pt idx="86">
                  <c:v>37316</c:v>
                </c:pt>
                <c:pt idx="87">
                  <c:v>37347</c:v>
                </c:pt>
                <c:pt idx="88">
                  <c:v>37377</c:v>
                </c:pt>
                <c:pt idx="89">
                  <c:v>37408</c:v>
                </c:pt>
                <c:pt idx="90">
                  <c:v>37438</c:v>
                </c:pt>
                <c:pt idx="91">
                  <c:v>37469</c:v>
                </c:pt>
                <c:pt idx="92">
                  <c:v>37500</c:v>
                </c:pt>
                <c:pt idx="93">
                  <c:v>37530</c:v>
                </c:pt>
                <c:pt idx="94">
                  <c:v>37561</c:v>
                </c:pt>
                <c:pt idx="95">
                  <c:v>37591</c:v>
                </c:pt>
                <c:pt idx="96">
                  <c:v>37622</c:v>
                </c:pt>
                <c:pt idx="97">
                  <c:v>37653</c:v>
                </c:pt>
                <c:pt idx="98">
                  <c:v>37681</c:v>
                </c:pt>
                <c:pt idx="99">
                  <c:v>37712</c:v>
                </c:pt>
                <c:pt idx="100">
                  <c:v>37742</c:v>
                </c:pt>
                <c:pt idx="101">
                  <c:v>37773</c:v>
                </c:pt>
                <c:pt idx="102">
                  <c:v>37803</c:v>
                </c:pt>
                <c:pt idx="103">
                  <c:v>37834</c:v>
                </c:pt>
                <c:pt idx="104">
                  <c:v>37865</c:v>
                </c:pt>
                <c:pt idx="105">
                  <c:v>37895</c:v>
                </c:pt>
                <c:pt idx="106">
                  <c:v>37926</c:v>
                </c:pt>
                <c:pt idx="107">
                  <c:v>37956</c:v>
                </c:pt>
                <c:pt idx="108">
                  <c:v>37987</c:v>
                </c:pt>
                <c:pt idx="109">
                  <c:v>38018</c:v>
                </c:pt>
                <c:pt idx="110">
                  <c:v>38047</c:v>
                </c:pt>
                <c:pt idx="111">
                  <c:v>38078</c:v>
                </c:pt>
                <c:pt idx="112">
                  <c:v>38108</c:v>
                </c:pt>
                <c:pt idx="113">
                  <c:v>38139</c:v>
                </c:pt>
                <c:pt idx="114">
                  <c:v>38169</c:v>
                </c:pt>
                <c:pt idx="115">
                  <c:v>38200</c:v>
                </c:pt>
                <c:pt idx="116">
                  <c:v>38231</c:v>
                </c:pt>
                <c:pt idx="117">
                  <c:v>38261</c:v>
                </c:pt>
                <c:pt idx="118">
                  <c:v>38292</c:v>
                </c:pt>
                <c:pt idx="119">
                  <c:v>38322</c:v>
                </c:pt>
                <c:pt idx="120">
                  <c:v>38353</c:v>
                </c:pt>
                <c:pt idx="121">
                  <c:v>38384</c:v>
                </c:pt>
                <c:pt idx="122">
                  <c:v>38412</c:v>
                </c:pt>
                <c:pt idx="123">
                  <c:v>38443</c:v>
                </c:pt>
                <c:pt idx="124">
                  <c:v>38473</c:v>
                </c:pt>
                <c:pt idx="125">
                  <c:v>38504</c:v>
                </c:pt>
                <c:pt idx="126">
                  <c:v>38534</c:v>
                </c:pt>
                <c:pt idx="127">
                  <c:v>38565</c:v>
                </c:pt>
                <c:pt idx="128">
                  <c:v>38596</c:v>
                </c:pt>
                <c:pt idx="129">
                  <c:v>38626</c:v>
                </c:pt>
                <c:pt idx="130">
                  <c:v>38657</c:v>
                </c:pt>
                <c:pt idx="131">
                  <c:v>38687</c:v>
                </c:pt>
                <c:pt idx="132">
                  <c:v>38718</c:v>
                </c:pt>
                <c:pt idx="133">
                  <c:v>38749</c:v>
                </c:pt>
                <c:pt idx="134">
                  <c:v>38777</c:v>
                </c:pt>
                <c:pt idx="135">
                  <c:v>38808</c:v>
                </c:pt>
                <c:pt idx="136">
                  <c:v>38838</c:v>
                </c:pt>
                <c:pt idx="137">
                  <c:v>38869</c:v>
                </c:pt>
                <c:pt idx="138">
                  <c:v>38899</c:v>
                </c:pt>
                <c:pt idx="139">
                  <c:v>38930</c:v>
                </c:pt>
                <c:pt idx="140">
                  <c:v>38961</c:v>
                </c:pt>
                <c:pt idx="141">
                  <c:v>38991</c:v>
                </c:pt>
                <c:pt idx="142">
                  <c:v>39022</c:v>
                </c:pt>
                <c:pt idx="143">
                  <c:v>39052</c:v>
                </c:pt>
                <c:pt idx="144">
                  <c:v>39083</c:v>
                </c:pt>
                <c:pt idx="145">
                  <c:v>39114</c:v>
                </c:pt>
                <c:pt idx="146">
                  <c:v>39142</c:v>
                </c:pt>
                <c:pt idx="147">
                  <c:v>39173</c:v>
                </c:pt>
                <c:pt idx="148">
                  <c:v>39203</c:v>
                </c:pt>
                <c:pt idx="149">
                  <c:v>39234</c:v>
                </c:pt>
                <c:pt idx="150">
                  <c:v>39264</c:v>
                </c:pt>
                <c:pt idx="151">
                  <c:v>39295</c:v>
                </c:pt>
                <c:pt idx="152">
                  <c:v>39326</c:v>
                </c:pt>
                <c:pt idx="153">
                  <c:v>39356</c:v>
                </c:pt>
                <c:pt idx="154">
                  <c:v>39387</c:v>
                </c:pt>
                <c:pt idx="155">
                  <c:v>39417</c:v>
                </c:pt>
                <c:pt idx="156">
                  <c:v>39448</c:v>
                </c:pt>
                <c:pt idx="157">
                  <c:v>39479</c:v>
                </c:pt>
                <c:pt idx="158">
                  <c:v>39508</c:v>
                </c:pt>
                <c:pt idx="159">
                  <c:v>39539</c:v>
                </c:pt>
                <c:pt idx="160" formatCode="d\-mmm">
                  <c:v>39576</c:v>
                </c:pt>
                <c:pt idx="161">
                  <c:v>39600</c:v>
                </c:pt>
                <c:pt idx="162">
                  <c:v>39630</c:v>
                </c:pt>
                <c:pt idx="163">
                  <c:v>39661</c:v>
                </c:pt>
                <c:pt idx="164">
                  <c:v>39692</c:v>
                </c:pt>
                <c:pt idx="165">
                  <c:v>39722</c:v>
                </c:pt>
                <c:pt idx="166">
                  <c:v>39753</c:v>
                </c:pt>
                <c:pt idx="167">
                  <c:v>39783</c:v>
                </c:pt>
                <c:pt idx="168">
                  <c:v>39814</c:v>
                </c:pt>
                <c:pt idx="169">
                  <c:v>39845</c:v>
                </c:pt>
                <c:pt idx="170">
                  <c:v>39873</c:v>
                </c:pt>
                <c:pt idx="171">
                  <c:v>39904</c:v>
                </c:pt>
                <c:pt idx="172">
                  <c:v>39934</c:v>
                </c:pt>
                <c:pt idx="173">
                  <c:v>39965</c:v>
                </c:pt>
                <c:pt idx="174">
                  <c:v>39995</c:v>
                </c:pt>
                <c:pt idx="175">
                  <c:v>40026</c:v>
                </c:pt>
                <c:pt idx="176">
                  <c:v>40057</c:v>
                </c:pt>
                <c:pt idx="177">
                  <c:v>40087</c:v>
                </c:pt>
                <c:pt idx="178">
                  <c:v>40118</c:v>
                </c:pt>
                <c:pt idx="179">
                  <c:v>40148</c:v>
                </c:pt>
                <c:pt idx="180">
                  <c:v>40179</c:v>
                </c:pt>
                <c:pt idx="181">
                  <c:v>40210</c:v>
                </c:pt>
                <c:pt idx="182">
                  <c:v>40238</c:v>
                </c:pt>
                <c:pt idx="183">
                  <c:v>40269</c:v>
                </c:pt>
                <c:pt idx="184">
                  <c:v>40299</c:v>
                </c:pt>
                <c:pt idx="185">
                  <c:v>40330</c:v>
                </c:pt>
                <c:pt idx="186">
                  <c:v>40360</c:v>
                </c:pt>
                <c:pt idx="187">
                  <c:v>40391</c:v>
                </c:pt>
                <c:pt idx="188">
                  <c:v>40422</c:v>
                </c:pt>
                <c:pt idx="189">
                  <c:v>40452</c:v>
                </c:pt>
                <c:pt idx="190">
                  <c:v>40483</c:v>
                </c:pt>
                <c:pt idx="191">
                  <c:v>40513</c:v>
                </c:pt>
                <c:pt idx="192">
                  <c:v>40544</c:v>
                </c:pt>
                <c:pt idx="193">
                  <c:v>40575</c:v>
                </c:pt>
                <c:pt idx="194">
                  <c:v>40603</c:v>
                </c:pt>
                <c:pt idx="195">
                  <c:v>40634</c:v>
                </c:pt>
                <c:pt idx="196">
                  <c:v>40664</c:v>
                </c:pt>
                <c:pt idx="197">
                  <c:v>40695</c:v>
                </c:pt>
                <c:pt idx="198">
                  <c:v>40725</c:v>
                </c:pt>
                <c:pt idx="199">
                  <c:v>40756</c:v>
                </c:pt>
                <c:pt idx="200">
                  <c:v>40787</c:v>
                </c:pt>
                <c:pt idx="201">
                  <c:v>40817</c:v>
                </c:pt>
                <c:pt idx="202">
                  <c:v>40848</c:v>
                </c:pt>
                <c:pt idx="203">
                  <c:v>40878</c:v>
                </c:pt>
                <c:pt idx="204">
                  <c:v>40909</c:v>
                </c:pt>
                <c:pt idx="205">
                  <c:v>40940</c:v>
                </c:pt>
                <c:pt idx="206">
                  <c:v>40969</c:v>
                </c:pt>
                <c:pt idx="207">
                  <c:v>41000</c:v>
                </c:pt>
                <c:pt idx="208">
                  <c:v>41030</c:v>
                </c:pt>
                <c:pt idx="209">
                  <c:v>41061</c:v>
                </c:pt>
                <c:pt idx="210">
                  <c:v>41091</c:v>
                </c:pt>
                <c:pt idx="211" formatCode="d\-mmm">
                  <c:v>41133</c:v>
                </c:pt>
                <c:pt idx="212">
                  <c:v>41153</c:v>
                </c:pt>
                <c:pt idx="213">
                  <c:v>41183</c:v>
                </c:pt>
                <c:pt idx="214">
                  <c:v>41214</c:v>
                </c:pt>
                <c:pt idx="215">
                  <c:v>41244</c:v>
                </c:pt>
                <c:pt idx="216">
                  <c:v>41275</c:v>
                </c:pt>
                <c:pt idx="217">
                  <c:v>41306</c:v>
                </c:pt>
                <c:pt idx="218">
                  <c:v>41334</c:v>
                </c:pt>
                <c:pt idx="219">
                  <c:v>41365</c:v>
                </c:pt>
                <c:pt idx="220">
                  <c:v>41395</c:v>
                </c:pt>
                <c:pt idx="221">
                  <c:v>41426</c:v>
                </c:pt>
                <c:pt idx="222">
                  <c:v>41456</c:v>
                </c:pt>
                <c:pt idx="223">
                  <c:v>41487</c:v>
                </c:pt>
              </c:numCache>
            </c:numRef>
          </c:cat>
          <c:val>
            <c:numRef>
              <c:f>Sheet1!$B$2:$HQ$2</c:f>
              <c:numCache>
                <c:formatCode>0.00%</c:formatCode>
                <c:ptCount val="224"/>
                <c:pt idx="0">
                  <c:v>8.7999999999999995E-2</c:v>
                </c:pt>
                <c:pt idx="1">
                  <c:v>8.4599999999999995E-2</c:v>
                </c:pt>
                <c:pt idx="2">
                  <c:v>8.0600000000000005E-2</c:v>
                </c:pt>
                <c:pt idx="3">
                  <c:v>7.8799999999999995E-2</c:v>
                </c:pt>
                <c:pt idx="4">
                  <c:v>7.51E-2</c:v>
                </c:pt>
                <c:pt idx="5">
                  <c:v>7.0599999999999996E-2</c:v>
                </c:pt>
                <c:pt idx="6">
                  <c:v>7.0900000000000005E-2</c:v>
                </c:pt>
                <c:pt idx="7">
                  <c:v>7.3599999999999999E-2</c:v>
                </c:pt>
                <c:pt idx="8">
                  <c:v>7.1599999999999997E-2</c:v>
                </c:pt>
                <c:pt idx="9">
                  <c:v>7.0074999999999998E-2</c:v>
                </c:pt>
                <c:pt idx="10">
                  <c:v>6.8875000000000006E-2</c:v>
                </c:pt>
                <c:pt idx="11">
                  <c:v>6.7360000000000003E-2</c:v>
                </c:pt>
                <c:pt idx="12">
                  <c:v>6.5449999999999994E-2</c:v>
                </c:pt>
                <c:pt idx="13">
                  <c:v>6.5600000000000006E-2</c:v>
                </c:pt>
                <c:pt idx="14">
                  <c:v>7.1139999999999995E-2</c:v>
                </c:pt>
                <c:pt idx="15">
                  <c:v>7.4399999999999994E-2</c:v>
                </c:pt>
                <c:pt idx="16">
                  <c:v>7.578E-2</c:v>
                </c:pt>
                <c:pt idx="17">
                  <c:v>7.8325000000000006E-2</c:v>
                </c:pt>
                <c:pt idx="18">
                  <c:v>7.7674999999999994E-2</c:v>
                </c:pt>
                <c:pt idx="19">
                  <c:v>7.5179999999999997E-2</c:v>
                </c:pt>
                <c:pt idx="20">
                  <c:v>7.7524999999999997E-2</c:v>
                </c:pt>
                <c:pt idx="21">
                  <c:v>7.4300000000000005E-2</c:v>
                </c:pt>
                <c:pt idx="22">
                  <c:v>7.1419999999999997E-2</c:v>
                </c:pt>
                <c:pt idx="23">
                  <c:v>7.0974999999999996E-2</c:v>
                </c:pt>
                <c:pt idx="24">
                  <c:v>7.3279999999999998E-2</c:v>
                </c:pt>
                <c:pt idx="25">
                  <c:v>7.1499999999999994E-2</c:v>
                </c:pt>
                <c:pt idx="26">
                  <c:v>7.4050000000000005E-2</c:v>
                </c:pt>
                <c:pt idx="27">
                  <c:v>7.6749999999999999E-2</c:v>
                </c:pt>
                <c:pt idx="28">
                  <c:v>7.4719999999999995E-2</c:v>
                </c:pt>
                <c:pt idx="29">
                  <c:v>7.2349999999999998E-2</c:v>
                </c:pt>
                <c:pt idx="30">
                  <c:v>7.0400000000000004E-2</c:v>
                </c:pt>
                <c:pt idx="31">
                  <c:v>7.016E-2</c:v>
                </c:pt>
                <c:pt idx="32">
                  <c:v>6.9875000000000007E-2</c:v>
                </c:pt>
                <c:pt idx="33">
                  <c:v>6.8479999999999999E-2</c:v>
                </c:pt>
                <c:pt idx="34">
                  <c:v>6.7599999999999993E-2</c:v>
                </c:pt>
                <c:pt idx="35">
                  <c:v>6.6625000000000004E-2</c:v>
                </c:pt>
                <c:pt idx="36">
                  <c:v>6.5759999999999999E-2</c:v>
                </c:pt>
                <c:pt idx="37">
                  <c:v>6.6375000000000003E-2</c:v>
                </c:pt>
                <c:pt idx="38">
                  <c:v>6.7424999999999999E-2</c:v>
                </c:pt>
                <c:pt idx="39">
                  <c:v>6.7799999999999999E-2</c:v>
                </c:pt>
                <c:pt idx="40">
                  <c:v>6.7839999999999998E-2</c:v>
                </c:pt>
                <c:pt idx="41">
                  <c:v>6.6674999999999998E-2</c:v>
                </c:pt>
                <c:pt idx="42">
                  <c:v>6.6239999999999993E-2</c:v>
                </c:pt>
                <c:pt idx="43">
                  <c:v>6.6125000000000003E-2</c:v>
                </c:pt>
                <c:pt idx="44">
                  <c:v>6.4024999999999999E-2</c:v>
                </c:pt>
                <c:pt idx="45">
                  <c:v>6.3640000000000002E-2</c:v>
                </c:pt>
                <c:pt idx="46">
                  <c:v>6.5049999999999997E-2</c:v>
                </c:pt>
                <c:pt idx="47">
                  <c:v>6.3899999999999998E-2</c:v>
                </c:pt>
                <c:pt idx="48">
                  <c:v>6.4250000000000002E-2</c:v>
                </c:pt>
                <c:pt idx="49">
                  <c:v>6.4375000000000002E-2</c:v>
                </c:pt>
                <c:pt idx="50">
                  <c:v>6.6750000000000004E-2</c:v>
                </c:pt>
                <c:pt idx="51">
                  <c:v>6.5280000000000005E-2</c:v>
                </c:pt>
                <c:pt idx="52">
                  <c:v>6.7474999999999993E-2</c:v>
                </c:pt>
                <c:pt idx="53">
                  <c:v>7.1775000000000005E-2</c:v>
                </c:pt>
                <c:pt idx="54">
                  <c:v>7.2559999999999999E-2</c:v>
                </c:pt>
                <c:pt idx="55">
                  <c:v>7.5274999999999995E-2</c:v>
                </c:pt>
                <c:pt idx="56">
                  <c:v>7.4425000000000005E-2</c:v>
                </c:pt>
                <c:pt idx="57">
                  <c:v>7.4660000000000004E-2</c:v>
                </c:pt>
                <c:pt idx="58">
                  <c:v>7.3550000000000004E-2</c:v>
                </c:pt>
                <c:pt idx="59">
                  <c:v>7.5200000000000003E-2</c:v>
                </c:pt>
                <c:pt idx="60">
                  <c:v>7.8E-2</c:v>
                </c:pt>
                <c:pt idx="61">
                  <c:v>7.9299999999999995E-2</c:v>
                </c:pt>
                <c:pt idx="62">
                  <c:v>7.8299999999999995E-2</c:v>
                </c:pt>
                <c:pt idx="63">
                  <c:v>7.8E-2</c:v>
                </c:pt>
                <c:pt idx="64">
                  <c:v>8.1799999999999998E-2</c:v>
                </c:pt>
                <c:pt idx="65">
                  <c:v>7.9899999999999999E-2</c:v>
                </c:pt>
                <c:pt idx="66">
                  <c:v>7.8700000000000006E-2</c:v>
                </c:pt>
                <c:pt idx="67">
                  <c:v>7.7625E-2</c:v>
                </c:pt>
                <c:pt idx="68">
                  <c:v>7.5999999999999998E-2</c:v>
                </c:pt>
                <c:pt idx="69">
                  <c:v>7.4700000000000003E-2</c:v>
                </c:pt>
                <c:pt idx="70">
                  <c:v>7.4200000000000002E-2</c:v>
                </c:pt>
                <c:pt idx="71">
                  <c:v>7.0599999999999996E-2</c:v>
                </c:pt>
                <c:pt idx="72">
                  <c:v>6.6400000000000001E-2</c:v>
                </c:pt>
                <c:pt idx="73">
                  <c:v>6.6400000000000001E-2</c:v>
                </c:pt>
                <c:pt idx="74">
                  <c:v>6.5100000000000005E-2</c:v>
                </c:pt>
                <c:pt idx="75">
                  <c:v>6.6000000000000003E-2</c:v>
                </c:pt>
                <c:pt idx="76">
                  <c:v>6.6799999999999998E-2</c:v>
                </c:pt>
                <c:pt idx="77">
                  <c:v>6.7000000000000004E-2</c:v>
                </c:pt>
                <c:pt idx="78">
                  <c:v>6.6799999999999998E-2</c:v>
                </c:pt>
                <c:pt idx="79">
                  <c:v>6.5000000000000002E-2</c:v>
                </c:pt>
                <c:pt idx="80">
                  <c:v>6.3399999999999998E-2</c:v>
                </c:pt>
                <c:pt idx="81">
                  <c:v>6.0999999999999999E-2</c:v>
                </c:pt>
                <c:pt idx="82">
                  <c:v>6.1499999999999999E-2</c:v>
                </c:pt>
                <c:pt idx="83">
                  <c:v>6.54E-2</c:v>
                </c:pt>
                <c:pt idx="84">
                  <c:v>6.4799999999999996E-2</c:v>
                </c:pt>
                <c:pt idx="85">
                  <c:v>6.3799999999999996E-2</c:v>
                </c:pt>
                <c:pt idx="86">
                  <c:v>6.5199999999999994E-2</c:v>
                </c:pt>
                <c:pt idx="87">
                  <c:v>6.4799999999999996E-2</c:v>
                </c:pt>
                <c:pt idx="88">
                  <c:v>6.2799999999999995E-2</c:v>
                </c:pt>
                <c:pt idx="89">
                  <c:v>6.1100000000000002E-2</c:v>
                </c:pt>
                <c:pt idx="90">
                  <c:v>5.9299999999999999E-2</c:v>
                </c:pt>
                <c:pt idx="91">
                  <c:v>5.7000000000000002E-2</c:v>
                </c:pt>
                <c:pt idx="92">
                  <c:v>5.5100000000000003E-2</c:v>
                </c:pt>
                <c:pt idx="93">
                  <c:v>5.5E-2</c:v>
                </c:pt>
                <c:pt idx="94">
                  <c:v>5.4600000000000003E-2</c:v>
                </c:pt>
                <c:pt idx="95">
                  <c:v>5.45E-2</c:v>
                </c:pt>
                <c:pt idx="96">
                  <c:v>5.2999999999999999E-2</c:v>
                </c:pt>
                <c:pt idx="97">
                  <c:v>5.2200000000000003E-2</c:v>
                </c:pt>
                <c:pt idx="98">
                  <c:v>5.0700000000000002E-2</c:v>
                </c:pt>
                <c:pt idx="99">
                  <c:v>5.1200000000000002E-2</c:v>
                </c:pt>
                <c:pt idx="100">
                  <c:v>4.8599999999999997E-2</c:v>
                </c:pt>
                <c:pt idx="101">
                  <c:v>4.6300000000000001E-2</c:v>
                </c:pt>
                <c:pt idx="102">
                  <c:v>4.9700000000000001E-2</c:v>
                </c:pt>
                <c:pt idx="103">
                  <c:v>5.5899999999999998E-2</c:v>
                </c:pt>
                <c:pt idx="104">
                  <c:v>5.4600000000000003E-2</c:v>
                </c:pt>
                <c:pt idx="105">
                  <c:v>5.2699999999999997E-2</c:v>
                </c:pt>
                <c:pt idx="106">
                  <c:v>5.2699999999999997E-2</c:v>
                </c:pt>
                <c:pt idx="107">
                  <c:v>5.1999999999999998E-2</c:v>
                </c:pt>
                <c:pt idx="108">
                  <c:v>5.0200000000000002E-2</c:v>
                </c:pt>
                <c:pt idx="109">
                  <c:v>4.9399999999999999E-2</c:v>
                </c:pt>
                <c:pt idx="110">
                  <c:v>4.7399999999999998E-2</c:v>
                </c:pt>
                <c:pt idx="111">
                  <c:v>5.16E-2</c:v>
                </c:pt>
                <c:pt idx="112">
                  <c:v>5.6399999999999999E-2</c:v>
                </c:pt>
                <c:pt idx="113">
                  <c:v>5.6599999999999998E-2</c:v>
                </c:pt>
                <c:pt idx="114">
                  <c:v>5.4600000000000003E-2</c:v>
                </c:pt>
                <c:pt idx="115">
                  <c:v>5.2600000000000001E-2</c:v>
                </c:pt>
                <c:pt idx="116">
                  <c:v>5.1400000000000001E-2</c:v>
                </c:pt>
                <c:pt idx="117">
                  <c:v>5.1200000000000002E-2</c:v>
                </c:pt>
                <c:pt idx="118">
                  <c:v>5.1400000000000001E-2</c:v>
                </c:pt>
                <c:pt idx="119">
                  <c:v>5.1799999999999999E-2</c:v>
                </c:pt>
                <c:pt idx="120">
                  <c:v>5.1725E-2</c:v>
                </c:pt>
                <c:pt idx="121">
                  <c:v>5.1499999999999997E-2</c:v>
                </c:pt>
                <c:pt idx="122">
                  <c:v>5.4600000000000003E-2</c:v>
                </c:pt>
                <c:pt idx="123">
                  <c:v>5.4100000000000002E-2</c:v>
                </c:pt>
                <c:pt idx="124">
                  <c:v>5.28E-2</c:v>
                </c:pt>
                <c:pt idx="125">
                  <c:v>5.1700000000000003E-2</c:v>
                </c:pt>
                <c:pt idx="126">
                  <c:v>5.28E-2</c:v>
                </c:pt>
                <c:pt idx="127">
                  <c:v>5.3999999999999999E-2</c:v>
                </c:pt>
                <c:pt idx="128">
                  <c:v>5.3600000000000002E-2</c:v>
                </c:pt>
                <c:pt idx="129">
                  <c:v>5.6300000000000003E-2</c:v>
                </c:pt>
                <c:pt idx="130">
                  <c:v>5.8599999999999999E-2</c:v>
                </c:pt>
                <c:pt idx="131">
                  <c:v>5.8200000000000002E-2</c:v>
                </c:pt>
                <c:pt idx="132">
                  <c:v>5.7099999999999998E-2</c:v>
                </c:pt>
                <c:pt idx="133">
                  <c:v>5.8599999999999999E-2</c:v>
                </c:pt>
                <c:pt idx="134">
                  <c:v>5.9700000000000003E-2</c:v>
                </c:pt>
                <c:pt idx="135">
                  <c:v>6.1600000000000002E-2</c:v>
                </c:pt>
                <c:pt idx="136">
                  <c:v>6.2100000000000002E-2</c:v>
                </c:pt>
                <c:pt idx="137">
                  <c:v>6.3100000000000003E-2</c:v>
                </c:pt>
                <c:pt idx="138">
                  <c:v>6.3899999999999998E-2</c:v>
                </c:pt>
                <c:pt idx="139">
                  <c:v>6.2E-2</c:v>
                </c:pt>
                <c:pt idx="140">
                  <c:v>6.08E-2</c:v>
                </c:pt>
                <c:pt idx="141">
                  <c:v>6.0499999999999998E-2</c:v>
                </c:pt>
                <c:pt idx="142">
                  <c:v>5.96E-2</c:v>
                </c:pt>
                <c:pt idx="143">
                  <c:v>5.8799999999999998E-2</c:v>
                </c:pt>
                <c:pt idx="144">
                  <c:v>5.9650000000000002E-2</c:v>
                </c:pt>
                <c:pt idx="145">
                  <c:v>6.0199999999999997E-2</c:v>
                </c:pt>
                <c:pt idx="146">
                  <c:v>5.8799999999999998E-2</c:v>
                </c:pt>
                <c:pt idx="147">
                  <c:v>5.8799999999999998E-2</c:v>
                </c:pt>
                <c:pt idx="148">
                  <c:v>5.9700000000000003E-2</c:v>
                </c:pt>
                <c:pt idx="149">
                  <c:v>6.3399999999999998E-2</c:v>
                </c:pt>
                <c:pt idx="150">
                  <c:v>6.3600000000000004E-2</c:v>
                </c:pt>
                <c:pt idx="151">
                  <c:v>6.2300000000000001E-2</c:v>
                </c:pt>
                <c:pt idx="152">
                  <c:v>6.0499999999999998E-2</c:v>
                </c:pt>
                <c:pt idx="153">
                  <c:v>6.0400000000000002E-2</c:v>
                </c:pt>
                <c:pt idx="154">
                  <c:v>5.8500000000000003E-2</c:v>
                </c:pt>
                <c:pt idx="155">
                  <c:v>5.7500000000000002E-2</c:v>
                </c:pt>
                <c:pt idx="156">
                  <c:v>5.2900000000000003E-2</c:v>
                </c:pt>
                <c:pt idx="157">
                  <c:v>5.4399999999999997E-2</c:v>
                </c:pt>
                <c:pt idx="158">
                  <c:v>5.4199999999999998E-2</c:v>
                </c:pt>
                <c:pt idx="159">
                  <c:v>5.4699999999999999E-2</c:v>
                </c:pt>
                <c:pt idx="160">
                  <c:v>5.6000000000000001E-2</c:v>
                </c:pt>
                <c:pt idx="161">
                  <c:v>5.91E-2</c:v>
                </c:pt>
                <c:pt idx="162">
                  <c:v>5.9700000000000003E-2</c:v>
                </c:pt>
                <c:pt idx="163">
                  <c:v>6.0299999999999999E-2</c:v>
                </c:pt>
                <c:pt idx="164">
                  <c:v>5.6399999999999999E-2</c:v>
                </c:pt>
                <c:pt idx="165">
                  <c:v>5.8900000000000001E-2</c:v>
                </c:pt>
                <c:pt idx="166">
                  <c:v>5.79E-2</c:v>
                </c:pt>
                <c:pt idx="167">
                  <c:v>5.04E-2</c:v>
                </c:pt>
                <c:pt idx="168">
                  <c:v>4.7199999999999999E-2</c:v>
                </c:pt>
                <c:pt idx="169">
                  <c:v>4.7699999999999999E-2</c:v>
                </c:pt>
                <c:pt idx="170">
                  <c:v>4.6399999999999997E-2</c:v>
                </c:pt>
                <c:pt idx="171">
                  <c:v>4.4999999999999998E-2</c:v>
                </c:pt>
                <c:pt idx="172">
                  <c:v>4.5199999999999997E-2</c:v>
                </c:pt>
                <c:pt idx="173">
                  <c:v>4.9000000000000002E-2</c:v>
                </c:pt>
                <c:pt idx="174">
                  <c:v>4.6899999999999997E-2</c:v>
                </c:pt>
                <c:pt idx="175">
                  <c:v>4.6100000000000002E-2</c:v>
                </c:pt>
                <c:pt idx="176">
                  <c:v>4.4900000000000002E-2</c:v>
                </c:pt>
                <c:pt idx="177">
                  <c:v>4.3900000000000002E-2</c:v>
                </c:pt>
                <c:pt idx="178">
                  <c:v>4.3400000000000001E-2</c:v>
                </c:pt>
                <c:pt idx="179">
                  <c:v>4.3900000000000002E-2</c:v>
                </c:pt>
                <c:pt idx="180">
                  <c:v>4.4400000000000002E-2</c:v>
                </c:pt>
                <c:pt idx="181">
                  <c:v>4.3700000000000003E-2</c:v>
                </c:pt>
                <c:pt idx="182">
                  <c:v>4.3299999999999998E-2</c:v>
                </c:pt>
                <c:pt idx="183">
                  <c:v>4.4200000000000003E-2</c:v>
                </c:pt>
                <c:pt idx="184">
                  <c:v>4.2799999999999998E-2</c:v>
                </c:pt>
                <c:pt idx="185">
                  <c:v>4.1799999999999997E-2</c:v>
                </c:pt>
                <c:pt idx="186">
                  <c:v>4.0399999999999998E-2</c:v>
                </c:pt>
                <c:pt idx="187">
                  <c:v>3.9100000000000003E-2</c:v>
                </c:pt>
                <c:pt idx="188">
                  <c:v>3.8100000000000002E-2</c:v>
                </c:pt>
                <c:pt idx="189">
                  <c:v>3.6600000000000001E-2</c:v>
                </c:pt>
                <c:pt idx="190">
                  <c:v>3.6799999999999999E-2</c:v>
                </c:pt>
                <c:pt idx="191">
                  <c:v>4.0599999999999997E-2</c:v>
                </c:pt>
                <c:pt idx="192">
                  <c:v>4.0899999999999999E-2</c:v>
                </c:pt>
                <c:pt idx="193">
                  <c:v>4.2200000000000001E-2</c:v>
                </c:pt>
                <c:pt idx="194">
                  <c:v>4.0800000000000003E-2</c:v>
                </c:pt>
                <c:pt idx="195">
                  <c:v>4.0599999999999997E-2</c:v>
                </c:pt>
                <c:pt idx="196">
                  <c:v>3.8199999999999998E-2</c:v>
                </c:pt>
                <c:pt idx="197">
                  <c:v>3.6900000000000002E-2</c:v>
                </c:pt>
                <c:pt idx="198">
                  <c:v>3.6799999999999999E-2</c:v>
                </c:pt>
                <c:pt idx="199">
                  <c:v>3.4599999999999999E-2</c:v>
                </c:pt>
                <c:pt idx="200">
                  <c:v>3.32E-2</c:v>
                </c:pt>
                <c:pt idx="201">
                  <c:v>3.3500000000000002E-2</c:v>
                </c:pt>
                <c:pt idx="202">
                  <c:v>3.3099999999999997E-2</c:v>
                </c:pt>
                <c:pt idx="203">
                  <c:v>3.2500000000000001E-2</c:v>
                </c:pt>
                <c:pt idx="204">
                  <c:v>3.2000000000000001E-2</c:v>
                </c:pt>
                <c:pt idx="205">
                  <c:v>3.1600000000000003E-2</c:v>
                </c:pt>
                <c:pt idx="206">
                  <c:v>3.2000000000000001E-2</c:v>
                </c:pt>
                <c:pt idx="207">
                  <c:v>3.1399999999999997E-2</c:v>
                </c:pt>
                <c:pt idx="208">
                  <c:v>3.0300000000000001E-2</c:v>
                </c:pt>
                <c:pt idx="209">
                  <c:v>2.9499999999999998E-2</c:v>
                </c:pt>
                <c:pt idx="210">
                  <c:v>2.8500000000000001E-2</c:v>
                </c:pt>
                <c:pt idx="211">
                  <c:v>2.86E-2</c:v>
                </c:pt>
                <c:pt idx="212">
                  <c:v>2.7799999999999998E-2</c:v>
                </c:pt>
                <c:pt idx="213">
                  <c:v>2.69E-2</c:v>
                </c:pt>
                <c:pt idx="214">
                  <c:v>2.6599999999999999E-2</c:v>
                </c:pt>
                <c:pt idx="215">
                  <c:v>2.6599999999999999E-2</c:v>
                </c:pt>
                <c:pt idx="216">
                  <c:v>2.7E-2</c:v>
                </c:pt>
                <c:pt idx="217">
                  <c:v>2.7699999999999999E-2</c:v>
                </c:pt>
                <c:pt idx="218">
                  <c:v>2.76E-2</c:v>
                </c:pt>
                <c:pt idx="219">
                  <c:v>2.6599999999999999E-2</c:v>
                </c:pt>
                <c:pt idx="220">
                  <c:v>2.7199999999999998E-2</c:v>
                </c:pt>
                <c:pt idx="221">
                  <c:v>3.1699999999999999E-2</c:v>
                </c:pt>
                <c:pt idx="222">
                  <c:v>3.4299999999999997E-2</c:v>
                </c:pt>
                <c:pt idx="223">
                  <c:v>3.49E-2</c:v>
                </c:pt>
              </c:numCache>
            </c:numRef>
          </c:val>
          <c:smooth val="0"/>
        </c:ser>
        <c:ser>
          <c:idx val="1"/>
          <c:order val="1"/>
          <c:tx>
            <c:strRef>
              <c:f>Sheet1!$A$3</c:f>
              <c:strCache>
                <c:ptCount val="1"/>
                <c:pt idx="0">
                  <c:v>30-yr</c:v>
                </c:pt>
              </c:strCache>
            </c:strRef>
          </c:tx>
          <c:spPr>
            <a:ln w="38100">
              <a:solidFill>
                <a:srgbClr val="003366"/>
              </a:solidFill>
            </a:ln>
          </c:spPr>
          <c:marker>
            <c:symbol val="none"/>
          </c:marker>
          <c:dLbls>
            <c:dLbl>
              <c:idx val="222"/>
              <c:layout>
                <c:manualLayout>
                  <c:x val="-2.4373476403650899E-2"/>
                  <c:y val="-9.9226825099698907E-2"/>
                </c:manualLayout>
              </c:layout>
              <c:tx>
                <c:rich>
                  <a:bodyPr/>
                  <a:lstStyle/>
                  <a:p>
                    <a:pPr>
                      <a:defRPr sz="1600">
                        <a:solidFill>
                          <a:srgbClr val="003366"/>
                        </a:solidFill>
                      </a:defRPr>
                    </a:pPr>
                    <a:r>
                      <a:rPr lang="en-US" dirty="0" smtClean="0"/>
                      <a:t>4.46%</a:t>
                    </a:r>
                    <a:endParaRPr lang="en-US" dirty="0"/>
                  </a:p>
                </c:rich>
              </c:tx>
              <c:spPr/>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Sheet1!$B$1:$HQ$1</c:f>
              <c:numCache>
                <c:formatCode>mmm\-yy</c:formatCode>
                <c:ptCount val="224"/>
                <c:pt idx="0">
                  <c:v>34700</c:v>
                </c:pt>
                <c:pt idx="1">
                  <c:v>34731</c:v>
                </c:pt>
                <c:pt idx="2">
                  <c:v>34759</c:v>
                </c:pt>
                <c:pt idx="3">
                  <c:v>34790</c:v>
                </c:pt>
                <c:pt idx="4">
                  <c:v>34820</c:v>
                </c:pt>
                <c:pt idx="5">
                  <c:v>34851</c:v>
                </c:pt>
                <c:pt idx="6">
                  <c:v>34881</c:v>
                </c:pt>
                <c:pt idx="7">
                  <c:v>34912</c:v>
                </c:pt>
                <c:pt idx="8">
                  <c:v>34943</c:v>
                </c:pt>
                <c:pt idx="9">
                  <c:v>34973</c:v>
                </c:pt>
                <c:pt idx="10">
                  <c:v>35004</c:v>
                </c:pt>
                <c:pt idx="11">
                  <c:v>35034</c:v>
                </c:pt>
                <c:pt idx="12">
                  <c:v>35065</c:v>
                </c:pt>
                <c:pt idx="13">
                  <c:v>35096</c:v>
                </c:pt>
                <c:pt idx="14">
                  <c:v>35125</c:v>
                </c:pt>
                <c:pt idx="15">
                  <c:v>35156</c:v>
                </c:pt>
                <c:pt idx="16">
                  <c:v>35186</c:v>
                </c:pt>
                <c:pt idx="17">
                  <c:v>35217</c:v>
                </c:pt>
                <c:pt idx="18">
                  <c:v>35247</c:v>
                </c:pt>
                <c:pt idx="19">
                  <c:v>35278</c:v>
                </c:pt>
                <c:pt idx="20">
                  <c:v>35309</c:v>
                </c:pt>
                <c:pt idx="21">
                  <c:v>35339</c:v>
                </c:pt>
                <c:pt idx="22">
                  <c:v>35370</c:v>
                </c:pt>
                <c:pt idx="23">
                  <c:v>35400</c:v>
                </c:pt>
                <c:pt idx="24">
                  <c:v>35431</c:v>
                </c:pt>
                <c:pt idx="25">
                  <c:v>35462</c:v>
                </c:pt>
                <c:pt idx="26">
                  <c:v>35490</c:v>
                </c:pt>
                <c:pt idx="27">
                  <c:v>35521</c:v>
                </c:pt>
                <c:pt idx="28">
                  <c:v>35551</c:v>
                </c:pt>
                <c:pt idx="29">
                  <c:v>35582</c:v>
                </c:pt>
                <c:pt idx="30">
                  <c:v>35612</c:v>
                </c:pt>
                <c:pt idx="31">
                  <c:v>35643</c:v>
                </c:pt>
                <c:pt idx="32">
                  <c:v>35674</c:v>
                </c:pt>
                <c:pt idx="33">
                  <c:v>35704</c:v>
                </c:pt>
                <c:pt idx="34">
                  <c:v>35735</c:v>
                </c:pt>
                <c:pt idx="35">
                  <c:v>35765</c:v>
                </c:pt>
                <c:pt idx="36">
                  <c:v>35796</c:v>
                </c:pt>
                <c:pt idx="37">
                  <c:v>35827</c:v>
                </c:pt>
                <c:pt idx="38">
                  <c:v>35855</c:v>
                </c:pt>
                <c:pt idx="39">
                  <c:v>35886</c:v>
                </c:pt>
                <c:pt idx="40">
                  <c:v>35916</c:v>
                </c:pt>
                <c:pt idx="41">
                  <c:v>35947</c:v>
                </c:pt>
                <c:pt idx="42">
                  <c:v>35977</c:v>
                </c:pt>
                <c:pt idx="43">
                  <c:v>36008</c:v>
                </c:pt>
                <c:pt idx="44">
                  <c:v>36039</c:v>
                </c:pt>
                <c:pt idx="45">
                  <c:v>36069</c:v>
                </c:pt>
                <c:pt idx="46">
                  <c:v>36100</c:v>
                </c:pt>
                <c:pt idx="47">
                  <c:v>36130</c:v>
                </c:pt>
                <c:pt idx="48">
                  <c:v>36161</c:v>
                </c:pt>
                <c:pt idx="49">
                  <c:v>36192</c:v>
                </c:pt>
                <c:pt idx="50">
                  <c:v>36220</c:v>
                </c:pt>
                <c:pt idx="51">
                  <c:v>36251</c:v>
                </c:pt>
                <c:pt idx="52">
                  <c:v>36281</c:v>
                </c:pt>
                <c:pt idx="53">
                  <c:v>36312</c:v>
                </c:pt>
                <c:pt idx="54">
                  <c:v>36342</c:v>
                </c:pt>
                <c:pt idx="55">
                  <c:v>36373</c:v>
                </c:pt>
                <c:pt idx="56">
                  <c:v>36404</c:v>
                </c:pt>
                <c:pt idx="57">
                  <c:v>36434</c:v>
                </c:pt>
                <c:pt idx="58">
                  <c:v>36465</c:v>
                </c:pt>
                <c:pt idx="59">
                  <c:v>36495</c:v>
                </c:pt>
                <c:pt idx="60">
                  <c:v>36526</c:v>
                </c:pt>
                <c:pt idx="61">
                  <c:v>36557</c:v>
                </c:pt>
                <c:pt idx="62">
                  <c:v>36586</c:v>
                </c:pt>
                <c:pt idx="63">
                  <c:v>36617</c:v>
                </c:pt>
                <c:pt idx="64">
                  <c:v>36647</c:v>
                </c:pt>
                <c:pt idx="65">
                  <c:v>36678</c:v>
                </c:pt>
                <c:pt idx="66">
                  <c:v>36708</c:v>
                </c:pt>
                <c:pt idx="67">
                  <c:v>36739</c:v>
                </c:pt>
                <c:pt idx="68">
                  <c:v>36770</c:v>
                </c:pt>
                <c:pt idx="69">
                  <c:v>36800</c:v>
                </c:pt>
                <c:pt idx="70">
                  <c:v>36831</c:v>
                </c:pt>
                <c:pt idx="71">
                  <c:v>36861</c:v>
                </c:pt>
                <c:pt idx="72">
                  <c:v>36892</c:v>
                </c:pt>
                <c:pt idx="73">
                  <c:v>36923</c:v>
                </c:pt>
                <c:pt idx="74">
                  <c:v>36951</c:v>
                </c:pt>
                <c:pt idx="75">
                  <c:v>36982</c:v>
                </c:pt>
                <c:pt idx="76">
                  <c:v>37012</c:v>
                </c:pt>
                <c:pt idx="77">
                  <c:v>37043</c:v>
                </c:pt>
                <c:pt idx="78">
                  <c:v>37073</c:v>
                </c:pt>
                <c:pt idx="79">
                  <c:v>37104</c:v>
                </c:pt>
                <c:pt idx="80">
                  <c:v>37135</c:v>
                </c:pt>
                <c:pt idx="81">
                  <c:v>37165</c:v>
                </c:pt>
                <c:pt idx="82">
                  <c:v>37196</c:v>
                </c:pt>
                <c:pt idx="83">
                  <c:v>37226</c:v>
                </c:pt>
                <c:pt idx="84">
                  <c:v>37257</c:v>
                </c:pt>
                <c:pt idx="85">
                  <c:v>37288</c:v>
                </c:pt>
                <c:pt idx="86">
                  <c:v>37316</c:v>
                </c:pt>
                <c:pt idx="87">
                  <c:v>37347</c:v>
                </c:pt>
                <c:pt idx="88">
                  <c:v>37377</c:v>
                </c:pt>
                <c:pt idx="89">
                  <c:v>37408</c:v>
                </c:pt>
                <c:pt idx="90">
                  <c:v>37438</c:v>
                </c:pt>
                <c:pt idx="91">
                  <c:v>37469</c:v>
                </c:pt>
                <c:pt idx="92">
                  <c:v>37500</c:v>
                </c:pt>
                <c:pt idx="93">
                  <c:v>37530</c:v>
                </c:pt>
                <c:pt idx="94">
                  <c:v>37561</c:v>
                </c:pt>
                <c:pt idx="95">
                  <c:v>37591</c:v>
                </c:pt>
                <c:pt idx="96">
                  <c:v>37622</c:v>
                </c:pt>
                <c:pt idx="97">
                  <c:v>37653</c:v>
                </c:pt>
                <c:pt idx="98">
                  <c:v>37681</c:v>
                </c:pt>
                <c:pt idx="99">
                  <c:v>37712</c:v>
                </c:pt>
                <c:pt idx="100">
                  <c:v>37742</c:v>
                </c:pt>
                <c:pt idx="101">
                  <c:v>37773</c:v>
                </c:pt>
                <c:pt idx="102">
                  <c:v>37803</c:v>
                </c:pt>
                <c:pt idx="103">
                  <c:v>37834</c:v>
                </c:pt>
                <c:pt idx="104">
                  <c:v>37865</c:v>
                </c:pt>
                <c:pt idx="105">
                  <c:v>37895</c:v>
                </c:pt>
                <c:pt idx="106">
                  <c:v>37926</c:v>
                </c:pt>
                <c:pt idx="107">
                  <c:v>37956</c:v>
                </c:pt>
                <c:pt idx="108">
                  <c:v>37987</c:v>
                </c:pt>
                <c:pt idx="109">
                  <c:v>38018</c:v>
                </c:pt>
                <c:pt idx="110">
                  <c:v>38047</c:v>
                </c:pt>
                <c:pt idx="111">
                  <c:v>38078</c:v>
                </c:pt>
                <c:pt idx="112">
                  <c:v>38108</c:v>
                </c:pt>
                <c:pt idx="113">
                  <c:v>38139</c:v>
                </c:pt>
                <c:pt idx="114">
                  <c:v>38169</c:v>
                </c:pt>
                <c:pt idx="115">
                  <c:v>38200</c:v>
                </c:pt>
                <c:pt idx="116">
                  <c:v>38231</c:v>
                </c:pt>
                <c:pt idx="117">
                  <c:v>38261</c:v>
                </c:pt>
                <c:pt idx="118">
                  <c:v>38292</c:v>
                </c:pt>
                <c:pt idx="119">
                  <c:v>38322</c:v>
                </c:pt>
                <c:pt idx="120">
                  <c:v>38353</c:v>
                </c:pt>
                <c:pt idx="121">
                  <c:v>38384</c:v>
                </c:pt>
                <c:pt idx="122">
                  <c:v>38412</c:v>
                </c:pt>
                <c:pt idx="123">
                  <c:v>38443</c:v>
                </c:pt>
                <c:pt idx="124">
                  <c:v>38473</c:v>
                </c:pt>
                <c:pt idx="125">
                  <c:v>38504</c:v>
                </c:pt>
                <c:pt idx="126">
                  <c:v>38534</c:v>
                </c:pt>
                <c:pt idx="127">
                  <c:v>38565</c:v>
                </c:pt>
                <c:pt idx="128">
                  <c:v>38596</c:v>
                </c:pt>
                <c:pt idx="129">
                  <c:v>38626</c:v>
                </c:pt>
                <c:pt idx="130">
                  <c:v>38657</c:v>
                </c:pt>
                <c:pt idx="131">
                  <c:v>38687</c:v>
                </c:pt>
                <c:pt idx="132">
                  <c:v>38718</c:v>
                </c:pt>
                <c:pt idx="133">
                  <c:v>38749</c:v>
                </c:pt>
                <c:pt idx="134">
                  <c:v>38777</c:v>
                </c:pt>
                <c:pt idx="135">
                  <c:v>38808</c:v>
                </c:pt>
                <c:pt idx="136">
                  <c:v>38838</c:v>
                </c:pt>
                <c:pt idx="137">
                  <c:v>38869</c:v>
                </c:pt>
                <c:pt idx="138">
                  <c:v>38899</c:v>
                </c:pt>
                <c:pt idx="139">
                  <c:v>38930</c:v>
                </c:pt>
                <c:pt idx="140">
                  <c:v>38961</c:v>
                </c:pt>
                <c:pt idx="141">
                  <c:v>38991</c:v>
                </c:pt>
                <c:pt idx="142">
                  <c:v>39022</c:v>
                </c:pt>
                <c:pt idx="143">
                  <c:v>39052</c:v>
                </c:pt>
                <c:pt idx="144">
                  <c:v>39083</c:v>
                </c:pt>
                <c:pt idx="145">
                  <c:v>39114</c:v>
                </c:pt>
                <c:pt idx="146">
                  <c:v>39142</c:v>
                </c:pt>
                <c:pt idx="147">
                  <c:v>39173</c:v>
                </c:pt>
                <c:pt idx="148">
                  <c:v>39203</c:v>
                </c:pt>
                <c:pt idx="149">
                  <c:v>39234</c:v>
                </c:pt>
                <c:pt idx="150">
                  <c:v>39264</c:v>
                </c:pt>
                <c:pt idx="151">
                  <c:v>39295</c:v>
                </c:pt>
                <c:pt idx="152">
                  <c:v>39326</c:v>
                </c:pt>
                <c:pt idx="153">
                  <c:v>39356</c:v>
                </c:pt>
                <c:pt idx="154">
                  <c:v>39387</c:v>
                </c:pt>
                <c:pt idx="155">
                  <c:v>39417</c:v>
                </c:pt>
                <c:pt idx="156">
                  <c:v>39448</c:v>
                </c:pt>
                <c:pt idx="157">
                  <c:v>39479</c:v>
                </c:pt>
                <c:pt idx="158">
                  <c:v>39508</c:v>
                </c:pt>
                <c:pt idx="159">
                  <c:v>39539</c:v>
                </c:pt>
                <c:pt idx="160" formatCode="d\-mmm">
                  <c:v>39576</c:v>
                </c:pt>
                <c:pt idx="161">
                  <c:v>39600</c:v>
                </c:pt>
                <c:pt idx="162">
                  <c:v>39630</c:v>
                </c:pt>
                <c:pt idx="163">
                  <c:v>39661</c:v>
                </c:pt>
                <c:pt idx="164">
                  <c:v>39692</c:v>
                </c:pt>
                <c:pt idx="165">
                  <c:v>39722</c:v>
                </c:pt>
                <c:pt idx="166">
                  <c:v>39753</c:v>
                </c:pt>
                <c:pt idx="167">
                  <c:v>39783</c:v>
                </c:pt>
                <c:pt idx="168">
                  <c:v>39814</c:v>
                </c:pt>
                <c:pt idx="169">
                  <c:v>39845</c:v>
                </c:pt>
                <c:pt idx="170">
                  <c:v>39873</c:v>
                </c:pt>
                <c:pt idx="171">
                  <c:v>39904</c:v>
                </c:pt>
                <c:pt idx="172">
                  <c:v>39934</c:v>
                </c:pt>
                <c:pt idx="173">
                  <c:v>39965</c:v>
                </c:pt>
                <c:pt idx="174">
                  <c:v>39995</c:v>
                </c:pt>
                <c:pt idx="175">
                  <c:v>40026</c:v>
                </c:pt>
                <c:pt idx="176">
                  <c:v>40057</c:v>
                </c:pt>
                <c:pt idx="177">
                  <c:v>40087</c:v>
                </c:pt>
                <c:pt idx="178">
                  <c:v>40118</c:v>
                </c:pt>
                <c:pt idx="179">
                  <c:v>40148</c:v>
                </c:pt>
                <c:pt idx="180">
                  <c:v>40179</c:v>
                </c:pt>
                <c:pt idx="181">
                  <c:v>40210</c:v>
                </c:pt>
                <c:pt idx="182">
                  <c:v>40238</c:v>
                </c:pt>
                <c:pt idx="183">
                  <c:v>40269</c:v>
                </c:pt>
                <c:pt idx="184">
                  <c:v>40299</c:v>
                </c:pt>
                <c:pt idx="185">
                  <c:v>40330</c:v>
                </c:pt>
                <c:pt idx="186">
                  <c:v>40360</c:v>
                </c:pt>
                <c:pt idx="187">
                  <c:v>40391</c:v>
                </c:pt>
                <c:pt idx="188">
                  <c:v>40422</c:v>
                </c:pt>
                <c:pt idx="189">
                  <c:v>40452</c:v>
                </c:pt>
                <c:pt idx="190">
                  <c:v>40483</c:v>
                </c:pt>
                <c:pt idx="191">
                  <c:v>40513</c:v>
                </c:pt>
                <c:pt idx="192">
                  <c:v>40544</c:v>
                </c:pt>
                <c:pt idx="193">
                  <c:v>40575</c:v>
                </c:pt>
                <c:pt idx="194">
                  <c:v>40603</c:v>
                </c:pt>
                <c:pt idx="195">
                  <c:v>40634</c:v>
                </c:pt>
                <c:pt idx="196">
                  <c:v>40664</c:v>
                </c:pt>
                <c:pt idx="197">
                  <c:v>40695</c:v>
                </c:pt>
                <c:pt idx="198">
                  <c:v>40725</c:v>
                </c:pt>
                <c:pt idx="199">
                  <c:v>40756</c:v>
                </c:pt>
                <c:pt idx="200">
                  <c:v>40787</c:v>
                </c:pt>
                <c:pt idx="201">
                  <c:v>40817</c:v>
                </c:pt>
                <c:pt idx="202">
                  <c:v>40848</c:v>
                </c:pt>
                <c:pt idx="203">
                  <c:v>40878</c:v>
                </c:pt>
                <c:pt idx="204">
                  <c:v>40909</c:v>
                </c:pt>
                <c:pt idx="205">
                  <c:v>40940</c:v>
                </c:pt>
                <c:pt idx="206">
                  <c:v>40969</c:v>
                </c:pt>
                <c:pt idx="207">
                  <c:v>41000</c:v>
                </c:pt>
                <c:pt idx="208">
                  <c:v>41030</c:v>
                </c:pt>
                <c:pt idx="209">
                  <c:v>41061</c:v>
                </c:pt>
                <c:pt idx="210">
                  <c:v>41091</c:v>
                </c:pt>
                <c:pt idx="211" formatCode="d\-mmm">
                  <c:v>41133</c:v>
                </c:pt>
                <c:pt idx="212">
                  <c:v>41153</c:v>
                </c:pt>
                <c:pt idx="213">
                  <c:v>41183</c:v>
                </c:pt>
                <c:pt idx="214">
                  <c:v>41214</c:v>
                </c:pt>
                <c:pt idx="215">
                  <c:v>41244</c:v>
                </c:pt>
                <c:pt idx="216">
                  <c:v>41275</c:v>
                </c:pt>
                <c:pt idx="217">
                  <c:v>41306</c:v>
                </c:pt>
                <c:pt idx="218">
                  <c:v>41334</c:v>
                </c:pt>
                <c:pt idx="219">
                  <c:v>41365</c:v>
                </c:pt>
                <c:pt idx="220">
                  <c:v>41395</c:v>
                </c:pt>
                <c:pt idx="221">
                  <c:v>41426</c:v>
                </c:pt>
                <c:pt idx="222">
                  <c:v>41456</c:v>
                </c:pt>
                <c:pt idx="223">
                  <c:v>41487</c:v>
                </c:pt>
              </c:numCache>
            </c:numRef>
          </c:cat>
          <c:val>
            <c:numRef>
              <c:f>Sheet1!$B$3:$HQ$3</c:f>
              <c:numCache>
                <c:formatCode>0.00%</c:formatCode>
                <c:ptCount val="224"/>
                <c:pt idx="0">
                  <c:v>9.1499999999999998E-2</c:v>
                </c:pt>
                <c:pt idx="1">
                  <c:v>8.8300000000000003E-2</c:v>
                </c:pt>
                <c:pt idx="2">
                  <c:v>8.4599999999999995E-2</c:v>
                </c:pt>
                <c:pt idx="3">
                  <c:v>8.3199999999999996E-2</c:v>
                </c:pt>
                <c:pt idx="4">
                  <c:v>7.9600000000000004E-2</c:v>
                </c:pt>
                <c:pt idx="5">
                  <c:v>7.5700000000000003E-2</c:v>
                </c:pt>
                <c:pt idx="6">
                  <c:v>7.6100000000000001E-2</c:v>
                </c:pt>
                <c:pt idx="7">
                  <c:v>7.8600000000000003E-2</c:v>
                </c:pt>
                <c:pt idx="8">
                  <c:v>7.6359999999999997E-2</c:v>
                </c:pt>
                <c:pt idx="9">
                  <c:v>7.4749999999999997E-2</c:v>
                </c:pt>
                <c:pt idx="10">
                  <c:v>7.3774999999999993E-2</c:v>
                </c:pt>
                <c:pt idx="11">
                  <c:v>7.1999999999999995E-2</c:v>
                </c:pt>
                <c:pt idx="12">
                  <c:v>7.0300000000000001E-2</c:v>
                </c:pt>
                <c:pt idx="13">
                  <c:v>7.0749999999999993E-2</c:v>
                </c:pt>
                <c:pt idx="14">
                  <c:v>7.6240000000000002E-2</c:v>
                </c:pt>
                <c:pt idx="15">
                  <c:v>7.9250000000000001E-2</c:v>
                </c:pt>
                <c:pt idx="16">
                  <c:v>8.0699999999999994E-2</c:v>
                </c:pt>
                <c:pt idx="17">
                  <c:v>8.3199999999999996E-2</c:v>
                </c:pt>
                <c:pt idx="18">
                  <c:v>8.2449999999999996E-2</c:v>
                </c:pt>
                <c:pt idx="19">
                  <c:v>0.08</c:v>
                </c:pt>
                <c:pt idx="20">
                  <c:v>8.2299999999999998E-2</c:v>
                </c:pt>
                <c:pt idx="21">
                  <c:v>7.9149999999999998E-2</c:v>
                </c:pt>
                <c:pt idx="22">
                  <c:v>7.6179999999999998E-2</c:v>
                </c:pt>
                <c:pt idx="23">
                  <c:v>7.5975000000000001E-2</c:v>
                </c:pt>
                <c:pt idx="24">
                  <c:v>7.8240000000000004E-2</c:v>
                </c:pt>
                <c:pt idx="25">
                  <c:v>7.6499999999999999E-2</c:v>
                </c:pt>
                <c:pt idx="26">
                  <c:v>7.8975000000000004E-2</c:v>
                </c:pt>
                <c:pt idx="27">
                  <c:v>8.1424999999999997E-2</c:v>
                </c:pt>
                <c:pt idx="28">
                  <c:v>7.9439999999999997E-2</c:v>
                </c:pt>
                <c:pt idx="29">
                  <c:v>7.6899999999999996E-2</c:v>
                </c:pt>
                <c:pt idx="30">
                  <c:v>7.4975E-2</c:v>
                </c:pt>
                <c:pt idx="31">
                  <c:v>7.4800000000000005E-2</c:v>
                </c:pt>
                <c:pt idx="32">
                  <c:v>7.4300000000000005E-2</c:v>
                </c:pt>
                <c:pt idx="33">
                  <c:v>7.2940000000000005E-2</c:v>
                </c:pt>
                <c:pt idx="34">
                  <c:v>7.2050000000000003E-2</c:v>
                </c:pt>
                <c:pt idx="35">
                  <c:v>7.0949999999999999E-2</c:v>
                </c:pt>
                <c:pt idx="36">
                  <c:v>6.9940000000000002E-2</c:v>
                </c:pt>
                <c:pt idx="37">
                  <c:v>7.0425000000000001E-2</c:v>
                </c:pt>
                <c:pt idx="38">
                  <c:v>7.1275000000000005E-2</c:v>
                </c:pt>
                <c:pt idx="39">
                  <c:v>7.1400000000000005E-2</c:v>
                </c:pt>
                <c:pt idx="40">
                  <c:v>7.1440000000000003E-2</c:v>
                </c:pt>
                <c:pt idx="41">
                  <c:v>6.9974999999999996E-2</c:v>
                </c:pt>
                <c:pt idx="42">
                  <c:v>6.9519999999999998E-2</c:v>
                </c:pt>
                <c:pt idx="43">
                  <c:v>6.9224999999999995E-2</c:v>
                </c:pt>
                <c:pt idx="44">
                  <c:v>6.7224999999999993E-2</c:v>
                </c:pt>
                <c:pt idx="45">
                  <c:v>6.7100000000000007E-2</c:v>
                </c:pt>
                <c:pt idx="46">
                  <c:v>6.8650000000000003E-2</c:v>
                </c:pt>
                <c:pt idx="47">
                  <c:v>6.7379999999999995E-2</c:v>
                </c:pt>
                <c:pt idx="48">
                  <c:v>6.7849999999999994E-2</c:v>
                </c:pt>
                <c:pt idx="49">
                  <c:v>6.8074999999999997E-2</c:v>
                </c:pt>
                <c:pt idx="50">
                  <c:v>7.0400000000000004E-2</c:v>
                </c:pt>
                <c:pt idx="51">
                  <c:v>6.9159999999999999E-2</c:v>
                </c:pt>
                <c:pt idx="52">
                  <c:v>7.145E-2</c:v>
                </c:pt>
                <c:pt idx="53">
                  <c:v>7.5499999999999998E-2</c:v>
                </c:pt>
                <c:pt idx="54">
                  <c:v>7.6319999999999999E-2</c:v>
                </c:pt>
                <c:pt idx="55">
                  <c:v>7.9424999999999996E-2</c:v>
                </c:pt>
                <c:pt idx="56">
                  <c:v>7.8225000000000003E-2</c:v>
                </c:pt>
                <c:pt idx="57">
                  <c:v>7.8520000000000006E-2</c:v>
                </c:pt>
                <c:pt idx="58">
                  <c:v>7.7374999999999999E-2</c:v>
                </c:pt>
                <c:pt idx="59">
                  <c:v>7.9100000000000004E-2</c:v>
                </c:pt>
                <c:pt idx="60">
                  <c:v>8.2100000000000006E-2</c:v>
                </c:pt>
                <c:pt idx="61">
                  <c:v>8.3299999999999999E-2</c:v>
                </c:pt>
                <c:pt idx="62">
                  <c:v>8.2400000000000001E-2</c:v>
                </c:pt>
                <c:pt idx="63">
                  <c:v>8.1500000000000003E-2</c:v>
                </c:pt>
                <c:pt idx="64">
                  <c:v>8.5199999999999998E-2</c:v>
                </c:pt>
                <c:pt idx="65">
                  <c:v>8.2900000000000001E-2</c:v>
                </c:pt>
                <c:pt idx="66">
                  <c:v>8.1500000000000003E-2</c:v>
                </c:pt>
                <c:pt idx="67">
                  <c:v>8.0274999999999999E-2</c:v>
                </c:pt>
                <c:pt idx="68">
                  <c:v>7.9100000000000004E-2</c:v>
                </c:pt>
                <c:pt idx="69">
                  <c:v>7.8E-2</c:v>
                </c:pt>
                <c:pt idx="70">
                  <c:v>7.7499999999999999E-2</c:v>
                </c:pt>
                <c:pt idx="71">
                  <c:v>7.3800000000000004E-2</c:v>
                </c:pt>
                <c:pt idx="72">
                  <c:v>7.0300000000000001E-2</c:v>
                </c:pt>
                <c:pt idx="73">
                  <c:v>7.0499999999999993E-2</c:v>
                </c:pt>
                <c:pt idx="74">
                  <c:v>6.9500000000000006E-2</c:v>
                </c:pt>
                <c:pt idx="75">
                  <c:v>7.0800000000000002E-2</c:v>
                </c:pt>
                <c:pt idx="76">
                  <c:v>7.1499999999999994E-2</c:v>
                </c:pt>
                <c:pt idx="77">
                  <c:v>7.1599999999999997E-2</c:v>
                </c:pt>
                <c:pt idx="78">
                  <c:v>7.1300000000000002E-2</c:v>
                </c:pt>
                <c:pt idx="79">
                  <c:v>6.9500000000000006E-2</c:v>
                </c:pt>
                <c:pt idx="80">
                  <c:v>6.8199999999999997E-2</c:v>
                </c:pt>
                <c:pt idx="81">
                  <c:v>6.6199999999999995E-2</c:v>
                </c:pt>
                <c:pt idx="82">
                  <c:v>6.6600000000000006E-2</c:v>
                </c:pt>
                <c:pt idx="83">
                  <c:v>7.0699999999999999E-2</c:v>
                </c:pt>
                <c:pt idx="84">
                  <c:v>7.0000000000000007E-2</c:v>
                </c:pt>
                <c:pt idx="85">
                  <c:v>6.8900000000000003E-2</c:v>
                </c:pt>
                <c:pt idx="86">
                  <c:v>7.0099999999999996E-2</c:v>
                </c:pt>
                <c:pt idx="87">
                  <c:v>6.9900000000000004E-2</c:v>
                </c:pt>
                <c:pt idx="88">
                  <c:v>6.8099999999999994E-2</c:v>
                </c:pt>
                <c:pt idx="89">
                  <c:v>6.6500000000000004E-2</c:v>
                </c:pt>
                <c:pt idx="90">
                  <c:v>6.4899999999999999E-2</c:v>
                </c:pt>
                <c:pt idx="91">
                  <c:v>6.2899999999999998E-2</c:v>
                </c:pt>
                <c:pt idx="92">
                  <c:v>6.0900000000000003E-2</c:v>
                </c:pt>
                <c:pt idx="93">
                  <c:v>6.1100000000000002E-2</c:v>
                </c:pt>
                <c:pt idx="94">
                  <c:v>6.0699999999999997E-2</c:v>
                </c:pt>
                <c:pt idx="95">
                  <c:v>6.0499999999999998E-2</c:v>
                </c:pt>
                <c:pt idx="96">
                  <c:v>5.9200000000000003E-2</c:v>
                </c:pt>
                <c:pt idx="97">
                  <c:v>5.8400000000000001E-2</c:v>
                </c:pt>
                <c:pt idx="98">
                  <c:v>5.7500000000000002E-2</c:v>
                </c:pt>
                <c:pt idx="99">
                  <c:v>5.8099999999999999E-2</c:v>
                </c:pt>
                <c:pt idx="100">
                  <c:v>5.4800000000000001E-2</c:v>
                </c:pt>
                <c:pt idx="101">
                  <c:v>5.2299999999999999E-2</c:v>
                </c:pt>
                <c:pt idx="102">
                  <c:v>5.6300000000000003E-2</c:v>
                </c:pt>
                <c:pt idx="103">
                  <c:v>6.2600000000000003E-2</c:v>
                </c:pt>
                <c:pt idx="104">
                  <c:v>6.1499999999999999E-2</c:v>
                </c:pt>
                <c:pt idx="105">
                  <c:v>5.9499999999999997E-2</c:v>
                </c:pt>
                <c:pt idx="106">
                  <c:v>5.9299999999999999E-2</c:v>
                </c:pt>
                <c:pt idx="107">
                  <c:v>5.8799999999999998E-2</c:v>
                </c:pt>
                <c:pt idx="108">
                  <c:v>5.7099999999999998E-2</c:v>
                </c:pt>
                <c:pt idx="109">
                  <c:v>5.6399999999999999E-2</c:v>
                </c:pt>
                <c:pt idx="110">
                  <c:v>5.45E-2</c:v>
                </c:pt>
                <c:pt idx="111">
                  <c:v>5.8299999999999998E-2</c:v>
                </c:pt>
                <c:pt idx="112">
                  <c:v>6.2700000000000006E-2</c:v>
                </c:pt>
                <c:pt idx="113">
                  <c:v>6.2899999999999998E-2</c:v>
                </c:pt>
                <c:pt idx="114">
                  <c:v>6.0600000000000001E-2</c:v>
                </c:pt>
                <c:pt idx="115">
                  <c:v>5.8700000000000002E-2</c:v>
                </c:pt>
                <c:pt idx="116">
                  <c:v>5.7500000000000002E-2</c:v>
                </c:pt>
                <c:pt idx="117">
                  <c:v>5.7200000000000001E-2</c:v>
                </c:pt>
                <c:pt idx="118">
                  <c:v>5.7299999999999997E-2</c:v>
                </c:pt>
                <c:pt idx="119">
                  <c:v>5.7500000000000002E-2</c:v>
                </c:pt>
                <c:pt idx="120">
                  <c:v>5.7099999999999998E-2</c:v>
                </c:pt>
                <c:pt idx="121">
                  <c:v>5.6300000000000003E-2</c:v>
                </c:pt>
                <c:pt idx="122">
                  <c:v>5.9299999999999999E-2</c:v>
                </c:pt>
                <c:pt idx="123">
                  <c:v>5.8599999999999999E-2</c:v>
                </c:pt>
                <c:pt idx="124">
                  <c:v>5.7200000000000001E-2</c:v>
                </c:pt>
                <c:pt idx="125">
                  <c:v>5.5800000000000002E-2</c:v>
                </c:pt>
                <c:pt idx="126">
                  <c:v>5.7000000000000002E-2</c:v>
                </c:pt>
                <c:pt idx="127">
                  <c:v>5.8200000000000002E-2</c:v>
                </c:pt>
                <c:pt idx="128">
                  <c:v>5.7700000000000001E-2</c:v>
                </c:pt>
                <c:pt idx="129">
                  <c:v>6.0699999999999997E-2</c:v>
                </c:pt>
                <c:pt idx="130">
                  <c:v>6.3299999999999995E-2</c:v>
                </c:pt>
                <c:pt idx="131">
                  <c:v>6.2700000000000006E-2</c:v>
                </c:pt>
                <c:pt idx="132">
                  <c:v>6.1499999999999999E-2</c:v>
                </c:pt>
                <c:pt idx="133">
                  <c:v>6.25E-2</c:v>
                </c:pt>
                <c:pt idx="134">
                  <c:v>6.3200000000000006E-2</c:v>
                </c:pt>
                <c:pt idx="135">
                  <c:v>6.5100000000000005E-2</c:v>
                </c:pt>
                <c:pt idx="136">
                  <c:v>6.6000000000000003E-2</c:v>
                </c:pt>
                <c:pt idx="137">
                  <c:v>6.6799999999999998E-2</c:v>
                </c:pt>
                <c:pt idx="138">
                  <c:v>6.7599999999999993E-2</c:v>
                </c:pt>
                <c:pt idx="139">
                  <c:v>6.5199999999999994E-2</c:v>
                </c:pt>
                <c:pt idx="140">
                  <c:v>6.4000000000000001E-2</c:v>
                </c:pt>
                <c:pt idx="141">
                  <c:v>6.3600000000000004E-2</c:v>
                </c:pt>
                <c:pt idx="142">
                  <c:v>6.2399999999999997E-2</c:v>
                </c:pt>
                <c:pt idx="143">
                  <c:v>6.1400000000000003E-2</c:v>
                </c:pt>
                <c:pt idx="144">
                  <c:v>6.2199999999999998E-2</c:v>
                </c:pt>
                <c:pt idx="145">
                  <c:v>6.2899999999999998E-2</c:v>
                </c:pt>
                <c:pt idx="146">
                  <c:v>6.1600000000000002E-2</c:v>
                </c:pt>
                <c:pt idx="147">
                  <c:v>6.1800000000000001E-2</c:v>
                </c:pt>
                <c:pt idx="148">
                  <c:v>6.2600000000000003E-2</c:v>
                </c:pt>
                <c:pt idx="149">
                  <c:v>6.6600000000000006E-2</c:v>
                </c:pt>
                <c:pt idx="150">
                  <c:v>6.7000000000000004E-2</c:v>
                </c:pt>
                <c:pt idx="151">
                  <c:v>6.5699999999999995E-2</c:v>
                </c:pt>
                <c:pt idx="152">
                  <c:v>6.3799999999999996E-2</c:v>
                </c:pt>
                <c:pt idx="153">
                  <c:v>6.3799999999999996E-2</c:v>
                </c:pt>
                <c:pt idx="154">
                  <c:v>6.2100000000000002E-2</c:v>
                </c:pt>
                <c:pt idx="155">
                  <c:v>6.0999999999999999E-2</c:v>
                </c:pt>
                <c:pt idx="156">
                  <c:v>5.7599999999999998E-2</c:v>
                </c:pt>
                <c:pt idx="157">
                  <c:v>5.9200000000000003E-2</c:v>
                </c:pt>
                <c:pt idx="158">
                  <c:v>5.9700000000000003E-2</c:v>
                </c:pt>
                <c:pt idx="159">
                  <c:v>5.9200000000000003E-2</c:v>
                </c:pt>
                <c:pt idx="160">
                  <c:v>6.0400000000000002E-2</c:v>
                </c:pt>
                <c:pt idx="161">
                  <c:v>6.3200000000000006E-2</c:v>
                </c:pt>
                <c:pt idx="162">
                  <c:v>6.4299999999999996E-2</c:v>
                </c:pt>
                <c:pt idx="163">
                  <c:v>6.4799999999999996E-2</c:v>
                </c:pt>
                <c:pt idx="164">
                  <c:v>6.0400000000000002E-2</c:v>
                </c:pt>
                <c:pt idx="165">
                  <c:v>6.2E-2</c:v>
                </c:pt>
                <c:pt idx="166">
                  <c:v>6.0900000000000003E-2</c:v>
                </c:pt>
                <c:pt idx="167">
                  <c:v>5.2900000000000003E-2</c:v>
                </c:pt>
                <c:pt idx="168">
                  <c:v>5.0500000000000003E-2</c:v>
                </c:pt>
                <c:pt idx="169">
                  <c:v>5.1299999999999998E-2</c:v>
                </c:pt>
                <c:pt idx="170">
                  <c:v>0.05</c:v>
                </c:pt>
                <c:pt idx="171">
                  <c:v>4.8099999999999997E-2</c:v>
                </c:pt>
                <c:pt idx="172">
                  <c:v>4.8599999999999997E-2</c:v>
                </c:pt>
                <c:pt idx="173">
                  <c:v>5.4199999999999998E-2</c:v>
                </c:pt>
                <c:pt idx="174">
                  <c:v>5.2200000000000003E-2</c:v>
                </c:pt>
                <c:pt idx="175">
                  <c:v>5.1900000000000002E-2</c:v>
                </c:pt>
                <c:pt idx="176">
                  <c:v>5.0599999999999999E-2</c:v>
                </c:pt>
                <c:pt idx="177">
                  <c:v>4.9500000000000002E-2</c:v>
                </c:pt>
                <c:pt idx="178">
                  <c:v>4.8800000000000003E-2</c:v>
                </c:pt>
                <c:pt idx="179">
                  <c:v>4.9299999999999997E-2</c:v>
                </c:pt>
                <c:pt idx="180">
                  <c:v>5.0299999999999997E-2</c:v>
                </c:pt>
                <c:pt idx="181">
                  <c:v>4.99E-2</c:v>
                </c:pt>
                <c:pt idx="182">
                  <c:v>4.9700000000000001E-2</c:v>
                </c:pt>
                <c:pt idx="183">
                  <c:v>5.0999999999999997E-2</c:v>
                </c:pt>
                <c:pt idx="184">
                  <c:v>4.8899999999999999E-2</c:v>
                </c:pt>
                <c:pt idx="185">
                  <c:v>4.7399999999999998E-2</c:v>
                </c:pt>
                <c:pt idx="186">
                  <c:v>4.5600000000000002E-2</c:v>
                </c:pt>
                <c:pt idx="187">
                  <c:v>4.4299999999999999E-2</c:v>
                </c:pt>
                <c:pt idx="188">
                  <c:v>4.3499999999999997E-2</c:v>
                </c:pt>
                <c:pt idx="189">
                  <c:v>4.2299999999999997E-2</c:v>
                </c:pt>
                <c:pt idx="190">
                  <c:v>4.2999999999999997E-2</c:v>
                </c:pt>
                <c:pt idx="191">
                  <c:v>4.7100000000000003E-2</c:v>
                </c:pt>
                <c:pt idx="192">
                  <c:v>4.7600000000000003E-2</c:v>
                </c:pt>
                <c:pt idx="193">
                  <c:v>4.9500000000000002E-2</c:v>
                </c:pt>
                <c:pt idx="194">
                  <c:v>4.8399999999999999E-2</c:v>
                </c:pt>
                <c:pt idx="195">
                  <c:v>4.8399999999999999E-2</c:v>
                </c:pt>
                <c:pt idx="196">
                  <c:v>4.6399999999999997E-2</c:v>
                </c:pt>
                <c:pt idx="197">
                  <c:v>4.5100000000000001E-2</c:v>
                </c:pt>
                <c:pt idx="198">
                  <c:v>4.5499999999999999E-2</c:v>
                </c:pt>
                <c:pt idx="199">
                  <c:v>4.2700000000000002E-2</c:v>
                </c:pt>
                <c:pt idx="200">
                  <c:v>4.1099999999999998E-2</c:v>
                </c:pt>
                <c:pt idx="201">
                  <c:v>4.07E-2</c:v>
                </c:pt>
                <c:pt idx="202">
                  <c:v>3.9899999999999998E-2</c:v>
                </c:pt>
                <c:pt idx="203">
                  <c:v>3.9600000000000003E-2</c:v>
                </c:pt>
                <c:pt idx="204">
                  <c:v>3.9199999999999999E-2</c:v>
                </c:pt>
                <c:pt idx="205">
                  <c:v>3.8899999999999997E-2</c:v>
                </c:pt>
                <c:pt idx="206">
                  <c:v>3.95E-2</c:v>
                </c:pt>
                <c:pt idx="207">
                  <c:v>3.9100000000000003E-2</c:v>
                </c:pt>
                <c:pt idx="208">
                  <c:v>3.7999999999999999E-2</c:v>
                </c:pt>
                <c:pt idx="209">
                  <c:v>3.6799999999999999E-2</c:v>
                </c:pt>
                <c:pt idx="210">
                  <c:v>3.5499999999999997E-2</c:v>
                </c:pt>
                <c:pt idx="211">
                  <c:v>3.5999999999999997E-2</c:v>
                </c:pt>
                <c:pt idx="212">
                  <c:v>3.4700000000000002E-2</c:v>
                </c:pt>
                <c:pt idx="213">
                  <c:v>3.3799999999999997E-2</c:v>
                </c:pt>
                <c:pt idx="214">
                  <c:v>3.3500000000000002E-2</c:v>
                </c:pt>
                <c:pt idx="215">
                  <c:v>3.3500000000000002E-2</c:v>
                </c:pt>
                <c:pt idx="216">
                  <c:v>3.4099999999999998E-2</c:v>
                </c:pt>
                <c:pt idx="217">
                  <c:v>3.5299999999999998E-2</c:v>
                </c:pt>
                <c:pt idx="218">
                  <c:v>3.5700000000000003E-2</c:v>
                </c:pt>
                <c:pt idx="219">
                  <c:v>3.4500000000000003E-2</c:v>
                </c:pt>
                <c:pt idx="220">
                  <c:v>3.5400000000000001E-2</c:v>
                </c:pt>
                <c:pt idx="221">
                  <c:v>4.07E-2</c:v>
                </c:pt>
                <c:pt idx="222">
                  <c:v>4.3700000000000003E-2</c:v>
                </c:pt>
                <c:pt idx="223">
                  <c:v>4.4600000000000001E-2</c:v>
                </c:pt>
              </c:numCache>
            </c:numRef>
          </c:val>
          <c:smooth val="0"/>
        </c:ser>
        <c:dLbls>
          <c:showLegendKey val="0"/>
          <c:showVal val="0"/>
          <c:showCatName val="0"/>
          <c:showSerName val="0"/>
          <c:showPercent val="0"/>
          <c:showBubbleSize val="0"/>
        </c:dLbls>
        <c:marker val="1"/>
        <c:smooth val="0"/>
        <c:axId val="407870848"/>
        <c:axId val="407884928"/>
      </c:lineChart>
      <c:dateAx>
        <c:axId val="407870848"/>
        <c:scaling>
          <c:orientation val="minMax"/>
        </c:scaling>
        <c:delete val="0"/>
        <c:axPos val="b"/>
        <c:numFmt formatCode="mmm\-yy" sourceLinked="0"/>
        <c:majorTickMark val="out"/>
        <c:minorTickMark val="none"/>
        <c:tickLblPos val="nextTo"/>
        <c:spPr>
          <a:ln w="3342">
            <a:solidFill>
              <a:srgbClr val="000000"/>
            </a:solidFill>
            <a:prstDash val="solid"/>
          </a:ln>
        </c:spPr>
        <c:txPr>
          <a:bodyPr rot="-5400000" vert="horz"/>
          <a:lstStyle/>
          <a:p>
            <a:pPr>
              <a:defRPr sz="1400" b="0" i="0" u="none" strike="noStrike" baseline="0">
                <a:solidFill>
                  <a:srgbClr val="000000"/>
                </a:solidFill>
                <a:latin typeface="Arial"/>
                <a:ea typeface="Arial"/>
                <a:cs typeface="Arial"/>
              </a:defRPr>
            </a:pPr>
            <a:endParaRPr lang="en-US"/>
          </a:p>
        </c:txPr>
        <c:crossAx val="407884928"/>
        <c:crosses val="autoZero"/>
        <c:auto val="1"/>
        <c:lblOffset val="100"/>
        <c:baseTimeUnit val="months"/>
        <c:majorUnit val="6"/>
        <c:majorTimeUnit val="months"/>
        <c:minorUnit val="6"/>
        <c:minorTimeUnit val="months"/>
      </c:dateAx>
      <c:valAx>
        <c:axId val="407884928"/>
        <c:scaling>
          <c:orientation val="minMax"/>
          <c:max val="0.1"/>
          <c:min val="0.01"/>
        </c:scaling>
        <c:delete val="0"/>
        <c:axPos val="l"/>
        <c:title>
          <c:tx>
            <c:rich>
              <a:bodyPr/>
              <a:lstStyle/>
              <a:p>
                <a:pPr>
                  <a:defRPr sz="1400" b="0" i="0" u="none" strike="noStrike" baseline="0">
                    <a:solidFill>
                      <a:srgbClr val="000000"/>
                    </a:solidFill>
                    <a:latin typeface="Arial"/>
                    <a:ea typeface="Arial"/>
                    <a:cs typeface="Arial"/>
                  </a:defRPr>
                </a:pPr>
                <a:r>
                  <a:rPr lang="en-US" sz="1400" b="0" dirty="0"/>
                  <a:t>Rate</a:t>
                </a:r>
              </a:p>
            </c:rich>
          </c:tx>
          <c:layout>
            <c:manualLayout>
              <c:xMode val="edge"/>
              <c:yMode val="edge"/>
              <c:x val="0"/>
              <c:y val="0.39920294857493799"/>
            </c:manualLayout>
          </c:layout>
          <c:overlay val="0"/>
          <c:spPr>
            <a:noFill/>
            <a:ln w="26737">
              <a:noFill/>
            </a:ln>
          </c:spPr>
        </c:title>
        <c:numFmt formatCode="0%" sourceLinked="0"/>
        <c:majorTickMark val="out"/>
        <c:minorTickMark val="none"/>
        <c:tickLblPos val="nextTo"/>
        <c:spPr>
          <a:ln w="3342">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407870848"/>
        <c:crosses val="autoZero"/>
        <c:crossBetween val="between"/>
      </c:valAx>
      <c:spPr>
        <a:noFill/>
        <a:ln w="26737">
          <a:noFill/>
        </a:ln>
      </c:spPr>
    </c:plotArea>
    <c:legend>
      <c:legendPos val="r"/>
      <c:layout>
        <c:manualLayout>
          <c:xMode val="edge"/>
          <c:yMode val="edge"/>
          <c:x val="0.67443067778292398"/>
          <c:y val="0.12928738018670199"/>
          <c:w val="0.183811563995677"/>
          <c:h val="0.16742539127053599"/>
        </c:manualLayout>
      </c:layout>
      <c:overlay val="1"/>
      <c:spPr>
        <a:noFill/>
        <a:ln w="26737">
          <a:noFill/>
        </a:ln>
      </c:spPr>
      <c:txPr>
        <a:bodyPr/>
        <a:lstStyle/>
        <a:p>
          <a:pPr>
            <a:defRPr sz="1363" b="0"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2163" b="1"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079295439779"/>
          <c:y val="7.55467196819085E-2"/>
          <c:w val="0.86131919322866601"/>
          <c:h val="0.74920291525083105"/>
        </c:manualLayout>
      </c:layout>
      <c:lineChart>
        <c:grouping val="standard"/>
        <c:varyColors val="0"/>
        <c:ser>
          <c:idx val="0"/>
          <c:order val="0"/>
          <c:tx>
            <c:strRef>
              <c:f>Sheet1!$A$2</c:f>
              <c:strCache>
                <c:ptCount val="1"/>
                <c:pt idx="0">
                  <c:v>East</c:v>
                </c:pt>
              </c:strCache>
            </c:strRef>
          </c:tx>
          <c:spPr>
            <a:ln w="38961">
              <a:solidFill>
                <a:schemeClr val="bg2">
                  <a:lumMod val="25000"/>
                </a:schemeClr>
              </a:solidFill>
              <a:prstDash val="solid"/>
            </a:ln>
          </c:spPr>
          <c:marker>
            <c:symbol val="none"/>
          </c:marker>
          <c:dLbls>
            <c:dLbl>
              <c:idx val="174"/>
              <c:layout>
                <c:manualLayout>
                  <c:x val="-2.76752757476209E-3"/>
                  <c:y val="-0.10193726073402599"/>
                </c:manualLayout>
              </c:layout>
              <c:tx>
                <c:rich>
                  <a:bodyPr/>
                  <a:lstStyle/>
                  <a:p>
                    <a:r>
                      <a:rPr lang="en-US" sz="1500" dirty="0" smtClean="0">
                        <a:latin typeface="Constantia"/>
                        <a:cs typeface="Constantia"/>
                      </a:rPr>
                      <a:t>August 2013</a:t>
                    </a:r>
                  </a:p>
                  <a:p>
                    <a:r>
                      <a:rPr lang="en-US" sz="1500" dirty="0" smtClean="0">
                        <a:latin typeface="Constantia"/>
                        <a:cs typeface="Constantia"/>
                      </a:rPr>
                      <a:t>421K</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500">
                    <a:latin typeface="Constantia"/>
                    <a:cs typeface="Constantia"/>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Sheet1!$B$1:$FU$1</c:f>
              <c:strCache>
                <c:ptCount val="176"/>
                <c:pt idx="0">
                  <c:v>Jan-99</c:v>
                </c:pt>
                <c:pt idx="1">
                  <c:v>Feb-99</c:v>
                </c:pt>
                <c:pt idx="2">
                  <c:v>Mar-99</c:v>
                </c:pt>
                <c:pt idx="3">
                  <c:v>Apr-99</c:v>
                </c:pt>
                <c:pt idx="4">
                  <c:v>May-99</c:v>
                </c:pt>
                <c:pt idx="5">
                  <c:v>Jun-99</c:v>
                </c:pt>
                <c:pt idx="6">
                  <c:v>Jul-99</c:v>
                </c:pt>
                <c:pt idx="7">
                  <c:v>Aug-99</c:v>
                </c:pt>
                <c:pt idx="8">
                  <c:v>Sep-99</c:v>
                </c:pt>
                <c:pt idx="9">
                  <c:v>Oct-99</c:v>
                </c:pt>
                <c:pt idx="10">
                  <c:v>Nov-99</c:v>
                </c:pt>
                <c:pt idx="11">
                  <c:v>Dec-99</c:v>
                </c:pt>
                <c:pt idx="12">
                  <c:v>Jan-00</c:v>
                </c:pt>
                <c:pt idx="13">
                  <c:v>Feb-00</c:v>
                </c:pt>
                <c:pt idx="14">
                  <c:v>Mar-00</c:v>
                </c:pt>
                <c:pt idx="15">
                  <c:v>Apr-00</c:v>
                </c:pt>
                <c:pt idx="16">
                  <c:v>May-00</c:v>
                </c:pt>
                <c:pt idx="17">
                  <c:v>Jun-00</c:v>
                </c:pt>
                <c:pt idx="18">
                  <c:v>Jul-00</c:v>
                </c:pt>
                <c:pt idx="19">
                  <c:v>Aug-00</c:v>
                </c:pt>
                <c:pt idx="20">
                  <c:v>Sep-00</c:v>
                </c:pt>
                <c:pt idx="21">
                  <c:v>Oct-00</c:v>
                </c:pt>
                <c:pt idx="22">
                  <c:v>Nov-00</c:v>
                </c:pt>
                <c:pt idx="23">
                  <c:v>Dec-00</c:v>
                </c:pt>
                <c:pt idx="24">
                  <c:v>Jan-01</c:v>
                </c:pt>
                <c:pt idx="25">
                  <c:v>Feb-01</c:v>
                </c:pt>
                <c:pt idx="26">
                  <c:v>Mar-02</c:v>
                </c:pt>
                <c:pt idx="27">
                  <c:v>Apr-01</c:v>
                </c:pt>
                <c:pt idx="28">
                  <c:v>May-01</c:v>
                </c:pt>
                <c:pt idx="29">
                  <c:v>Jun-01</c:v>
                </c:pt>
                <c:pt idx="30">
                  <c:v>Jul-01</c:v>
                </c:pt>
                <c:pt idx="31">
                  <c:v>Aug-01</c:v>
                </c:pt>
                <c:pt idx="32">
                  <c:v>Sep-01</c:v>
                </c:pt>
                <c:pt idx="33">
                  <c:v>Oct-01</c:v>
                </c:pt>
                <c:pt idx="34">
                  <c:v>Nov-01</c:v>
                </c:pt>
                <c:pt idx="35">
                  <c:v>Dec-01</c:v>
                </c:pt>
                <c:pt idx="36">
                  <c:v>Jan-02</c:v>
                </c:pt>
                <c:pt idx="37">
                  <c:v>Feb-02</c:v>
                </c:pt>
                <c:pt idx="38">
                  <c:v>Mar-02</c:v>
                </c:pt>
                <c:pt idx="39">
                  <c:v>Apr-02</c:v>
                </c:pt>
                <c:pt idx="40">
                  <c:v>May-02</c:v>
                </c:pt>
                <c:pt idx="41">
                  <c:v>Jun-02</c:v>
                </c:pt>
                <c:pt idx="42">
                  <c:v>Jul-02</c:v>
                </c:pt>
                <c:pt idx="43">
                  <c:v>Aug-02</c:v>
                </c:pt>
                <c:pt idx="44">
                  <c:v>Sep-02</c:v>
                </c:pt>
                <c:pt idx="45">
                  <c:v>Oct-02</c:v>
                </c:pt>
                <c:pt idx="46">
                  <c:v>Nov-02</c:v>
                </c:pt>
                <c:pt idx="47">
                  <c:v>Dec-02</c:v>
                </c:pt>
                <c:pt idx="48">
                  <c:v>Jan-03</c:v>
                </c:pt>
                <c:pt idx="49">
                  <c:v>Feb-03</c:v>
                </c:pt>
                <c:pt idx="50">
                  <c:v>Mar-03</c:v>
                </c:pt>
                <c:pt idx="51">
                  <c:v>Apr-03</c:v>
                </c:pt>
                <c:pt idx="52">
                  <c:v>May-03</c:v>
                </c:pt>
                <c:pt idx="53">
                  <c:v>Jun-03</c:v>
                </c:pt>
                <c:pt idx="54">
                  <c:v>Jul-03</c:v>
                </c:pt>
                <c:pt idx="55">
                  <c:v>Aug-03</c:v>
                </c:pt>
                <c:pt idx="56">
                  <c:v>Sep-03</c:v>
                </c:pt>
                <c:pt idx="57">
                  <c:v>Oct-03</c:v>
                </c:pt>
                <c:pt idx="58">
                  <c:v>Nov-03</c:v>
                </c:pt>
                <c:pt idx="59">
                  <c:v>Dec-03</c:v>
                </c:pt>
                <c:pt idx="60">
                  <c:v>Jan-04</c:v>
                </c:pt>
                <c:pt idx="61">
                  <c:v>Feb-04</c:v>
                </c:pt>
                <c:pt idx="62">
                  <c:v>Mar-04</c:v>
                </c:pt>
                <c:pt idx="63">
                  <c:v>Apr-04</c:v>
                </c:pt>
                <c:pt idx="64">
                  <c:v>May-04</c:v>
                </c:pt>
                <c:pt idx="65">
                  <c:v>Jun-04</c:v>
                </c:pt>
                <c:pt idx="66">
                  <c:v>Jul-04</c:v>
                </c:pt>
                <c:pt idx="67">
                  <c:v>Aug-04</c:v>
                </c:pt>
                <c:pt idx="68">
                  <c:v>Sep-04</c:v>
                </c:pt>
                <c:pt idx="69">
                  <c:v>Oct-04</c:v>
                </c:pt>
                <c:pt idx="70">
                  <c:v>Nov-04</c:v>
                </c:pt>
                <c:pt idx="71">
                  <c:v>Dec-04</c:v>
                </c:pt>
                <c:pt idx="72">
                  <c:v>Jan-05</c:v>
                </c:pt>
                <c:pt idx="73">
                  <c:v>Feb-05</c:v>
                </c:pt>
                <c:pt idx="74">
                  <c:v>Mar-05</c:v>
                </c:pt>
                <c:pt idx="75">
                  <c:v>Apr-05</c:v>
                </c:pt>
                <c:pt idx="76">
                  <c:v>May-05</c:v>
                </c:pt>
                <c:pt idx="77">
                  <c:v>Jun-05</c:v>
                </c:pt>
                <c:pt idx="78">
                  <c:v>Jul-05</c:v>
                </c:pt>
                <c:pt idx="79">
                  <c:v>Aug-05</c:v>
                </c:pt>
                <c:pt idx="80">
                  <c:v>Sep-05</c:v>
                </c:pt>
                <c:pt idx="81">
                  <c:v>Oct-05</c:v>
                </c:pt>
                <c:pt idx="82">
                  <c:v>Nov-05</c:v>
                </c:pt>
                <c:pt idx="83">
                  <c:v>Dec-05</c:v>
                </c:pt>
                <c:pt idx="84">
                  <c:v>Jan-06</c:v>
                </c:pt>
                <c:pt idx="85">
                  <c:v>Feb-06</c:v>
                </c:pt>
                <c:pt idx="86">
                  <c:v>Mar-06</c:v>
                </c:pt>
                <c:pt idx="87">
                  <c:v>Apr-06</c:v>
                </c:pt>
                <c:pt idx="88">
                  <c:v>May-06</c:v>
                </c:pt>
                <c:pt idx="89">
                  <c:v>Jun-06</c:v>
                </c:pt>
                <c:pt idx="90">
                  <c:v>Jul-06</c:v>
                </c:pt>
                <c:pt idx="91">
                  <c:v>Aug-06</c:v>
                </c:pt>
                <c:pt idx="92">
                  <c:v>Sep-06</c:v>
                </c:pt>
                <c:pt idx="93">
                  <c:v>Oct-06</c:v>
                </c:pt>
                <c:pt idx="94">
                  <c:v>Nov-06</c:v>
                </c:pt>
                <c:pt idx="95">
                  <c:v>Dec-07</c:v>
                </c:pt>
                <c:pt idx="96">
                  <c:v>Jan-07</c:v>
                </c:pt>
                <c:pt idx="97">
                  <c:v>Feb-07</c:v>
                </c:pt>
                <c:pt idx="98">
                  <c:v>Mar-07</c:v>
                </c:pt>
                <c:pt idx="99">
                  <c:v>Apr-07</c:v>
                </c:pt>
                <c:pt idx="100">
                  <c:v>May-07</c:v>
                </c:pt>
                <c:pt idx="101">
                  <c:v>Jun-07</c:v>
                </c:pt>
                <c:pt idx="102">
                  <c:v>Jul-07</c:v>
                </c:pt>
                <c:pt idx="103">
                  <c:v>Aug-07</c:v>
                </c:pt>
                <c:pt idx="104">
                  <c:v>Sep-07</c:v>
                </c:pt>
                <c:pt idx="105">
                  <c:v>Oct-07</c:v>
                </c:pt>
                <c:pt idx="106">
                  <c:v>Nov-07</c:v>
                </c:pt>
                <c:pt idx="107">
                  <c:v>Dec-07</c:v>
                </c:pt>
                <c:pt idx="108">
                  <c:v>Jan-08</c:v>
                </c:pt>
                <c:pt idx="109">
                  <c:v>Feb-08</c:v>
                </c:pt>
                <c:pt idx="110">
                  <c:v>Mar-08</c:v>
                </c:pt>
                <c:pt idx="111">
                  <c:v>Apr-08</c:v>
                </c:pt>
                <c:pt idx="112">
                  <c:v>May-08</c:v>
                </c:pt>
                <c:pt idx="113">
                  <c:v>Jun-08</c:v>
                </c:pt>
                <c:pt idx="114">
                  <c:v>Jul-08</c:v>
                </c:pt>
                <c:pt idx="115">
                  <c:v>Aug-08</c:v>
                </c:pt>
                <c:pt idx="116">
                  <c:v>Sep-08</c:v>
                </c:pt>
                <c:pt idx="117">
                  <c:v>Oct-08</c:v>
                </c:pt>
                <c:pt idx="118">
                  <c:v>Nov-08</c:v>
                </c:pt>
                <c:pt idx="119">
                  <c:v>Dec-08</c:v>
                </c:pt>
                <c:pt idx="120">
                  <c:v>Jan-09</c:v>
                </c:pt>
                <c:pt idx="121">
                  <c:v>Feb-09</c:v>
                </c:pt>
                <c:pt idx="122">
                  <c:v>Mar-09</c:v>
                </c:pt>
                <c:pt idx="123">
                  <c:v>Apr-09</c:v>
                </c:pt>
                <c:pt idx="124">
                  <c:v>May-09</c:v>
                </c:pt>
                <c:pt idx="125">
                  <c:v>Jun-09</c:v>
                </c:pt>
                <c:pt idx="126">
                  <c:v>Jul-09</c:v>
                </c:pt>
                <c:pt idx="127">
                  <c:v>Aug-09</c:v>
                </c:pt>
                <c:pt idx="128">
                  <c:v>Sep-09</c:v>
                </c:pt>
                <c:pt idx="129">
                  <c:v>Oct-09</c:v>
                </c:pt>
                <c:pt idx="130">
                  <c:v>Nov-09</c:v>
                </c:pt>
                <c:pt idx="131">
                  <c:v>Dec-09</c:v>
                </c:pt>
                <c:pt idx="132">
                  <c:v>Jan-10</c:v>
                </c:pt>
                <c:pt idx="133">
                  <c:v>Feb-10</c:v>
                </c:pt>
                <c:pt idx="134">
                  <c:v>Mar-10</c:v>
                </c:pt>
                <c:pt idx="135">
                  <c:v>Apr-10</c:v>
                </c:pt>
                <c:pt idx="136">
                  <c:v>May-10</c:v>
                </c:pt>
                <c:pt idx="137">
                  <c:v>Jun-10</c:v>
                </c:pt>
                <c:pt idx="138">
                  <c:v>Jul-10</c:v>
                </c:pt>
                <c:pt idx="139">
                  <c:v>Aug-10</c:v>
                </c:pt>
                <c:pt idx="140">
                  <c:v>Sep-10</c:v>
                </c:pt>
                <c:pt idx="141">
                  <c:v>Oct-10</c:v>
                </c:pt>
                <c:pt idx="142">
                  <c:v>Nov-10</c:v>
                </c:pt>
                <c:pt idx="143">
                  <c:v>Dec-10</c:v>
                </c:pt>
                <c:pt idx="144">
                  <c:v>Jan-11</c:v>
                </c:pt>
                <c:pt idx="145">
                  <c:v>Feb-11</c:v>
                </c:pt>
                <c:pt idx="146">
                  <c:v>Mar-11</c:v>
                </c:pt>
                <c:pt idx="147">
                  <c:v>Apr-11</c:v>
                </c:pt>
                <c:pt idx="148">
                  <c:v>May-11</c:v>
                </c:pt>
                <c:pt idx="149">
                  <c:v>Jun-11</c:v>
                </c:pt>
                <c:pt idx="150">
                  <c:v>Jul-11</c:v>
                </c:pt>
                <c:pt idx="151">
                  <c:v>Aug-11</c:v>
                </c:pt>
                <c:pt idx="152">
                  <c:v>Sep-11</c:v>
                </c:pt>
                <c:pt idx="153">
                  <c:v>Oct-11</c:v>
                </c:pt>
                <c:pt idx="154">
                  <c:v>Nov-11</c:v>
                </c:pt>
                <c:pt idx="155">
                  <c:v>Dec-11</c:v>
                </c:pt>
                <c:pt idx="156">
                  <c:v>Jan-12</c:v>
                </c:pt>
                <c:pt idx="157">
                  <c:v>Feb-12</c:v>
                </c:pt>
                <c:pt idx="158">
                  <c:v>Mar-12</c:v>
                </c:pt>
                <c:pt idx="159">
                  <c:v>Apr-12</c:v>
                </c:pt>
                <c:pt idx="160">
                  <c:v>May-12</c:v>
                </c:pt>
                <c:pt idx="161">
                  <c:v>Jun-12</c:v>
                </c:pt>
                <c:pt idx="162">
                  <c:v>Jul-12</c:v>
                </c:pt>
                <c:pt idx="163">
                  <c:v>Aug-12</c:v>
                </c:pt>
                <c:pt idx="164">
                  <c:v>Sep-12</c:v>
                </c:pt>
                <c:pt idx="165">
                  <c:v>Oct-12</c:v>
                </c:pt>
                <c:pt idx="166">
                  <c:v>Nov-12</c:v>
                </c:pt>
                <c:pt idx="167">
                  <c:v>Dec-12</c:v>
                </c:pt>
                <c:pt idx="168">
                  <c:v>Jan-13</c:v>
                </c:pt>
                <c:pt idx="169">
                  <c:v>Feb-13</c:v>
                </c:pt>
                <c:pt idx="170">
                  <c:v>Mar-13</c:v>
                </c:pt>
                <c:pt idx="171">
                  <c:v>Apr-13</c:v>
                </c:pt>
                <c:pt idx="172">
                  <c:v>May-13</c:v>
                </c:pt>
                <c:pt idx="173">
                  <c:v>Jun-13</c:v>
                </c:pt>
                <c:pt idx="174">
                  <c:v>Jul-13</c:v>
                </c:pt>
                <c:pt idx="175">
                  <c:v>Aug-13</c:v>
                </c:pt>
              </c:strCache>
            </c:strRef>
          </c:cat>
          <c:val>
            <c:numRef>
              <c:f>Sheet1!$B$2:$FU$2</c:f>
              <c:numCache>
                <c:formatCode>General</c:formatCode>
                <c:ptCount val="176"/>
                <c:pt idx="0">
                  <c:v>875</c:v>
                </c:pt>
                <c:pt idx="1">
                  <c:v>848</c:v>
                </c:pt>
                <c:pt idx="2">
                  <c:v>863</c:v>
                </c:pt>
                <c:pt idx="3">
                  <c:v>918</c:v>
                </c:pt>
                <c:pt idx="4">
                  <c:v>888</c:v>
                </c:pt>
                <c:pt idx="5">
                  <c:v>923</c:v>
                </c:pt>
                <c:pt idx="6">
                  <c:v>900</c:v>
                </c:pt>
                <c:pt idx="7">
                  <c:v>893</c:v>
                </c:pt>
                <c:pt idx="8">
                  <c:v>826</c:v>
                </c:pt>
                <c:pt idx="9">
                  <c:v>872</c:v>
                </c:pt>
                <c:pt idx="10">
                  <c:v>863</c:v>
                </c:pt>
                <c:pt idx="11">
                  <c:v>873</c:v>
                </c:pt>
                <c:pt idx="12">
                  <c:v>873</c:v>
                </c:pt>
                <c:pt idx="13">
                  <c:v>856</c:v>
                </c:pt>
                <c:pt idx="14">
                  <c:v>900</c:v>
                </c:pt>
                <c:pt idx="15">
                  <c:v>841</c:v>
                </c:pt>
                <c:pt idx="16">
                  <c:v>857</c:v>
                </c:pt>
                <c:pt idx="17">
                  <c:v>793</c:v>
                </c:pt>
                <c:pt idx="18">
                  <c:v>887</c:v>
                </c:pt>
                <c:pt idx="19">
                  <c:v>848</c:v>
                </c:pt>
                <c:pt idx="20">
                  <c:v>912</c:v>
                </c:pt>
                <c:pt idx="21">
                  <c:v>933</c:v>
                </c:pt>
                <c:pt idx="22">
                  <c:v>880</c:v>
                </c:pt>
                <c:pt idx="23">
                  <c:v>983</c:v>
                </c:pt>
                <c:pt idx="24">
                  <c:v>936</c:v>
                </c:pt>
                <c:pt idx="25">
                  <c:v>963</c:v>
                </c:pt>
                <c:pt idx="26">
                  <c:v>939</c:v>
                </c:pt>
                <c:pt idx="27">
                  <c:v>909</c:v>
                </c:pt>
                <c:pt idx="28">
                  <c:v>885</c:v>
                </c:pt>
                <c:pt idx="29">
                  <c:v>882</c:v>
                </c:pt>
                <c:pt idx="30">
                  <c:v>880</c:v>
                </c:pt>
                <c:pt idx="31">
                  <c:v>866</c:v>
                </c:pt>
                <c:pt idx="32">
                  <c:v>853</c:v>
                </c:pt>
                <c:pt idx="33">
                  <c:v>871</c:v>
                </c:pt>
                <c:pt idx="34">
                  <c:v>924</c:v>
                </c:pt>
                <c:pt idx="35">
                  <c:v>979</c:v>
                </c:pt>
                <c:pt idx="36">
                  <c:v>880</c:v>
                </c:pt>
                <c:pt idx="37">
                  <c:v>948</c:v>
                </c:pt>
                <c:pt idx="38">
                  <c:v>923</c:v>
                </c:pt>
                <c:pt idx="39">
                  <c:v>936</c:v>
                </c:pt>
                <c:pt idx="40">
                  <c:v>978</c:v>
                </c:pt>
                <c:pt idx="41">
                  <c:v>957</c:v>
                </c:pt>
                <c:pt idx="42">
                  <c:v>956</c:v>
                </c:pt>
                <c:pt idx="43">
                  <c:v>1014</c:v>
                </c:pt>
                <c:pt idx="44">
                  <c:v>1044</c:v>
                </c:pt>
                <c:pt idx="45">
                  <c:v>1006</c:v>
                </c:pt>
                <c:pt idx="46">
                  <c:v>1024</c:v>
                </c:pt>
                <c:pt idx="47">
                  <c:v>1048</c:v>
                </c:pt>
                <c:pt idx="48">
                  <c:v>999</c:v>
                </c:pt>
                <c:pt idx="49">
                  <c:v>936</c:v>
                </c:pt>
                <c:pt idx="50">
                  <c:v>999</c:v>
                </c:pt>
                <c:pt idx="51">
                  <c:v>1012</c:v>
                </c:pt>
                <c:pt idx="52">
                  <c:v>1078</c:v>
                </c:pt>
                <c:pt idx="53">
                  <c:v>1193</c:v>
                </c:pt>
                <c:pt idx="54">
                  <c:v>1168</c:v>
                </c:pt>
                <c:pt idx="55">
                  <c:v>1206</c:v>
                </c:pt>
                <c:pt idx="56">
                  <c:v>1131</c:v>
                </c:pt>
                <c:pt idx="57">
                  <c:v>1144</c:v>
                </c:pt>
                <c:pt idx="58">
                  <c:v>1093</c:v>
                </c:pt>
                <c:pt idx="59">
                  <c:v>1129</c:v>
                </c:pt>
                <c:pt idx="60">
                  <c:v>1165</c:v>
                </c:pt>
                <c:pt idx="61">
                  <c:v>1159</c:v>
                </c:pt>
                <c:pt idx="62">
                  <c:v>1276</c:v>
                </c:pt>
                <c:pt idx="63">
                  <c:v>1186</c:v>
                </c:pt>
                <c:pt idx="64">
                  <c:v>1241</c:v>
                </c:pt>
                <c:pt idx="65">
                  <c:v>1180</c:v>
                </c:pt>
                <c:pt idx="66">
                  <c:v>1088</c:v>
                </c:pt>
                <c:pt idx="67">
                  <c:v>1175</c:v>
                </c:pt>
                <c:pt idx="68">
                  <c:v>1214</c:v>
                </c:pt>
                <c:pt idx="69">
                  <c:v>1305</c:v>
                </c:pt>
                <c:pt idx="70">
                  <c:v>1179</c:v>
                </c:pt>
                <c:pt idx="71">
                  <c:v>1242</c:v>
                </c:pt>
                <c:pt idx="72">
                  <c:v>1203</c:v>
                </c:pt>
                <c:pt idx="73">
                  <c:v>1319</c:v>
                </c:pt>
                <c:pt idx="74">
                  <c:v>1328</c:v>
                </c:pt>
                <c:pt idx="75">
                  <c:v>1260</c:v>
                </c:pt>
                <c:pt idx="76">
                  <c:v>1286</c:v>
                </c:pt>
                <c:pt idx="77">
                  <c:v>1274</c:v>
                </c:pt>
                <c:pt idx="78">
                  <c:v>1389</c:v>
                </c:pt>
                <c:pt idx="79">
                  <c:v>1255</c:v>
                </c:pt>
                <c:pt idx="80">
                  <c:v>1244</c:v>
                </c:pt>
                <c:pt idx="81">
                  <c:v>1336</c:v>
                </c:pt>
                <c:pt idx="82">
                  <c:v>1214</c:v>
                </c:pt>
                <c:pt idx="83">
                  <c:v>1239</c:v>
                </c:pt>
                <c:pt idx="84">
                  <c:v>1174</c:v>
                </c:pt>
                <c:pt idx="85">
                  <c:v>1061</c:v>
                </c:pt>
                <c:pt idx="86">
                  <c:v>1116</c:v>
                </c:pt>
                <c:pt idx="87">
                  <c:v>1123</c:v>
                </c:pt>
                <c:pt idx="88">
                  <c:v>1086</c:v>
                </c:pt>
                <c:pt idx="89">
                  <c:v>1074</c:v>
                </c:pt>
                <c:pt idx="90">
                  <c:v>965</c:v>
                </c:pt>
                <c:pt idx="91">
                  <c:v>1035</c:v>
                </c:pt>
                <c:pt idx="92">
                  <c:v>1016</c:v>
                </c:pt>
                <c:pt idx="93">
                  <c:v>941</c:v>
                </c:pt>
                <c:pt idx="94">
                  <c:v>1003</c:v>
                </c:pt>
                <c:pt idx="95">
                  <c:v>998</c:v>
                </c:pt>
                <c:pt idx="96">
                  <c:v>891</c:v>
                </c:pt>
                <c:pt idx="97">
                  <c:v>828</c:v>
                </c:pt>
                <c:pt idx="98">
                  <c:v>833</c:v>
                </c:pt>
                <c:pt idx="99">
                  <c:v>887</c:v>
                </c:pt>
                <c:pt idx="100">
                  <c:v>842</c:v>
                </c:pt>
                <c:pt idx="101">
                  <c:v>793</c:v>
                </c:pt>
                <c:pt idx="102">
                  <c:v>778</c:v>
                </c:pt>
                <c:pt idx="103">
                  <c:v>699</c:v>
                </c:pt>
                <c:pt idx="104">
                  <c:v>686</c:v>
                </c:pt>
                <c:pt idx="105">
                  <c:v>727</c:v>
                </c:pt>
                <c:pt idx="106">
                  <c:v>641</c:v>
                </c:pt>
                <c:pt idx="107">
                  <c:v>619</c:v>
                </c:pt>
                <c:pt idx="108">
                  <c:v>627</c:v>
                </c:pt>
                <c:pt idx="109">
                  <c:v>593</c:v>
                </c:pt>
                <c:pt idx="110">
                  <c:v>535</c:v>
                </c:pt>
                <c:pt idx="111">
                  <c:v>536</c:v>
                </c:pt>
                <c:pt idx="112">
                  <c:v>504</c:v>
                </c:pt>
                <c:pt idx="113">
                  <c:v>487</c:v>
                </c:pt>
                <c:pt idx="114">
                  <c:v>477</c:v>
                </c:pt>
                <c:pt idx="115">
                  <c:v>435</c:v>
                </c:pt>
                <c:pt idx="116">
                  <c:v>433</c:v>
                </c:pt>
                <c:pt idx="117">
                  <c:v>393</c:v>
                </c:pt>
                <c:pt idx="118">
                  <c:v>389</c:v>
                </c:pt>
                <c:pt idx="119">
                  <c:v>377</c:v>
                </c:pt>
                <c:pt idx="120">
                  <c:v>336</c:v>
                </c:pt>
                <c:pt idx="121">
                  <c:v>372</c:v>
                </c:pt>
                <c:pt idx="122">
                  <c:v>339</c:v>
                </c:pt>
                <c:pt idx="123">
                  <c:v>337</c:v>
                </c:pt>
                <c:pt idx="124">
                  <c:v>376</c:v>
                </c:pt>
                <c:pt idx="125">
                  <c:v>393</c:v>
                </c:pt>
                <c:pt idx="126">
                  <c:v>411</c:v>
                </c:pt>
                <c:pt idx="127">
                  <c:v>418</c:v>
                </c:pt>
                <c:pt idx="128">
                  <c:v>386</c:v>
                </c:pt>
                <c:pt idx="129">
                  <c:v>396</c:v>
                </c:pt>
                <c:pt idx="130">
                  <c:v>375</c:v>
                </c:pt>
                <c:pt idx="131">
                  <c:v>352</c:v>
                </c:pt>
                <c:pt idx="132">
                  <c:v>345</c:v>
                </c:pt>
                <c:pt idx="133">
                  <c:v>336</c:v>
                </c:pt>
                <c:pt idx="134">
                  <c:v>381</c:v>
                </c:pt>
                <c:pt idx="135">
                  <c:v>422</c:v>
                </c:pt>
                <c:pt idx="136">
                  <c:v>280</c:v>
                </c:pt>
                <c:pt idx="137">
                  <c:v>305</c:v>
                </c:pt>
                <c:pt idx="138">
                  <c:v>283</c:v>
                </c:pt>
                <c:pt idx="139">
                  <c:v>282</c:v>
                </c:pt>
                <c:pt idx="140">
                  <c:v>317</c:v>
                </c:pt>
                <c:pt idx="141">
                  <c:v>291</c:v>
                </c:pt>
                <c:pt idx="142">
                  <c:v>287</c:v>
                </c:pt>
                <c:pt idx="143">
                  <c:v>326</c:v>
                </c:pt>
                <c:pt idx="144">
                  <c:v>307</c:v>
                </c:pt>
                <c:pt idx="145">
                  <c:v>270</c:v>
                </c:pt>
                <c:pt idx="146">
                  <c:v>300</c:v>
                </c:pt>
                <c:pt idx="147">
                  <c:v>310</c:v>
                </c:pt>
                <c:pt idx="148">
                  <c:v>305</c:v>
                </c:pt>
                <c:pt idx="149">
                  <c:v>301</c:v>
                </c:pt>
                <c:pt idx="150">
                  <c:v>296</c:v>
                </c:pt>
                <c:pt idx="151">
                  <c:v>299</c:v>
                </c:pt>
                <c:pt idx="152">
                  <c:v>304</c:v>
                </c:pt>
                <c:pt idx="153">
                  <c:v>316</c:v>
                </c:pt>
                <c:pt idx="154">
                  <c:v>328</c:v>
                </c:pt>
                <c:pt idx="155">
                  <c:v>341</c:v>
                </c:pt>
                <c:pt idx="156">
                  <c:v>338</c:v>
                </c:pt>
                <c:pt idx="157">
                  <c:v>366</c:v>
                </c:pt>
                <c:pt idx="158">
                  <c:v>349</c:v>
                </c:pt>
                <c:pt idx="159">
                  <c:v>352</c:v>
                </c:pt>
                <c:pt idx="160">
                  <c:v>369</c:v>
                </c:pt>
                <c:pt idx="161">
                  <c:v>360</c:v>
                </c:pt>
                <c:pt idx="162">
                  <c:v>369</c:v>
                </c:pt>
                <c:pt idx="163">
                  <c:v>374</c:v>
                </c:pt>
                <c:pt idx="164">
                  <c:v>384</c:v>
                </c:pt>
                <c:pt idx="165">
                  <c:v>365</c:v>
                </c:pt>
                <c:pt idx="166">
                  <c:v>398</c:v>
                </c:pt>
                <c:pt idx="167" formatCode="#,##0">
                  <c:v>396</c:v>
                </c:pt>
                <c:pt idx="168" formatCode="#,##0">
                  <c:v>458</c:v>
                </c:pt>
                <c:pt idx="169">
                  <c:v>445</c:v>
                </c:pt>
                <c:pt idx="170">
                  <c:v>443</c:v>
                </c:pt>
                <c:pt idx="171">
                  <c:v>446</c:v>
                </c:pt>
                <c:pt idx="172">
                  <c:v>429</c:v>
                </c:pt>
                <c:pt idx="173">
                  <c:v>454</c:v>
                </c:pt>
                <c:pt idx="174">
                  <c:v>390</c:v>
                </c:pt>
                <c:pt idx="175">
                  <c:v>421</c:v>
                </c:pt>
              </c:numCache>
            </c:numRef>
          </c:val>
          <c:smooth val="0"/>
        </c:ser>
        <c:dLbls>
          <c:showLegendKey val="0"/>
          <c:showVal val="0"/>
          <c:showCatName val="0"/>
          <c:showSerName val="0"/>
          <c:showPercent val="0"/>
          <c:showBubbleSize val="0"/>
        </c:dLbls>
        <c:marker val="1"/>
        <c:smooth val="0"/>
        <c:axId val="408183168"/>
        <c:axId val="408184704"/>
      </c:lineChart>
      <c:catAx>
        <c:axId val="408183168"/>
        <c:scaling>
          <c:orientation val="minMax"/>
        </c:scaling>
        <c:delete val="0"/>
        <c:axPos val="b"/>
        <c:numFmt formatCode="[$-409]mmmmm\-yy;@" sourceLinked="0"/>
        <c:majorTickMark val="out"/>
        <c:minorTickMark val="none"/>
        <c:tickLblPos val="nextTo"/>
        <c:spPr>
          <a:ln w="12983">
            <a:solidFill>
              <a:schemeClr val="tx1"/>
            </a:solidFill>
            <a:prstDash val="solid"/>
          </a:ln>
        </c:spPr>
        <c:txPr>
          <a:bodyPr rot="-2700000" vert="horz"/>
          <a:lstStyle/>
          <a:p>
            <a:pPr>
              <a:defRPr sz="1200" b="0" i="0" u="none" strike="noStrike" baseline="0">
                <a:solidFill>
                  <a:srgbClr val="080808"/>
                </a:solidFill>
                <a:latin typeface="+mn-lt"/>
                <a:ea typeface="Arial"/>
                <a:cs typeface="Arial"/>
              </a:defRPr>
            </a:pPr>
            <a:endParaRPr lang="en-US"/>
          </a:p>
        </c:txPr>
        <c:crossAx val="408184704"/>
        <c:crosses val="autoZero"/>
        <c:auto val="1"/>
        <c:lblAlgn val="ctr"/>
        <c:lblOffset val="100"/>
        <c:tickMarkSkip val="1"/>
        <c:noMultiLvlLbl val="0"/>
      </c:catAx>
      <c:valAx>
        <c:axId val="408184704"/>
        <c:scaling>
          <c:orientation val="minMax"/>
        </c:scaling>
        <c:delete val="0"/>
        <c:axPos val="l"/>
        <c:title>
          <c:tx>
            <c:rich>
              <a:bodyPr/>
              <a:lstStyle/>
              <a:p>
                <a:pPr>
                  <a:defRPr sz="1449" b="0" i="0" u="none" strike="noStrike" baseline="0">
                    <a:solidFill>
                      <a:schemeClr val="tx1"/>
                    </a:solidFill>
                    <a:latin typeface="+mn-lt"/>
                    <a:ea typeface="Arial"/>
                    <a:cs typeface="Arial"/>
                  </a:defRPr>
                </a:pPr>
                <a:r>
                  <a:rPr lang="en-US" b="0" dirty="0">
                    <a:solidFill>
                      <a:schemeClr val="tx1"/>
                    </a:solidFill>
                    <a:latin typeface="+mn-lt"/>
                  </a:rPr>
                  <a:t>Thousands, SAAR</a:t>
                </a:r>
              </a:p>
            </c:rich>
          </c:tx>
          <c:layout>
            <c:manualLayout>
              <c:xMode val="edge"/>
              <c:yMode val="edge"/>
              <c:x val="1.36850969838635E-2"/>
              <c:y val="0.27710478025586999"/>
            </c:manualLayout>
          </c:layout>
          <c:overlay val="0"/>
          <c:spPr>
            <a:noFill/>
            <a:ln w="25966">
              <a:noFill/>
            </a:ln>
          </c:spPr>
        </c:title>
        <c:numFmt formatCode="#,##0" sourceLinked="0"/>
        <c:majorTickMark val="out"/>
        <c:minorTickMark val="none"/>
        <c:tickLblPos val="nextTo"/>
        <c:spPr>
          <a:ln w="12983">
            <a:solidFill>
              <a:schemeClr val="bg2">
                <a:lumMod val="10000"/>
              </a:schemeClr>
            </a:solidFill>
            <a:prstDash val="solid"/>
          </a:ln>
        </c:spPr>
        <c:txPr>
          <a:bodyPr rot="0" vert="horz"/>
          <a:lstStyle/>
          <a:p>
            <a:pPr>
              <a:defRPr sz="1500" b="0" i="0" u="none" strike="noStrike" baseline="0">
                <a:solidFill>
                  <a:srgbClr val="080808"/>
                </a:solidFill>
                <a:latin typeface="+mn-lt"/>
                <a:ea typeface="Arial"/>
                <a:cs typeface="Arial"/>
              </a:defRPr>
            </a:pPr>
            <a:endParaRPr lang="en-US"/>
          </a:p>
        </c:txPr>
        <c:crossAx val="408183168"/>
        <c:crosses val="autoZero"/>
        <c:crossBetween val="between"/>
      </c:valAx>
      <c:spPr>
        <a:noFill/>
        <a:ln w="25389">
          <a:noFill/>
        </a:ln>
      </c:spPr>
    </c:plotArea>
    <c:plotVisOnly val="1"/>
    <c:dispBlanksAs val="gap"/>
    <c:showDLblsOverMax val="0"/>
  </c:chart>
  <c:spPr>
    <a:noFill/>
    <a:ln>
      <a:noFill/>
    </a:ln>
  </c:spPr>
  <c:txPr>
    <a:bodyPr/>
    <a:lstStyle/>
    <a:p>
      <a:pPr>
        <a:defRPr sz="1941" b="1" i="0" u="none" strike="noStrike" baseline="0">
          <a:solidFill>
            <a:schemeClr val="tx1"/>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ideWall>
    <c:backWall>
      <c:thickness val="0"/>
    </c:backWall>
    <c:plotArea>
      <c:layout>
        <c:manualLayout>
          <c:layoutTarget val="inner"/>
          <c:xMode val="edge"/>
          <c:yMode val="edge"/>
          <c:x val="0.11121082621082599"/>
          <c:y val="3.9319335083115803E-2"/>
          <c:w val="0.85923075240595004"/>
          <c:h val="0.81434552535771698"/>
        </c:manualLayout>
      </c:layout>
      <c:bar3DChart>
        <c:barDir val="col"/>
        <c:grouping val="stacked"/>
        <c:varyColors val="0"/>
        <c:ser>
          <c:idx val="0"/>
          <c:order val="0"/>
          <c:tx>
            <c:strRef>
              <c:f>Sheet1!$B$1</c:f>
              <c:strCache>
                <c:ptCount val="1"/>
                <c:pt idx="0">
                  <c:v>1 Unit</c:v>
                </c:pt>
              </c:strCache>
            </c:strRef>
          </c:tx>
          <c:spPr>
            <a:solidFill>
              <a:srgbClr val="0070C0"/>
            </a:solidFill>
            <a:ln w="38989">
              <a:noFill/>
            </a:ln>
          </c:spPr>
          <c:invertIfNegative val="0"/>
          <c:cat>
            <c:numRef>
              <c:f>Sheet1!$A$2:$A$177</c:f>
              <c:numCache>
                <c:formatCode>mmm\-yy</c:formatCode>
                <c:ptCount val="176"/>
                <c:pt idx="0">
                  <c:v>36161</c:v>
                </c:pt>
                <c:pt idx="1">
                  <c:v>36192</c:v>
                </c:pt>
                <c:pt idx="2">
                  <c:v>36220</c:v>
                </c:pt>
                <c:pt idx="3">
                  <c:v>36251</c:v>
                </c:pt>
                <c:pt idx="4">
                  <c:v>36281</c:v>
                </c:pt>
                <c:pt idx="5">
                  <c:v>36312</c:v>
                </c:pt>
                <c:pt idx="6">
                  <c:v>36342</c:v>
                </c:pt>
                <c:pt idx="7">
                  <c:v>36373</c:v>
                </c:pt>
                <c:pt idx="8">
                  <c:v>36404</c:v>
                </c:pt>
                <c:pt idx="9">
                  <c:v>36434</c:v>
                </c:pt>
                <c:pt idx="10">
                  <c:v>36465</c:v>
                </c:pt>
                <c:pt idx="11">
                  <c:v>36495</c:v>
                </c:pt>
                <c:pt idx="12">
                  <c:v>36526</c:v>
                </c:pt>
                <c:pt idx="13">
                  <c:v>36557</c:v>
                </c:pt>
                <c:pt idx="14">
                  <c:v>36586</c:v>
                </c:pt>
                <c:pt idx="15">
                  <c:v>36617</c:v>
                </c:pt>
                <c:pt idx="16">
                  <c:v>36647</c:v>
                </c:pt>
                <c:pt idx="17">
                  <c:v>36678</c:v>
                </c:pt>
                <c:pt idx="18">
                  <c:v>36708</c:v>
                </c:pt>
                <c:pt idx="19">
                  <c:v>36739</c:v>
                </c:pt>
                <c:pt idx="20">
                  <c:v>36770</c:v>
                </c:pt>
                <c:pt idx="21">
                  <c:v>36800</c:v>
                </c:pt>
                <c:pt idx="22">
                  <c:v>36831</c:v>
                </c:pt>
                <c:pt idx="23">
                  <c:v>36861</c:v>
                </c:pt>
                <c:pt idx="24">
                  <c:v>36892</c:v>
                </c:pt>
                <c:pt idx="25">
                  <c:v>36923</c:v>
                </c:pt>
                <c:pt idx="26">
                  <c:v>36951</c:v>
                </c:pt>
                <c:pt idx="27">
                  <c:v>36982</c:v>
                </c:pt>
                <c:pt idx="28">
                  <c:v>37012</c:v>
                </c:pt>
                <c:pt idx="29">
                  <c:v>37043</c:v>
                </c:pt>
                <c:pt idx="30">
                  <c:v>37073</c:v>
                </c:pt>
                <c:pt idx="31">
                  <c:v>37104</c:v>
                </c:pt>
                <c:pt idx="32">
                  <c:v>37135</c:v>
                </c:pt>
                <c:pt idx="33">
                  <c:v>37165</c:v>
                </c:pt>
                <c:pt idx="34">
                  <c:v>37196</c:v>
                </c:pt>
                <c:pt idx="35">
                  <c:v>37226</c:v>
                </c:pt>
                <c:pt idx="36">
                  <c:v>37257</c:v>
                </c:pt>
                <c:pt idx="37">
                  <c:v>37288</c:v>
                </c:pt>
                <c:pt idx="38">
                  <c:v>37316</c:v>
                </c:pt>
                <c:pt idx="39">
                  <c:v>37347</c:v>
                </c:pt>
                <c:pt idx="40">
                  <c:v>37377</c:v>
                </c:pt>
                <c:pt idx="41">
                  <c:v>37408</c:v>
                </c:pt>
                <c:pt idx="42">
                  <c:v>37438</c:v>
                </c:pt>
                <c:pt idx="43">
                  <c:v>37469</c:v>
                </c:pt>
                <c:pt idx="44">
                  <c:v>37500</c:v>
                </c:pt>
                <c:pt idx="45">
                  <c:v>37530</c:v>
                </c:pt>
                <c:pt idx="46">
                  <c:v>37561</c:v>
                </c:pt>
                <c:pt idx="47">
                  <c:v>37591</c:v>
                </c:pt>
                <c:pt idx="48">
                  <c:v>37622</c:v>
                </c:pt>
                <c:pt idx="49">
                  <c:v>37653</c:v>
                </c:pt>
                <c:pt idx="50">
                  <c:v>37681</c:v>
                </c:pt>
                <c:pt idx="51">
                  <c:v>37712</c:v>
                </c:pt>
                <c:pt idx="52">
                  <c:v>37742</c:v>
                </c:pt>
                <c:pt idx="53">
                  <c:v>37773</c:v>
                </c:pt>
                <c:pt idx="54">
                  <c:v>37803</c:v>
                </c:pt>
                <c:pt idx="55">
                  <c:v>37834</c:v>
                </c:pt>
                <c:pt idx="56">
                  <c:v>37865</c:v>
                </c:pt>
                <c:pt idx="57">
                  <c:v>37895</c:v>
                </c:pt>
                <c:pt idx="58">
                  <c:v>37926</c:v>
                </c:pt>
                <c:pt idx="59">
                  <c:v>37956</c:v>
                </c:pt>
                <c:pt idx="60">
                  <c:v>37987</c:v>
                </c:pt>
                <c:pt idx="61">
                  <c:v>38018</c:v>
                </c:pt>
                <c:pt idx="62">
                  <c:v>38047</c:v>
                </c:pt>
                <c:pt idx="63">
                  <c:v>38078</c:v>
                </c:pt>
                <c:pt idx="64">
                  <c:v>38108</c:v>
                </c:pt>
                <c:pt idx="65">
                  <c:v>38139</c:v>
                </c:pt>
                <c:pt idx="66">
                  <c:v>38169</c:v>
                </c:pt>
                <c:pt idx="67">
                  <c:v>38200</c:v>
                </c:pt>
                <c:pt idx="68">
                  <c:v>38231</c:v>
                </c:pt>
                <c:pt idx="69">
                  <c:v>38261</c:v>
                </c:pt>
                <c:pt idx="70">
                  <c:v>38292</c:v>
                </c:pt>
                <c:pt idx="71">
                  <c:v>38322</c:v>
                </c:pt>
                <c:pt idx="72">
                  <c:v>38353</c:v>
                </c:pt>
                <c:pt idx="73">
                  <c:v>38384</c:v>
                </c:pt>
                <c:pt idx="74">
                  <c:v>38412</c:v>
                </c:pt>
                <c:pt idx="75">
                  <c:v>38443</c:v>
                </c:pt>
                <c:pt idx="76">
                  <c:v>38473</c:v>
                </c:pt>
                <c:pt idx="77">
                  <c:v>38504</c:v>
                </c:pt>
                <c:pt idx="78">
                  <c:v>38534</c:v>
                </c:pt>
                <c:pt idx="79">
                  <c:v>38565</c:v>
                </c:pt>
                <c:pt idx="80">
                  <c:v>38596</c:v>
                </c:pt>
                <c:pt idx="81">
                  <c:v>38626</c:v>
                </c:pt>
                <c:pt idx="82">
                  <c:v>38657</c:v>
                </c:pt>
                <c:pt idx="83">
                  <c:v>38687</c:v>
                </c:pt>
                <c:pt idx="84">
                  <c:v>38718</c:v>
                </c:pt>
                <c:pt idx="85">
                  <c:v>38749</c:v>
                </c:pt>
                <c:pt idx="86">
                  <c:v>38777</c:v>
                </c:pt>
                <c:pt idx="87">
                  <c:v>38808</c:v>
                </c:pt>
                <c:pt idx="88">
                  <c:v>38838</c:v>
                </c:pt>
                <c:pt idx="89">
                  <c:v>38869</c:v>
                </c:pt>
                <c:pt idx="90">
                  <c:v>38899</c:v>
                </c:pt>
                <c:pt idx="91">
                  <c:v>38930</c:v>
                </c:pt>
                <c:pt idx="92">
                  <c:v>38961</c:v>
                </c:pt>
                <c:pt idx="93">
                  <c:v>38991</c:v>
                </c:pt>
                <c:pt idx="94">
                  <c:v>39022</c:v>
                </c:pt>
                <c:pt idx="95">
                  <c:v>39052</c:v>
                </c:pt>
                <c:pt idx="96">
                  <c:v>39083</c:v>
                </c:pt>
                <c:pt idx="97">
                  <c:v>39114</c:v>
                </c:pt>
                <c:pt idx="98">
                  <c:v>39142</c:v>
                </c:pt>
                <c:pt idx="99">
                  <c:v>39173</c:v>
                </c:pt>
                <c:pt idx="100">
                  <c:v>39203</c:v>
                </c:pt>
                <c:pt idx="101">
                  <c:v>39234</c:v>
                </c:pt>
                <c:pt idx="102">
                  <c:v>39264</c:v>
                </c:pt>
                <c:pt idx="103">
                  <c:v>39295</c:v>
                </c:pt>
                <c:pt idx="104">
                  <c:v>39326</c:v>
                </c:pt>
                <c:pt idx="105">
                  <c:v>39356</c:v>
                </c:pt>
                <c:pt idx="106">
                  <c:v>39387</c:v>
                </c:pt>
                <c:pt idx="107">
                  <c:v>39417</c:v>
                </c:pt>
                <c:pt idx="108">
                  <c:v>39448</c:v>
                </c:pt>
                <c:pt idx="109">
                  <c:v>39479</c:v>
                </c:pt>
                <c:pt idx="110">
                  <c:v>39508</c:v>
                </c:pt>
                <c:pt idx="111">
                  <c:v>39539</c:v>
                </c:pt>
                <c:pt idx="112">
                  <c:v>39569</c:v>
                </c:pt>
                <c:pt idx="113">
                  <c:v>39600</c:v>
                </c:pt>
                <c:pt idx="114">
                  <c:v>39630</c:v>
                </c:pt>
                <c:pt idx="115">
                  <c:v>39661</c:v>
                </c:pt>
                <c:pt idx="116">
                  <c:v>39692</c:v>
                </c:pt>
                <c:pt idx="117">
                  <c:v>39722</c:v>
                </c:pt>
                <c:pt idx="118">
                  <c:v>39753</c:v>
                </c:pt>
                <c:pt idx="119">
                  <c:v>39783</c:v>
                </c:pt>
                <c:pt idx="120">
                  <c:v>39814</c:v>
                </c:pt>
                <c:pt idx="121">
                  <c:v>39845</c:v>
                </c:pt>
                <c:pt idx="122">
                  <c:v>39873</c:v>
                </c:pt>
                <c:pt idx="123">
                  <c:v>39904</c:v>
                </c:pt>
                <c:pt idx="124">
                  <c:v>39934</c:v>
                </c:pt>
                <c:pt idx="125">
                  <c:v>39965</c:v>
                </c:pt>
                <c:pt idx="126">
                  <c:v>39995</c:v>
                </c:pt>
                <c:pt idx="127">
                  <c:v>40026</c:v>
                </c:pt>
                <c:pt idx="128">
                  <c:v>40057</c:v>
                </c:pt>
                <c:pt idx="129">
                  <c:v>40087</c:v>
                </c:pt>
                <c:pt idx="130">
                  <c:v>40118</c:v>
                </c:pt>
                <c:pt idx="131">
                  <c:v>40148</c:v>
                </c:pt>
                <c:pt idx="132">
                  <c:v>40179</c:v>
                </c:pt>
                <c:pt idx="133">
                  <c:v>40210</c:v>
                </c:pt>
                <c:pt idx="134">
                  <c:v>40238</c:v>
                </c:pt>
                <c:pt idx="135">
                  <c:v>40269</c:v>
                </c:pt>
                <c:pt idx="136">
                  <c:v>40299</c:v>
                </c:pt>
                <c:pt idx="137">
                  <c:v>40330</c:v>
                </c:pt>
                <c:pt idx="138">
                  <c:v>40360</c:v>
                </c:pt>
                <c:pt idx="139">
                  <c:v>40391</c:v>
                </c:pt>
                <c:pt idx="140">
                  <c:v>40422</c:v>
                </c:pt>
                <c:pt idx="141">
                  <c:v>40452</c:v>
                </c:pt>
                <c:pt idx="142">
                  <c:v>40483</c:v>
                </c:pt>
                <c:pt idx="143">
                  <c:v>40513</c:v>
                </c:pt>
                <c:pt idx="144">
                  <c:v>40544</c:v>
                </c:pt>
                <c:pt idx="145">
                  <c:v>40575</c:v>
                </c:pt>
                <c:pt idx="146">
                  <c:v>40603</c:v>
                </c:pt>
                <c:pt idx="147">
                  <c:v>40634</c:v>
                </c:pt>
                <c:pt idx="148">
                  <c:v>40664</c:v>
                </c:pt>
                <c:pt idx="149">
                  <c:v>40695</c:v>
                </c:pt>
                <c:pt idx="150">
                  <c:v>40725</c:v>
                </c:pt>
                <c:pt idx="151">
                  <c:v>40756</c:v>
                </c:pt>
                <c:pt idx="152">
                  <c:v>40787</c:v>
                </c:pt>
                <c:pt idx="153">
                  <c:v>40817</c:v>
                </c:pt>
                <c:pt idx="154">
                  <c:v>40848</c:v>
                </c:pt>
                <c:pt idx="155">
                  <c:v>40878</c:v>
                </c:pt>
                <c:pt idx="156">
                  <c:v>40909</c:v>
                </c:pt>
                <c:pt idx="157">
                  <c:v>40940</c:v>
                </c:pt>
                <c:pt idx="158">
                  <c:v>40969</c:v>
                </c:pt>
                <c:pt idx="159">
                  <c:v>41000</c:v>
                </c:pt>
                <c:pt idx="160">
                  <c:v>41030</c:v>
                </c:pt>
                <c:pt idx="161">
                  <c:v>41061</c:v>
                </c:pt>
                <c:pt idx="162">
                  <c:v>41091</c:v>
                </c:pt>
                <c:pt idx="163">
                  <c:v>41122</c:v>
                </c:pt>
                <c:pt idx="164">
                  <c:v>41153</c:v>
                </c:pt>
                <c:pt idx="165">
                  <c:v>41183</c:v>
                </c:pt>
                <c:pt idx="166">
                  <c:v>41214</c:v>
                </c:pt>
                <c:pt idx="167">
                  <c:v>41244</c:v>
                </c:pt>
                <c:pt idx="168">
                  <c:v>41275</c:v>
                </c:pt>
                <c:pt idx="169">
                  <c:v>41306</c:v>
                </c:pt>
                <c:pt idx="170">
                  <c:v>41334</c:v>
                </c:pt>
                <c:pt idx="171">
                  <c:v>41365</c:v>
                </c:pt>
                <c:pt idx="172">
                  <c:v>41395</c:v>
                </c:pt>
                <c:pt idx="173">
                  <c:v>41438</c:v>
                </c:pt>
                <c:pt idx="174">
                  <c:v>41468</c:v>
                </c:pt>
                <c:pt idx="175">
                  <c:v>41499</c:v>
                </c:pt>
              </c:numCache>
            </c:numRef>
          </c:cat>
          <c:val>
            <c:numRef>
              <c:f>Sheet1!$B$2:$B$177</c:f>
              <c:numCache>
                <c:formatCode>#,##0</c:formatCode>
                <c:ptCount val="176"/>
                <c:pt idx="0">
                  <c:v>1349</c:v>
                </c:pt>
                <c:pt idx="1">
                  <c:v>1317</c:v>
                </c:pt>
                <c:pt idx="2">
                  <c:v>1345</c:v>
                </c:pt>
                <c:pt idx="3">
                  <c:v>1220</c:v>
                </c:pt>
                <c:pt idx="4">
                  <c:v>1312</c:v>
                </c:pt>
                <c:pt idx="5">
                  <c:v>1266</c:v>
                </c:pt>
                <c:pt idx="6">
                  <c:v>1308</c:v>
                </c:pt>
                <c:pt idx="7">
                  <c:v>1265</c:v>
                </c:pt>
                <c:pt idx="8">
                  <c:v>1286</c:v>
                </c:pt>
                <c:pt idx="9">
                  <c:v>1310</c:v>
                </c:pt>
                <c:pt idx="10">
                  <c:v>1321</c:v>
                </c:pt>
                <c:pt idx="11">
                  <c:v>1375</c:v>
                </c:pt>
                <c:pt idx="12">
                  <c:v>1268</c:v>
                </c:pt>
                <c:pt idx="13">
                  <c:v>1255</c:v>
                </c:pt>
                <c:pt idx="14">
                  <c:v>1313</c:v>
                </c:pt>
                <c:pt idx="15">
                  <c:v>1275</c:v>
                </c:pt>
                <c:pt idx="16">
                  <c:v>1230</c:v>
                </c:pt>
                <c:pt idx="17">
                  <c:v>1202</c:v>
                </c:pt>
                <c:pt idx="18">
                  <c:v>1142</c:v>
                </c:pt>
                <c:pt idx="19">
                  <c:v>1231</c:v>
                </c:pt>
                <c:pt idx="20">
                  <c:v>1195</c:v>
                </c:pt>
                <c:pt idx="21">
                  <c:v>1235</c:v>
                </c:pt>
                <c:pt idx="22">
                  <c:v>1212</c:v>
                </c:pt>
                <c:pt idx="23">
                  <c:v>1226</c:v>
                </c:pt>
                <c:pt idx="24">
                  <c:v>1275</c:v>
                </c:pt>
                <c:pt idx="25">
                  <c:v>1280</c:v>
                </c:pt>
                <c:pt idx="26">
                  <c:v>1218</c:v>
                </c:pt>
                <c:pt idx="27">
                  <c:v>1311</c:v>
                </c:pt>
                <c:pt idx="28">
                  <c:v>1285</c:v>
                </c:pt>
                <c:pt idx="29">
                  <c:v>1295</c:v>
                </c:pt>
                <c:pt idx="30">
                  <c:v>1298</c:v>
                </c:pt>
                <c:pt idx="31">
                  <c:v>1286</c:v>
                </c:pt>
                <c:pt idx="32">
                  <c:v>1243</c:v>
                </c:pt>
                <c:pt idx="33">
                  <c:v>1240</c:v>
                </c:pt>
                <c:pt idx="34">
                  <c:v>1244</c:v>
                </c:pt>
                <c:pt idx="35">
                  <c:v>1285</c:v>
                </c:pt>
                <c:pt idx="36">
                  <c:v>1318</c:v>
                </c:pt>
                <c:pt idx="37">
                  <c:v>1501</c:v>
                </c:pt>
                <c:pt idx="38">
                  <c:v>1292</c:v>
                </c:pt>
                <c:pt idx="39">
                  <c:v>1277</c:v>
                </c:pt>
                <c:pt idx="40">
                  <c:v>1402</c:v>
                </c:pt>
                <c:pt idx="41">
                  <c:v>1368</c:v>
                </c:pt>
                <c:pt idx="42">
                  <c:v>1323</c:v>
                </c:pt>
                <c:pt idx="43">
                  <c:v>1247</c:v>
                </c:pt>
                <c:pt idx="44">
                  <c:v>1446</c:v>
                </c:pt>
                <c:pt idx="45">
                  <c:v>1352</c:v>
                </c:pt>
                <c:pt idx="46">
                  <c:v>1394</c:v>
                </c:pt>
                <c:pt idx="47">
                  <c:v>1439</c:v>
                </c:pt>
                <c:pt idx="48">
                  <c:v>1537</c:v>
                </c:pt>
                <c:pt idx="49">
                  <c:v>1301</c:v>
                </c:pt>
                <c:pt idx="50">
                  <c:v>1399</c:v>
                </c:pt>
                <c:pt idx="51">
                  <c:v>1374</c:v>
                </c:pt>
                <c:pt idx="52">
                  <c:v>1391</c:v>
                </c:pt>
                <c:pt idx="53">
                  <c:v>1513</c:v>
                </c:pt>
                <c:pt idx="54">
                  <c:v>1535</c:v>
                </c:pt>
                <c:pt idx="55">
                  <c:v>1484</c:v>
                </c:pt>
                <c:pt idx="56">
                  <c:v>1555</c:v>
                </c:pt>
                <c:pt idx="57">
                  <c:v>1631</c:v>
                </c:pt>
                <c:pt idx="58">
                  <c:v>1694</c:v>
                </c:pt>
                <c:pt idx="59">
                  <c:v>1647</c:v>
                </c:pt>
                <c:pt idx="60">
                  <c:v>1560</c:v>
                </c:pt>
                <c:pt idx="61">
                  <c:v>1481</c:v>
                </c:pt>
                <c:pt idx="62">
                  <c:v>1632</c:v>
                </c:pt>
                <c:pt idx="63">
                  <c:v>1646</c:v>
                </c:pt>
                <c:pt idx="64">
                  <c:v>1652</c:v>
                </c:pt>
                <c:pt idx="65">
                  <c:v>1526</c:v>
                </c:pt>
                <c:pt idx="66">
                  <c:v>1675</c:v>
                </c:pt>
                <c:pt idx="67">
                  <c:v>1691</c:v>
                </c:pt>
                <c:pt idx="68">
                  <c:v>1555</c:v>
                </c:pt>
                <c:pt idx="69">
                  <c:v>1660</c:v>
                </c:pt>
                <c:pt idx="70">
                  <c:v>1458</c:v>
                </c:pt>
                <c:pt idx="71">
                  <c:v>1714</c:v>
                </c:pt>
                <c:pt idx="72">
                  <c:v>1739</c:v>
                </c:pt>
                <c:pt idx="73">
                  <c:v>1792</c:v>
                </c:pt>
                <c:pt idx="74">
                  <c:v>1583</c:v>
                </c:pt>
                <c:pt idx="75">
                  <c:v>1658</c:v>
                </c:pt>
                <c:pt idx="76">
                  <c:v>1714</c:v>
                </c:pt>
                <c:pt idx="77">
                  <c:v>1719</c:v>
                </c:pt>
                <c:pt idx="78">
                  <c:v>1724</c:v>
                </c:pt>
                <c:pt idx="79">
                  <c:v>1728</c:v>
                </c:pt>
                <c:pt idx="80">
                  <c:v>1789</c:v>
                </c:pt>
                <c:pt idx="81">
                  <c:v>1740</c:v>
                </c:pt>
                <c:pt idx="82">
                  <c:v>1808</c:v>
                </c:pt>
                <c:pt idx="83">
                  <c:v>1628</c:v>
                </c:pt>
                <c:pt idx="84">
                  <c:v>1823</c:v>
                </c:pt>
                <c:pt idx="85">
                  <c:v>1804</c:v>
                </c:pt>
                <c:pt idx="86">
                  <c:v>1601</c:v>
                </c:pt>
                <c:pt idx="87">
                  <c:v>1511</c:v>
                </c:pt>
                <c:pt idx="88">
                  <c:v>1570</c:v>
                </c:pt>
                <c:pt idx="89">
                  <c:v>1451</c:v>
                </c:pt>
                <c:pt idx="90">
                  <c:v>1424</c:v>
                </c:pt>
                <c:pt idx="91">
                  <c:v>1364</c:v>
                </c:pt>
                <c:pt idx="92">
                  <c:v>1384</c:v>
                </c:pt>
                <c:pt idx="93">
                  <c:v>1212</c:v>
                </c:pt>
                <c:pt idx="94">
                  <c:v>1290</c:v>
                </c:pt>
                <c:pt idx="95">
                  <c:v>1249</c:v>
                </c:pt>
                <c:pt idx="96">
                  <c:v>1130</c:v>
                </c:pt>
                <c:pt idx="97">
                  <c:v>1189</c:v>
                </c:pt>
                <c:pt idx="98">
                  <c:v>1202</c:v>
                </c:pt>
                <c:pt idx="99">
                  <c:v>1197</c:v>
                </c:pt>
                <c:pt idx="100">
                  <c:v>1130</c:v>
                </c:pt>
                <c:pt idx="101">
                  <c:v>1131</c:v>
                </c:pt>
                <c:pt idx="102">
                  <c:v>1042</c:v>
                </c:pt>
                <c:pt idx="103">
                  <c:v>957</c:v>
                </c:pt>
                <c:pt idx="104">
                  <c:v>935</c:v>
                </c:pt>
                <c:pt idx="105">
                  <c:v>878</c:v>
                </c:pt>
                <c:pt idx="106">
                  <c:v>833</c:v>
                </c:pt>
                <c:pt idx="107">
                  <c:v>805</c:v>
                </c:pt>
                <c:pt idx="108">
                  <c:v>773</c:v>
                </c:pt>
                <c:pt idx="109">
                  <c:v>724</c:v>
                </c:pt>
                <c:pt idx="110">
                  <c:v>728</c:v>
                </c:pt>
                <c:pt idx="111">
                  <c:v>682</c:v>
                </c:pt>
                <c:pt idx="112">
                  <c:v>679</c:v>
                </c:pt>
                <c:pt idx="113">
                  <c:v>647</c:v>
                </c:pt>
                <c:pt idx="114">
                  <c:v>615</c:v>
                </c:pt>
                <c:pt idx="115">
                  <c:v>607</c:v>
                </c:pt>
                <c:pt idx="116">
                  <c:v>537</c:v>
                </c:pt>
                <c:pt idx="117">
                  <c:v>542</c:v>
                </c:pt>
                <c:pt idx="118">
                  <c:v>459</c:v>
                </c:pt>
                <c:pt idx="119">
                  <c:v>403</c:v>
                </c:pt>
                <c:pt idx="120">
                  <c:v>358</c:v>
                </c:pt>
                <c:pt idx="121">
                  <c:v>358</c:v>
                </c:pt>
                <c:pt idx="122">
                  <c:v>353</c:v>
                </c:pt>
                <c:pt idx="123">
                  <c:v>387</c:v>
                </c:pt>
                <c:pt idx="124">
                  <c:v>408</c:v>
                </c:pt>
                <c:pt idx="125">
                  <c:v>482</c:v>
                </c:pt>
                <c:pt idx="126">
                  <c:v>509</c:v>
                </c:pt>
                <c:pt idx="127">
                  <c:v>487</c:v>
                </c:pt>
                <c:pt idx="128">
                  <c:v>510</c:v>
                </c:pt>
                <c:pt idx="129">
                  <c:v>476</c:v>
                </c:pt>
                <c:pt idx="130">
                  <c:v>497</c:v>
                </c:pt>
                <c:pt idx="131">
                  <c:v>484</c:v>
                </c:pt>
                <c:pt idx="132">
                  <c:v>510</c:v>
                </c:pt>
                <c:pt idx="133">
                  <c:v>526</c:v>
                </c:pt>
                <c:pt idx="134">
                  <c:v>542</c:v>
                </c:pt>
                <c:pt idx="135">
                  <c:v>566</c:v>
                </c:pt>
                <c:pt idx="136">
                  <c:v>457</c:v>
                </c:pt>
                <c:pt idx="137">
                  <c:v>445</c:v>
                </c:pt>
                <c:pt idx="138">
                  <c:v>426</c:v>
                </c:pt>
                <c:pt idx="139">
                  <c:v>417</c:v>
                </c:pt>
                <c:pt idx="140">
                  <c:v>449</c:v>
                </c:pt>
                <c:pt idx="141">
                  <c:v>438</c:v>
                </c:pt>
                <c:pt idx="142">
                  <c:v>452</c:v>
                </c:pt>
                <c:pt idx="143">
                  <c:v>429</c:v>
                </c:pt>
                <c:pt idx="144">
                  <c:v>430</c:v>
                </c:pt>
                <c:pt idx="145">
                  <c:v>391</c:v>
                </c:pt>
                <c:pt idx="146">
                  <c:v>429</c:v>
                </c:pt>
                <c:pt idx="147">
                  <c:v>415</c:v>
                </c:pt>
                <c:pt idx="148">
                  <c:v>414</c:v>
                </c:pt>
                <c:pt idx="149">
                  <c:v>435</c:v>
                </c:pt>
                <c:pt idx="150">
                  <c:v>432</c:v>
                </c:pt>
                <c:pt idx="151">
                  <c:v>422</c:v>
                </c:pt>
                <c:pt idx="152">
                  <c:v>418</c:v>
                </c:pt>
                <c:pt idx="153">
                  <c:v>439</c:v>
                </c:pt>
                <c:pt idx="154">
                  <c:v>465</c:v>
                </c:pt>
                <c:pt idx="155">
                  <c:v>522</c:v>
                </c:pt>
                <c:pt idx="156">
                  <c:v>513</c:v>
                </c:pt>
                <c:pt idx="157">
                  <c:v>462</c:v>
                </c:pt>
                <c:pt idx="158">
                  <c:v>483</c:v>
                </c:pt>
                <c:pt idx="159">
                  <c:v>505</c:v>
                </c:pt>
                <c:pt idx="160">
                  <c:v>515</c:v>
                </c:pt>
                <c:pt idx="161">
                  <c:v>530</c:v>
                </c:pt>
                <c:pt idx="162">
                  <c:v>512</c:v>
                </c:pt>
                <c:pt idx="163">
                  <c:v>537</c:v>
                </c:pt>
                <c:pt idx="164">
                  <c:v>591</c:v>
                </c:pt>
                <c:pt idx="165">
                  <c:v>595</c:v>
                </c:pt>
                <c:pt idx="166">
                  <c:v>576</c:v>
                </c:pt>
                <c:pt idx="167">
                  <c:v>620</c:v>
                </c:pt>
                <c:pt idx="168">
                  <c:v>614</c:v>
                </c:pt>
                <c:pt idx="169">
                  <c:v>652</c:v>
                </c:pt>
                <c:pt idx="170">
                  <c:v>623</c:v>
                </c:pt>
                <c:pt idx="171">
                  <c:v>593</c:v>
                </c:pt>
                <c:pt idx="172">
                  <c:v>597</c:v>
                </c:pt>
                <c:pt idx="173">
                  <c:v>605</c:v>
                </c:pt>
                <c:pt idx="174">
                  <c:v>587</c:v>
                </c:pt>
                <c:pt idx="175">
                  <c:v>628</c:v>
                </c:pt>
              </c:numCache>
            </c:numRef>
          </c:val>
        </c:ser>
        <c:ser>
          <c:idx val="1"/>
          <c:order val="1"/>
          <c:tx>
            <c:strRef>
              <c:f>Sheet1!$C$1</c:f>
              <c:strCache>
                <c:ptCount val="1"/>
                <c:pt idx="0">
                  <c:v>5 units or more</c:v>
                </c:pt>
              </c:strCache>
            </c:strRef>
          </c:tx>
          <c:spPr>
            <a:solidFill>
              <a:srgbClr val="FFC000"/>
            </a:solidFill>
          </c:spPr>
          <c:invertIfNegative val="0"/>
          <c:cat>
            <c:numRef>
              <c:f>Sheet1!$A$2:$A$177</c:f>
              <c:numCache>
                <c:formatCode>mmm\-yy</c:formatCode>
                <c:ptCount val="176"/>
                <c:pt idx="0">
                  <c:v>36161</c:v>
                </c:pt>
                <c:pt idx="1">
                  <c:v>36192</c:v>
                </c:pt>
                <c:pt idx="2">
                  <c:v>36220</c:v>
                </c:pt>
                <c:pt idx="3">
                  <c:v>36251</c:v>
                </c:pt>
                <c:pt idx="4">
                  <c:v>36281</c:v>
                </c:pt>
                <c:pt idx="5">
                  <c:v>36312</c:v>
                </c:pt>
                <c:pt idx="6">
                  <c:v>36342</c:v>
                </c:pt>
                <c:pt idx="7">
                  <c:v>36373</c:v>
                </c:pt>
                <c:pt idx="8">
                  <c:v>36404</c:v>
                </c:pt>
                <c:pt idx="9">
                  <c:v>36434</c:v>
                </c:pt>
                <c:pt idx="10">
                  <c:v>36465</c:v>
                </c:pt>
                <c:pt idx="11">
                  <c:v>36495</c:v>
                </c:pt>
                <c:pt idx="12">
                  <c:v>36526</c:v>
                </c:pt>
                <c:pt idx="13">
                  <c:v>36557</c:v>
                </c:pt>
                <c:pt idx="14">
                  <c:v>36586</c:v>
                </c:pt>
                <c:pt idx="15">
                  <c:v>36617</c:v>
                </c:pt>
                <c:pt idx="16">
                  <c:v>36647</c:v>
                </c:pt>
                <c:pt idx="17">
                  <c:v>36678</c:v>
                </c:pt>
                <c:pt idx="18">
                  <c:v>36708</c:v>
                </c:pt>
                <c:pt idx="19">
                  <c:v>36739</c:v>
                </c:pt>
                <c:pt idx="20">
                  <c:v>36770</c:v>
                </c:pt>
                <c:pt idx="21">
                  <c:v>36800</c:v>
                </c:pt>
                <c:pt idx="22">
                  <c:v>36831</c:v>
                </c:pt>
                <c:pt idx="23">
                  <c:v>36861</c:v>
                </c:pt>
                <c:pt idx="24">
                  <c:v>36892</c:v>
                </c:pt>
                <c:pt idx="25">
                  <c:v>36923</c:v>
                </c:pt>
                <c:pt idx="26">
                  <c:v>36951</c:v>
                </c:pt>
                <c:pt idx="27">
                  <c:v>36982</c:v>
                </c:pt>
                <c:pt idx="28">
                  <c:v>37012</c:v>
                </c:pt>
                <c:pt idx="29">
                  <c:v>37043</c:v>
                </c:pt>
                <c:pt idx="30">
                  <c:v>37073</c:v>
                </c:pt>
                <c:pt idx="31">
                  <c:v>37104</c:v>
                </c:pt>
                <c:pt idx="32">
                  <c:v>37135</c:v>
                </c:pt>
                <c:pt idx="33">
                  <c:v>37165</c:v>
                </c:pt>
                <c:pt idx="34">
                  <c:v>37196</c:v>
                </c:pt>
                <c:pt idx="35">
                  <c:v>37226</c:v>
                </c:pt>
                <c:pt idx="36">
                  <c:v>37257</c:v>
                </c:pt>
                <c:pt idx="37">
                  <c:v>37288</c:v>
                </c:pt>
                <c:pt idx="38">
                  <c:v>37316</c:v>
                </c:pt>
                <c:pt idx="39">
                  <c:v>37347</c:v>
                </c:pt>
                <c:pt idx="40">
                  <c:v>37377</c:v>
                </c:pt>
                <c:pt idx="41">
                  <c:v>37408</c:v>
                </c:pt>
                <c:pt idx="42">
                  <c:v>37438</c:v>
                </c:pt>
                <c:pt idx="43">
                  <c:v>37469</c:v>
                </c:pt>
                <c:pt idx="44">
                  <c:v>37500</c:v>
                </c:pt>
                <c:pt idx="45">
                  <c:v>37530</c:v>
                </c:pt>
                <c:pt idx="46">
                  <c:v>37561</c:v>
                </c:pt>
                <c:pt idx="47">
                  <c:v>37591</c:v>
                </c:pt>
                <c:pt idx="48">
                  <c:v>37622</c:v>
                </c:pt>
                <c:pt idx="49">
                  <c:v>37653</c:v>
                </c:pt>
                <c:pt idx="50">
                  <c:v>37681</c:v>
                </c:pt>
                <c:pt idx="51">
                  <c:v>37712</c:v>
                </c:pt>
                <c:pt idx="52">
                  <c:v>37742</c:v>
                </c:pt>
                <c:pt idx="53">
                  <c:v>37773</c:v>
                </c:pt>
                <c:pt idx="54">
                  <c:v>37803</c:v>
                </c:pt>
                <c:pt idx="55">
                  <c:v>37834</c:v>
                </c:pt>
                <c:pt idx="56">
                  <c:v>37865</c:v>
                </c:pt>
                <c:pt idx="57">
                  <c:v>37895</c:v>
                </c:pt>
                <c:pt idx="58">
                  <c:v>37926</c:v>
                </c:pt>
                <c:pt idx="59">
                  <c:v>37956</c:v>
                </c:pt>
                <c:pt idx="60">
                  <c:v>37987</c:v>
                </c:pt>
                <c:pt idx="61">
                  <c:v>38018</c:v>
                </c:pt>
                <c:pt idx="62">
                  <c:v>38047</c:v>
                </c:pt>
                <c:pt idx="63">
                  <c:v>38078</c:v>
                </c:pt>
                <c:pt idx="64">
                  <c:v>38108</c:v>
                </c:pt>
                <c:pt idx="65">
                  <c:v>38139</c:v>
                </c:pt>
                <c:pt idx="66">
                  <c:v>38169</c:v>
                </c:pt>
                <c:pt idx="67">
                  <c:v>38200</c:v>
                </c:pt>
                <c:pt idx="68">
                  <c:v>38231</c:v>
                </c:pt>
                <c:pt idx="69">
                  <c:v>38261</c:v>
                </c:pt>
                <c:pt idx="70">
                  <c:v>38292</c:v>
                </c:pt>
                <c:pt idx="71">
                  <c:v>38322</c:v>
                </c:pt>
                <c:pt idx="72">
                  <c:v>38353</c:v>
                </c:pt>
                <c:pt idx="73">
                  <c:v>38384</c:v>
                </c:pt>
                <c:pt idx="74">
                  <c:v>38412</c:v>
                </c:pt>
                <c:pt idx="75">
                  <c:v>38443</c:v>
                </c:pt>
                <c:pt idx="76">
                  <c:v>38473</c:v>
                </c:pt>
                <c:pt idx="77">
                  <c:v>38504</c:v>
                </c:pt>
                <c:pt idx="78">
                  <c:v>38534</c:v>
                </c:pt>
                <c:pt idx="79">
                  <c:v>38565</c:v>
                </c:pt>
                <c:pt idx="80">
                  <c:v>38596</c:v>
                </c:pt>
                <c:pt idx="81">
                  <c:v>38626</c:v>
                </c:pt>
                <c:pt idx="82">
                  <c:v>38657</c:v>
                </c:pt>
                <c:pt idx="83">
                  <c:v>38687</c:v>
                </c:pt>
                <c:pt idx="84">
                  <c:v>38718</c:v>
                </c:pt>
                <c:pt idx="85">
                  <c:v>38749</c:v>
                </c:pt>
                <c:pt idx="86">
                  <c:v>38777</c:v>
                </c:pt>
                <c:pt idx="87">
                  <c:v>38808</c:v>
                </c:pt>
                <c:pt idx="88">
                  <c:v>38838</c:v>
                </c:pt>
                <c:pt idx="89">
                  <c:v>38869</c:v>
                </c:pt>
                <c:pt idx="90">
                  <c:v>38899</c:v>
                </c:pt>
                <c:pt idx="91">
                  <c:v>38930</c:v>
                </c:pt>
                <c:pt idx="92">
                  <c:v>38961</c:v>
                </c:pt>
                <c:pt idx="93">
                  <c:v>38991</c:v>
                </c:pt>
                <c:pt idx="94">
                  <c:v>39022</c:v>
                </c:pt>
                <c:pt idx="95">
                  <c:v>39052</c:v>
                </c:pt>
                <c:pt idx="96">
                  <c:v>39083</c:v>
                </c:pt>
                <c:pt idx="97">
                  <c:v>39114</c:v>
                </c:pt>
                <c:pt idx="98">
                  <c:v>39142</c:v>
                </c:pt>
                <c:pt idx="99">
                  <c:v>39173</c:v>
                </c:pt>
                <c:pt idx="100">
                  <c:v>39203</c:v>
                </c:pt>
                <c:pt idx="101">
                  <c:v>39234</c:v>
                </c:pt>
                <c:pt idx="102">
                  <c:v>39264</c:v>
                </c:pt>
                <c:pt idx="103">
                  <c:v>39295</c:v>
                </c:pt>
                <c:pt idx="104">
                  <c:v>39326</c:v>
                </c:pt>
                <c:pt idx="105">
                  <c:v>39356</c:v>
                </c:pt>
                <c:pt idx="106">
                  <c:v>39387</c:v>
                </c:pt>
                <c:pt idx="107">
                  <c:v>39417</c:v>
                </c:pt>
                <c:pt idx="108">
                  <c:v>39448</c:v>
                </c:pt>
                <c:pt idx="109">
                  <c:v>39479</c:v>
                </c:pt>
                <c:pt idx="110">
                  <c:v>39508</c:v>
                </c:pt>
                <c:pt idx="111">
                  <c:v>39539</c:v>
                </c:pt>
                <c:pt idx="112">
                  <c:v>39569</c:v>
                </c:pt>
                <c:pt idx="113">
                  <c:v>39600</c:v>
                </c:pt>
                <c:pt idx="114">
                  <c:v>39630</c:v>
                </c:pt>
                <c:pt idx="115">
                  <c:v>39661</c:v>
                </c:pt>
                <c:pt idx="116">
                  <c:v>39692</c:v>
                </c:pt>
                <c:pt idx="117">
                  <c:v>39722</c:v>
                </c:pt>
                <c:pt idx="118">
                  <c:v>39753</c:v>
                </c:pt>
                <c:pt idx="119">
                  <c:v>39783</c:v>
                </c:pt>
                <c:pt idx="120">
                  <c:v>39814</c:v>
                </c:pt>
                <c:pt idx="121">
                  <c:v>39845</c:v>
                </c:pt>
                <c:pt idx="122">
                  <c:v>39873</c:v>
                </c:pt>
                <c:pt idx="123">
                  <c:v>39904</c:v>
                </c:pt>
                <c:pt idx="124">
                  <c:v>39934</c:v>
                </c:pt>
                <c:pt idx="125">
                  <c:v>39965</c:v>
                </c:pt>
                <c:pt idx="126">
                  <c:v>39995</c:v>
                </c:pt>
                <c:pt idx="127">
                  <c:v>40026</c:v>
                </c:pt>
                <c:pt idx="128">
                  <c:v>40057</c:v>
                </c:pt>
                <c:pt idx="129">
                  <c:v>40087</c:v>
                </c:pt>
                <c:pt idx="130">
                  <c:v>40118</c:v>
                </c:pt>
                <c:pt idx="131">
                  <c:v>40148</c:v>
                </c:pt>
                <c:pt idx="132">
                  <c:v>40179</c:v>
                </c:pt>
                <c:pt idx="133">
                  <c:v>40210</c:v>
                </c:pt>
                <c:pt idx="134">
                  <c:v>40238</c:v>
                </c:pt>
                <c:pt idx="135">
                  <c:v>40269</c:v>
                </c:pt>
                <c:pt idx="136">
                  <c:v>40299</c:v>
                </c:pt>
                <c:pt idx="137">
                  <c:v>40330</c:v>
                </c:pt>
                <c:pt idx="138">
                  <c:v>40360</c:v>
                </c:pt>
                <c:pt idx="139">
                  <c:v>40391</c:v>
                </c:pt>
                <c:pt idx="140">
                  <c:v>40422</c:v>
                </c:pt>
                <c:pt idx="141">
                  <c:v>40452</c:v>
                </c:pt>
                <c:pt idx="142">
                  <c:v>40483</c:v>
                </c:pt>
                <c:pt idx="143">
                  <c:v>40513</c:v>
                </c:pt>
                <c:pt idx="144">
                  <c:v>40544</c:v>
                </c:pt>
                <c:pt idx="145">
                  <c:v>40575</c:v>
                </c:pt>
                <c:pt idx="146">
                  <c:v>40603</c:v>
                </c:pt>
                <c:pt idx="147">
                  <c:v>40634</c:v>
                </c:pt>
                <c:pt idx="148">
                  <c:v>40664</c:v>
                </c:pt>
                <c:pt idx="149">
                  <c:v>40695</c:v>
                </c:pt>
                <c:pt idx="150">
                  <c:v>40725</c:v>
                </c:pt>
                <c:pt idx="151">
                  <c:v>40756</c:v>
                </c:pt>
                <c:pt idx="152">
                  <c:v>40787</c:v>
                </c:pt>
                <c:pt idx="153">
                  <c:v>40817</c:v>
                </c:pt>
                <c:pt idx="154">
                  <c:v>40848</c:v>
                </c:pt>
                <c:pt idx="155">
                  <c:v>40878</c:v>
                </c:pt>
                <c:pt idx="156">
                  <c:v>40909</c:v>
                </c:pt>
                <c:pt idx="157">
                  <c:v>40940</c:v>
                </c:pt>
                <c:pt idx="158">
                  <c:v>40969</c:v>
                </c:pt>
                <c:pt idx="159">
                  <c:v>41000</c:v>
                </c:pt>
                <c:pt idx="160">
                  <c:v>41030</c:v>
                </c:pt>
                <c:pt idx="161">
                  <c:v>41061</c:v>
                </c:pt>
                <c:pt idx="162">
                  <c:v>41091</c:v>
                </c:pt>
                <c:pt idx="163">
                  <c:v>41122</c:v>
                </c:pt>
                <c:pt idx="164">
                  <c:v>41153</c:v>
                </c:pt>
                <c:pt idx="165">
                  <c:v>41183</c:v>
                </c:pt>
                <c:pt idx="166">
                  <c:v>41214</c:v>
                </c:pt>
                <c:pt idx="167">
                  <c:v>41244</c:v>
                </c:pt>
                <c:pt idx="168">
                  <c:v>41275</c:v>
                </c:pt>
                <c:pt idx="169">
                  <c:v>41306</c:v>
                </c:pt>
                <c:pt idx="170">
                  <c:v>41334</c:v>
                </c:pt>
                <c:pt idx="171">
                  <c:v>41365</c:v>
                </c:pt>
                <c:pt idx="172">
                  <c:v>41395</c:v>
                </c:pt>
                <c:pt idx="173">
                  <c:v>41438</c:v>
                </c:pt>
                <c:pt idx="174">
                  <c:v>41468</c:v>
                </c:pt>
                <c:pt idx="175">
                  <c:v>41499</c:v>
                </c:pt>
              </c:numCache>
            </c:numRef>
          </c:cat>
          <c:val>
            <c:numRef>
              <c:f>Sheet1!$C$2:$C$177</c:f>
              <c:numCache>
                <c:formatCode>#,##0</c:formatCode>
                <c:ptCount val="176"/>
                <c:pt idx="0">
                  <c:v>368</c:v>
                </c:pt>
                <c:pt idx="1">
                  <c:v>331</c:v>
                </c:pt>
                <c:pt idx="2">
                  <c:v>326</c:v>
                </c:pt>
                <c:pt idx="3">
                  <c:v>288</c:v>
                </c:pt>
                <c:pt idx="4">
                  <c:v>273</c:v>
                </c:pt>
                <c:pt idx="5">
                  <c:v>260</c:v>
                </c:pt>
                <c:pt idx="6">
                  <c:v>318</c:v>
                </c:pt>
                <c:pt idx="7">
                  <c:v>356</c:v>
                </c:pt>
                <c:pt idx="8">
                  <c:v>311</c:v>
                </c:pt>
                <c:pt idx="9">
                  <c:v>275</c:v>
                </c:pt>
                <c:pt idx="10">
                  <c:v>299</c:v>
                </c:pt>
                <c:pt idx="11">
                  <c:v>307</c:v>
                </c:pt>
                <c:pt idx="12">
                  <c:v>338</c:v>
                </c:pt>
                <c:pt idx="13">
                  <c:v>436</c:v>
                </c:pt>
                <c:pt idx="14">
                  <c:v>269</c:v>
                </c:pt>
                <c:pt idx="15">
                  <c:v>316</c:v>
                </c:pt>
                <c:pt idx="16">
                  <c:v>323</c:v>
                </c:pt>
                <c:pt idx="17">
                  <c:v>301</c:v>
                </c:pt>
                <c:pt idx="18">
                  <c:v>273</c:v>
                </c:pt>
                <c:pt idx="19">
                  <c:v>261</c:v>
                </c:pt>
                <c:pt idx="20">
                  <c:v>276</c:v>
                </c:pt>
                <c:pt idx="21">
                  <c:v>275</c:v>
                </c:pt>
                <c:pt idx="22">
                  <c:v>297</c:v>
                </c:pt>
                <c:pt idx="23">
                  <c:v>267</c:v>
                </c:pt>
                <c:pt idx="24">
                  <c:v>286</c:v>
                </c:pt>
                <c:pt idx="25">
                  <c:v>319</c:v>
                </c:pt>
                <c:pt idx="26">
                  <c:v>329</c:v>
                </c:pt>
                <c:pt idx="27">
                  <c:v>295</c:v>
                </c:pt>
                <c:pt idx="28">
                  <c:v>292</c:v>
                </c:pt>
                <c:pt idx="29">
                  <c:v>287</c:v>
                </c:pt>
                <c:pt idx="30">
                  <c:v>331</c:v>
                </c:pt>
                <c:pt idx="31">
                  <c:v>255</c:v>
                </c:pt>
                <c:pt idx="32">
                  <c:v>273</c:v>
                </c:pt>
                <c:pt idx="33">
                  <c:v>266</c:v>
                </c:pt>
                <c:pt idx="34">
                  <c:v>320</c:v>
                </c:pt>
                <c:pt idx="35">
                  <c:v>266</c:v>
                </c:pt>
                <c:pt idx="36">
                  <c:v>311</c:v>
                </c:pt>
                <c:pt idx="37">
                  <c:v>284</c:v>
                </c:pt>
                <c:pt idx="38">
                  <c:v>305</c:v>
                </c:pt>
                <c:pt idx="39">
                  <c:v>287</c:v>
                </c:pt>
                <c:pt idx="40">
                  <c:v>325</c:v>
                </c:pt>
                <c:pt idx="41">
                  <c:v>302</c:v>
                </c:pt>
                <c:pt idx="42">
                  <c:v>301</c:v>
                </c:pt>
                <c:pt idx="43">
                  <c:v>355</c:v>
                </c:pt>
                <c:pt idx="44">
                  <c:v>321</c:v>
                </c:pt>
                <c:pt idx="45">
                  <c:v>262</c:v>
                </c:pt>
                <c:pt idx="46">
                  <c:v>325</c:v>
                </c:pt>
                <c:pt idx="47">
                  <c:v>314</c:v>
                </c:pt>
                <c:pt idx="48">
                  <c:v>275</c:v>
                </c:pt>
                <c:pt idx="49">
                  <c:v>298</c:v>
                </c:pt>
                <c:pt idx="50">
                  <c:v>293</c:v>
                </c:pt>
                <c:pt idx="51">
                  <c:v>238</c:v>
                </c:pt>
                <c:pt idx="52">
                  <c:v>333</c:v>
                </c:pt>
                <c:pt idx="53">
                  <c:v>325</c:v>
                </c:pt>
                <c:pt idx="54">
                  <c:v>326</c:v>
                </c:pt>
                <c:pt idx="55">
                  <c:v>316</c:v>
                </c:pt>
                <c:pt idx="56">
                  <c:v>339</c:v>
                </c:pt>
                <c:pt idx="57">
                  <c:v>307</c:v>
                </c:pt>
                <c:pt idx="58">
                  <c:v>351</c:v>
                </c:pt>
                <c:pt idx="59">
                  <c:v>381</c:v>
                </c:pt>
                <c:pt idx="60">
                  <c:v>322</c:v>
                </c:pt>
                <c:pt idx="61">
                  <c:v>336</c:v>
                </c:pt>
                <c:pt idx="62">
                  <c:v>334</c:v>
                </c:pt>
                <c:pt idx="63">
                  <c:v>320</c:v>
                </c:pt>
                <c:pt idx="64">
                  <c:v>272</c:v>
                </c:pt>
                <c:pt idx="65">
                  <c:v>276</c:v>
                </c:pt>
                <c:pt idx="66">
                  <c:v>263</c:v>
                </c:pt>
                <c:pt idx="67">
                  <c:v>266</c:v>
                </c:pt>
                <c:pt idx="68">
                  <c:v>319</c:v>
                </c:pt>
                <c:pt idx="69">
                  <c:v>370</c:v>
                </c:pt>
                <c:pt idx="70">
                  <c:v>285</c:v>
                </c:pt>
                <c:pt idx="71">
                  <c:v>281</c:v>
                </c:pt>
                <c:pt idx="72">
                  <c:v>358</c:v>
                </c:pt>
                <c:pt idx="73">
                  <c:v>363</c:v>
                </c:pt>
                <c:pt idx="74">
                  <c:v>247</c:v>
                </c:pt>
                <c:pt idx="75">
                  <c:v>354</c:v>
                </c:pt>
                <c:pt idx="76">
                  <c:v>275</c:v>
                </c:pt>
                <c:pt idx="77">
                  <c:v>312</c:v>
                </c:pt>
                <c:pt idx="78">
                  <c:v>294</c:v>
                </c:pt>
                <c:pt idx="79">
                  <c:v>324</c:v>
                </c:pt>
                <c:pt idx="80">
                  <c:v>305</c:v>
                </c:pt>
                <c:pt idx="81">
                  <c:v>292</c:v>
                </c:pt>
                <c:pt idx="82">
                  <c:v>300</c:v>
                </c:pt>
                <c:pt idx="83">
                  <c:v>335</c:v>
                </c:pt>
                <c:pt idx="84">
                  <c:v>423</c:v>
                </c:pt>
                <c:pt idx="85">
                  <c:v>280</c:v>
                </c:pt>
                <c:pt idx="86">
                  <c:v>331</c:v>
                </c:pt>
                <c:pt idx="87">
                  <c:v>254</c:v>
                </c:pt>
                <c:pt idx="88">
                  <c:v>320</c:v>
                </c:pt>
                <c:pt idx="89">
                  <c:v>307</c:v>
                </c:pt>
                <c:pt idx="90">
                  <c:v>230</c:v>
                </c:pt>
                <c:pt idx="91">
                  <c:v>246</c:v>
                </c:pt>
                <c:pt idx="92">
                  <c:v>306</c:v>
                </c:pt>
                <c:pt idx="93">
                  <c:v>242</c:v>
                </c:pt>
                <c:pt idx="94">
                  <c:v>261</c:v>
                </c:pt>
                <c:pt idx="95">
                  <c:v>350</c:v>
                </c:pt>
                <c:pt idx="96">
                  <c:v>256</c:v>
                </c:pt>
                <c:pt idx="97">
                  <c:v>262</c:v>
                </c:pt>
                <c:pt idx="98">
                  <c:v>256</c:v>
                </c:pt>
                <c:pt idx="99">
                  <c:v>256</c:v>
                </c:pt>
                <c:pt idx="100">
                  <c:v>252</c:v>
                </c:pt>
                <c:pt idx="101">
                  <c:v>279</c:v>
                </c:pt>
                <c:pt idx="102">
                  <c:v>273</c:v>
                </c:pt>
                <c:pt idx="103">
                  <c:v>336</c:v>
                </c:pt>
                <c:pt idx="104">
                  <c:v>219</c:v>
                </c:pt>
                <c:pt idx="105">
                  <c:v>347</c:v>
                </c:pt>
                <c:pt idx="106">
                  <c:v>343</c:v>
                </c:pt>
                <c:pt idx="107">
                  <c:v>221</c:v>
                </c:pt>
                <c:pt idx="108">
                  <c:v>285</c:v>
                </c:pt>
                <c:pt idx="109">
                  <c:v>350</c:v>
                </c:pt>
                <c:pt idx="110">
                  <c:v>261</c:v>
                </c:pt>
                <c:pt idx="111">
                  <c:v>316</c:v>
                </c:pt>
                <c:pt idx="112">
                  <c:v>275</c:v>
                </c:pt>
                <c:pt idx="113">
                  <c:v>378</c:v>
                </c:pt>
                <c:pt idx="114">
                  <c:v>294</c:v>
                </c:pt>
                <c:pt idx="115">
                  <c:v>222</c:v>
                </c:pt>
                <c:pt idx="116">
                  <c:v>263</c:v>
                </c:pt>
                <c:pt idx="117">
                  <c:v>225</c:v>
                </c:pt>
                <c:pt idx="118">
                  <c:v>175</c:v>
                </c:pt>
                <c:pt idx="119">
                  <c:v>149</c:v>
                </c:pt>
                <c:pt idx="120">
                  <c:v>119</c:v>
                </c:pt>
                <c:pt idx="121">
                  <c:v>210</c:v>
                </c:pt>
                <c:pt idx="122">
                  <c:v>122</c:v>
                </c:pt>
                <c:pt idx="123">
                  <c:v>80</c:v>
                </c:pt>
                <c:pt idx="124">
                  <c:v>124</c:v>
                </c:pt>
                <c:pt idx="125">
                  <c:v>93</c:v>
                </c:pt>
                <c:pt idx="126">
                  <c:v>70</c:v>
                </c:pt>
                <c:pt idx="127">
                  <c:v>93</c:v>
                </c:pt>
                <c:pt idx="128">
                  <c:v>66</c:v>
                </c:pt>
                <c:pt idx="129">
                  <c:v>53</c:v>
                </c:pt>
                <c:pt idx="130">
                  <c:v>81</c:v>
                </c:pt>
                <c:pt idx="131">
                  <c:v>84</c:v>
                </c:pt>
                <c:pt idx="132">
                  <c:v>97</c:v>
                </c:pt>
                <c:pt idx="133">
                  <c:v>62</c:v>
                </c:pt>
                <c:pt idx="134">
                  <c:v>86</c:v>
                </c:pt>
                <c:pt idx="135">
                  <c:v>108</c:v>
                </c:pt>
                <c:pt idx="136">
                  <c:v>114</c:v>
                </c:pt>
                <c:pt idx="137">
                  <c:v>86</c:v>
                </c:pt>
                <c:pt idx="138">
                  <c:v>101</c:v>
                </c:pt>
                <c:pt idx="139">
                  <c:v>168</c:v>
                </c:pt>
                <c:pt idx="140">
                  <c:v>139</c:v>
                </c:pt>
                <c:pt idx="141">
                  <c:v>93</c:v>
                </c:pt>
                <c:pt idx="142">
                  <c:v>79</c:v>
                </c:pt>
                <c:pt idx="143">
                  <c:v>101</c:v>
                </c:pt>
                <c:pt idx="144">
                  <c:v>188</c:v>
                </c:pt>
                <c:pt idx="145">
                  <c:v>109</c:v>
                </c:pt>
                <c:pt idx="146">
                  <c:v>160</c:v>
                </c:pt>
                <c:pt idx="147">
                  <c:v>125</c:v>
                </c:pt>
                <c:pt idx="148">
                  <c:v>140</c:v>
                </c:pt>
                <c:pt idx="149">
                  <c:v>166</c:v>
                </c:pt>
                <c:pt idx="150">
                  <c:v>181</c:v>
                </c:pt>
                <c:pt idx="151">
                  <c:v>156</c:v>
                </c:pt>
                <c:pt idx="152">
                  <c:v>226</c:v>
                </c:pt>
                <c:pt idx="153">
                  <c:v>157</c:v>
                </c:pt>
                <c:pt idx="154">
                  <c:v>237</c:v>
                </c:pt>
                <c:pt idx="155">
                  <c:v>149</c:v>
                </c:pt>
                <c:pt idx="156">
                  <c:v>194</c:v>
                </c:pt>
                <c:pt idx="157">
                  <c:v>243</c:v>
                </c:pt>
                <c:pt idx="158">
                  <c:v>214</c:v>
                </c:pt>
                <c:pt idx="159">
                  <c:v>240</c:v>
                </c:pt>
                <c:pt idx="160">
                  <c:v>181</c:v>
                </c:pt>
                <c:pt idx="161">
                  <c:v>219</c:v>
                </c:pt>
                <c:pt idx="162">
                  <c:v>217</c:v>
                </c:pt>
                <c:pt idx="163">
                  <c:v>205</c:v>
                </c:pt>
                <c:pt idx="164">
                  <c:v>254</c:v>
                </c:pt>
                <c:pt idx="165">
                  <c:v>252</c:v>
                </c:pt>
                <c:pt idx="166">
                  <c:v>256</c:v>
                </c:pt>
                <c:pt idx="167">
                  <c:v>345</c:v>
                </c:pt>
                <c:pt idx="168">
                  <c:v>273</c:v>
                </c:pt>
                <c:pt idx="169">
                  <c:v>307</c:v>
                </c:pt>
                <c:pt idx="170">
                  <c:v>356</c:v>
                </c:pt>
                <c:pt idx="171">
                  <c:v>244</c:v>
                </c:pt>
                <c:pt idx="172">
                  <c:v>311</c:v>
                </c:pt>
                <c:pt idx="173">
                  <c:v>219</c:v>
                </c:pt>
                <c:pt idx="174">
                  <c:v>278</c:v>
                </c:pt>
                <c:pt idx="175">
                  <c:v>252</c:v>
                </c:pt>
              </c:numCache>
            </c:numRef>
          </c:val>
        </c:ser>
        <c:dLbls>
          <c:showLegendKey val="0"/>
          <c:showVal val="0"/>
          <c:showCatName val="0"/>
          <c:showSerName val="0"/>
          <c:showPercent val="0"/>
          <c:showBubbleSize val="0"/>
        </c:dLbls>
        <c:gapWidth val="150"/>
        <c:shape val="box"/>
        <c:axId val="408212608"/>
        <c:axId val="408214144"/>
        <c:axId val="0"/>
      </c:bar3DChart>
      <c:dateAx>
        <c:axId val="408212608"/>
        <c:scaling>
          <c:orientation val="minMax"/>
        </c:scaling>
        <c:delete val="0"/>
        <c:axPos val="b"/>
        <c:numFmt formatCode="mmm\-yy" sourceLinked="1"/>
        <c:majorTickMark val="out"/>
        <c:minorTickMark val="none"/>
        <c:tickLblPos val="nextTo"/>
        <c:txPr>
          <a:bodyPr/>
          <a:lstStyle/>
          <a:p>
            <a:pPr>
              <a:defRPr sz="1140" baseline="0"/>
            </a:pPr>
            <a:endParaRPr lang="en-US"/>
          </a:p>
        </c:txPr>
        <c:crossAx val="408214144"/>
        <c:crosses val="autoZero"/>
        <c:auto val="1"/>
        <c:lblOffset val="100"/>
        <c:baseTimeUnit val="months"/>
      </c:dateAx>
      <c:valAx>
        <c:axId val="408214144"/>
        <c:scaling>
          <c:orientation val="minMax"/>
        </c:scaling>
        <c:delete val="0"/>
        <c:axPos val="l"/>
        <c:title>
          <c:tx>
            <c:rich>
              <a:bodyPr rot="-5400000" vert="horz"/>
              <a:lstStyle/>
              <a:p>
                <a:pPr algn="ctr" rtl="0">
                  <a:defRPr/>
                </a:pPr>
                <a:r>
                  <a:rPr lang="en-US"/>
                  <a:t>Thousands, SAAR</a:t>
                </a:r>
              </a:p>
            </c:rich>
          </c:tx>
          <c:layout>
            <c:manualLayout>
              <c:xMode val="edge"/>
              <c:yMode val="edge"/>
              <c:x val="1.4245014245014499E-3"/>
              <c:y val="0.24995816929134301"/>
            </c:manualLayout>
          </c:layout>
          <c:overlay val="0"/>
        </c:title>
        <c:numFmt formatCode="#,##0" sourceLinked="0"/>
        <c:majorTickMark val="out"/>
        <c:minorTickMark val="none"/>
        <c:tickLblPos val="nextTo"/>
        <c:crossAx val="408212608"/>
        <c:crosses val="autoZero"/>
        <c:crossBetween val="between"/>
      </c:valAx>
    </c:plotArea>
    <c:legend>
      <c:legendPos val="t"/>
      <c:layout/>
      <c:overlay val="0"/>
    </c:legend>
    <c:plotVisOnly val="1"/>
    <c:dispBlanksAs val="gap"/>
    <c:showDLblsOverMax val="0"/>
  </c:chart>
  <c:txPr>
    <a:bodyPr/>
    <a:lstStyle/>
    <a:p>
      <a:pPr>
        <a:defRPr sz="14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spPr>
        <a:ln w="0">
          <a:noFill/>
        </a:ln>
      </c:spPr>
    </c:floor>
    <c:sideWall>
      <c:thickness val="0"/>
    </c:sideWall>
    <c:backWall>
      <c:thickness val="0"/>
    </c:backWall>
    <c:plotArea>
      <c:layout>
        <c:manualLayout>
          <c:layoutTarget val="inner"/>
          <c:xMode val="edge"/>
          <c:yMode val="edge"/>
          <c:x val="0.104785870516185"/>
          <c:y val="4.1634063320209899E-2"/>
          <c:w val="0.87993635170603701"/>
          <c:h val="0.70735871883201995"/>
        </c:manualLayout>
      </c:layout>
      <c:bar3DChart>
        <c:barDir val="col"/>
        <c:grouping val="clustered"/>
        <c:varyColors val="0"/>
        <c:ser>
          <c:idx val="0"/>
          <c:order val="0"/>
          <c:tx>
            <c:strRef>
              <c:f>Sheet1!$B$1</c:f>
              <c:strCache>
                <c:ptCount val="1"/>
                <c:pt idx="0">
                  <c:v>Series 1</c:v>
                </c:pt>
              </c:strCache>
            </c:strRef>
          </c:tx>
          <c:spPr>
            <a:solidFill>
              <a:srgbClr val="00206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New York</c:v>
                </c:pt>
                <c:pt idx="1">
                  <c:v>D.C. </c:v>
                </c:pt>
                <c:pt idx="2">
                  <c:v>Boston</c:v>
                </c:pt>
                <c:pt idx="3">
                  <c:v>Chicago</c:v>
                </c:pt>
                <c:pt idx="4">
                  <c:v>Dallas</c:v>
                </c:pt>
                <c:pt idx="5">
                  <c:v>Denver</c:v>
                </c:pt>
                <c:pt idx="6">
                  <c:v>Composite-20</c:v>
                </c:pt>
                <c:pt idx="7">
                  <c:v>Miami</c:v>
                </c:pt>
                <c:pt idx="8">
                  <c:v>Detroit</c:v>
                </c:pt>
                <c:pt idx="9">
                  <c:v>Atlanta</c:v>
                </c:pt>
                <c:pt idx="10">
                  <c:v>Los Angeles</c:v>
                </c:pt>
                <c:pt idx="11">
                  <c:v>San Francisco</c:v>
                </c:pt>
                <c:pt idx="12">
                  <c:v>Las Vegas</c:v>
                </c:pt>
              </c:strCache>
            </c:strRef>
          </c:cat>
          <c:val>
            <c:numRef>
              <c:f>Sheet1!$B$2:$B$14</c:f>
              <c:numCache>
                <c:formatCode>0.0%</c:formatCode>
                <c:ptCount val="13"/>
                <c:pt idx="0">
                  <c:v>3.5099999999999999E-2</c:v>
                </c:pt>
                <c:pt idx="1">
                  <c:v>6.0100000000000001E-2</c:v>
                </c:pt>
                <c:pt idx="2">
                  <c:v>6.2600000000000003E-2</c:v>
                </c:pt>
                <c:pt idx="3">
                  <c:v>7.7899999999999997E-2</c:v>
                </c:pt>
                <c:pt idx="4">
                  <c:v>8.48E-2</c:v>
                </c:pt>
                <c:pt idx="5">
                  <c:v>9.6699999999999994E-2</c:v>
                </c:pt>
                <c:pt idx="6">
                  <c:v>0.1239</c:v>
                </c:pt>
                <c:pt idx="7">
                  <c:v>0.13700000000000001</c:v>
                </c:pt>
                <c:pt idx="8">
                  <c:v>0.16400000000000001</c:v>
                </c:pt>
                <c:pt idx="9">
                  <c:v>0.1847</c:v>
                </c:pt>
                <c:pt idx="10">
                  <c:v>0.2079</c:v>
                </c:pt>
                <c:pt idx="11">
                  <c:v>0.24809999999999999</c:v>
                </c:pt>
                <c:pt idx="12">
                  <c:v>0.27500000000000002</c:v>
                </c:pt>
              </c:numCache>
            </c:numRef>
          </c:val>
        </c:ser>
        <c:dLbls>
          <c:showLegendKey val="0"/>
          <c:showVal val="0"/>
          <c:showCatName val="0"/>
          <c:showSerName val="0"/>
          <c:showPercent val="0"/>
          <c:showBubbleSize val="0"/>
        </c:dLbls>
        <c:gapWidth val="150"/>
        <c:shape val="box"/>
        <c:axId val="408761472"/>
        <c:axId val="408763008"/>
        <c:axId val="0"/>
      </c:bar3DChart>
      <c:catAx>
        <c:axId val="408761472"/>
        <c:scaling>
          <c:orientation val="minMax"/>
        </c:scaling>
        <c:delete val="0"/>
        <c:axPos val="b"/>
        <c:numFmt formatCode="General" sourceLinked="0"/>
        <c:majorTickMark val="none"/>
        <c:minorTickMark val="none"/>
        <c:tickLblPos val="low"/>
        <c:txPr>
          <a:bodyPr/>
          <a:lstStyle/>
          <a:p>
            <a:pPr>
              <a:defRPr sz="1400"/>
            </a:pPr>
            <a:endParaRPr lang="en-US"/>
          </a:p>
        </c:txPr>
        <c:crossAx val="408763008"/>
        <c:crosses val="autoZero"/>
        <c:auto val="1"/>
        <c:lblAlgn val="ctr"/>
        <c:lblOffset val="100"/>
        <c:noMultiLvlLbl val="0"/>
      </c:catAx>
      <c:valAx>
        <c:axId val="408763008"/>
        <c:scaling>
          <c:orientation val="minMax"/>
        </c:scaling>
        <c:delete val="0"/>
        <c:axPos val="l"/>
        <c:title>
          <c:tx>
            <c:rich>
              <a:bodyPr rot="-5400000" vert="horz"/>
              <a:lstStyle/>
              <a:p>
                <a:pPr>
                  <a:defRPr/>
                </a:pPr>
                <a:r>
                  <a:rPr lang="en-US" sz="1600" b="0" dirty="0" smtClean="0"/>
                  <a:t>12-Month %</a:t>
                </a:r>
                <a:r>
                  <a:rPr lang="en-US" sz="1600" b="0" baseline="0" dirty="0" smtClean="0"/>
                  <a:t> Change</a:t>
                </a:r>
                <a:endParaRPr lang="en-US" sz="1600" b="0" dirty="0"/>
              </a:p>
            </c:rich>
          </c:tx>
          <c:layout>
            <c:manualLayout>
              <c:xMode val="edge"/>
              <c:yMode val="edge"/>
              <c:x val="1.60345581802275E-3"/>
              <c:y val="0.21795378116798"/>
            </c:manualLayout>
          </c:layout>
          <c:overlay val="0"/>
        </c:title>
        <c:numFmt formatCode="0%" sourceLinked="0"/>
        <c:majorTickMark val="out"/>
        <c:minorTickMark val="none"/>
        <c:tickLblPos val="nextTo"/>
        <c:txPr>
          <a:bodyPr/>
          <a:lstStyle/>
          <a:p>
            <a:pPr>
              <a:defRPr sz="1600"/>
            </a:pPr>
            <a:endParaRPr lang="en-US"/>
          </a:p>
        </c:txPr>
        <c:crossAx val="4087614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637249101087803E-2"/>
          <c:y val="1.7467999192408601E-2"/>
          <c:w val="0.91926535072513504"/>
          <c:h val="0.85260674915635504"/>
        </c:manualLayout>
      </c:layout>
      <c:lineChart>
        <c:grouping val="standard"/>
        <c:varyColors val="0"/>
        <c:ser>
          <c:idx val="0"/>
          <c:order val="0"/>
          <c:spPr>
            <a:ln>
              <a:solidFill>
                <a:srgbClr val="002060"/>
              </a:solidFill>
            </a:ln>
          </c:spPr>
          <c:marker>
            <c:symbol val="none"/>
          </c:marker>
          <c:cat>
            <c:numRef>
              <c:f>Sheet1!$A$2:$A$73</c:f>
              <c:numCache>
                <c:formatCode>General</c:formatCode>
                <c:ptCount val="72"/>
                <c:pt idx="0">
                  <c:v>2005</c:v>
                </c:pt>
                <c:pt idx="1">
                  <c:v>2006</c:v>
                </c:pt>
                <c:pt idx="2">
                  <c:v>2007</c:v>
                </c:pt>
                <c:pt idx="3" formatCode="[$-409]mmm\-yy;@">
                  <c:v>39455</c:v>
                </c:pt>
                <c:pt idx="4" formatCode="[$-409]mmm\-yy;@">
                  <c:v>39486</c:v>
                </c:pt>
                <c:pt idx="5" formatCode="[$-409]mmm\-yy;@">
                  <c:v>39516</c:v>
                </c:pt>
                <c:pt idx="6" formatCode="[$-409]mmm\-yy;@">
                  <c:v>39547</c:v>
                </c:pt>
                <c:pt idx="7" formatCode="mmm\-yy">
                  <c:v>39569</c:v>
                </c:pt>
                <c:pt idx="8" formatCode="mmm\-yy">
                  <c:v>39600</c:v>
                </c:pt>
                <c:pt idx="9" formatCode="[$-409]mmm\-yy;@">
                  <c:v>39630</c:v>
                </c:pt>
                <c:pt idx="10" formatCode="mmm\-yy">
                  <c:v>39661</c:v>
                </c:pt>
                <c:pt idx="11" formatCode="mmm\-yy">
                  <c:v>39692</c:v>
                </c:pt>
                <c:pt idx="12" formatCode="mmm\-yy">
                  <c:v>39722</c:v>
                </c:pt>
                <c:pt idx="13" formatCode="mmm\-yy">
                  <c:v>39753</c:v>
                </c:pt>
                <c:pt idx="14" formatCode="mmm\-yy">
                  <c:v>39783</c:v>
                </c:pt>
                <c:pt idx="15" formatCode="mmm\-yy">
                  <c:v>39814</c:v>
                </c:pt>
                <c:pt idx="16" formatCode="mmm\-yy">
                  <c:v>39845</c:v>
                </c:pt>
                <c:pt idx="17" formatCode="mmm\-yy">
                  <c:v>39873</c:v>
                </c:pt>
                <c:pt idx="18" formatCode="mmm\-yy">
                  <c:v>39904</c:v>
                </c:pt>
                <c:pt idx="19" formatCode="mmm\-yy">
                  <c:v>39934</c:v>
                </c:pt>
                <c:pt idx="20" formatCode="mmm\-yy">
                  <c:v>39965</c:v>
                </c:pt>
                <c:pt idx="21" formatCode="mmm\-yy">
                  <c:v>39995</c:v>
                </c:pt>
                <c:pt idx="22" formatCode="mmm\-yy">
                  <c:v>40026</c:v>
                </c:pt>
                <c:pt idx="23" formatCode="mmm\-yy">
                  <c:v>40057</c:v>
                </c:pt>
                <c:pt idx="24" formatCode="mmm\-yy">
                  <c:v>40087</c:v>
                </c:pt>
                <c:pt idx="25" formatCode="mmm\-yy">
                  <c:v>40118</c:v>
                </c:pt>
                <c:pt idx="26" formatCode="mmm\-yy">
                  <c:v>40148</c:v>
                </c:pt>
                <c:pt idx="27" formatCode="mmm\-yy">
                  <c:v>40179</c:v>
                </c:pt>
                <c:pt idx="28" formatCode="mmm\-yy">
                  <c:v>40210</c:v>
                </c:pt>
                <c:pt idx="29" formatCode="mmm\-yy">
                  <c:v>40238</c:v>
                </c:pt>
                <c:pt idx="30" formatCode="mmm\-yy">
                  <c:v>40269</c:v>
                </c:pt>
                <c:pt idx="31" formatCode="mmm\-yy">
                  <c:v>40299</c:v>
                </c:pt>
                <c:pt idx="32" formatCode="mmm\-yy">
                  <c:v>40330</c:v>
                </c:pt>
                <c:pt idx="33" formatCode="mmm\-yy">
                  <c:v>40360</c:v>
                </c:pt>
                <c:pt idx="34" formatCode="mmm\-yy">
                  <c:v>40391</c:v>
                </c:pt>
                <c:pt idx="35" formatCode="mmm\-yy">
                  <c:v>40422</c:v>
                </c:pt>
                <c:pt idx="36" formatCode="mmm\-yy">
                  <c:v>40452</c:v>
                </c:pt>
                <c:pt idx="37" formatCode="mmm\-yy">
                  <c:v>40483</c:v>
                </c:pt>
                <c:pt idx="38" formatCode="mmm\-yy">
                  <c:v>40513</c:v>
                </c:pt>
                <c:pt idx="39" formatCode="mmm\-yy">
                  <c:v>40544</c:v>
                </c:pt>
                <c:pt idx="40" formatCode="mmm\-yy">
                  <c:v>40575</c:v>
                </c:pt>
                <c:pt idx="41" formatCode="mmm\-yy">
                  <c:v>40603</c:v>
                </c:pt>
                <c:pt idx="42" formatCode="mmm\-yy">
                  <c:v>40634</c:v>
                </c:pt>
                <c:pt idx="43" formatCode="mmm\-yy">
                  <c:v>40664</c:v>
                </c:pt>
                <c:pt idx="44" formatCode="mmm\-yy">
                  <c:v>40695</c:v>
                </c:pt>
                <c:pt idx="45" formatCode="mmm\-yy">
                  <c:v>40725</c:v>
                </c:pt>
                <c:pt idx="46" formatCode="mmm\-yy">
                  <c:v>40756</c:v>
                </c:pt>
                <c:pt idx="47" formatCode="mmm\-yy">
                  <c:v>40787</c:v>
                </c:pt>
                <c:pt idx="48" formatCode="mmm\-yy">
                  <c:v>40817</c:v>
                </c:pt>
                <c:pt idx="49" formatCode="mmm\-yy">
                  <c:v>40848</c:v>
                </c:pt>
                <c:pt idx="50" formatCode="mmm\-yy">
                  <c:v>40878</c:v>
                </c:pt>
                <c:pt idx="51" formatCode="mmm\-yy">
                  <c:v>40909</c:v>
                </c:pt>
                <c:pt idx="52" formatCode="mmm\-yy">
                  <c:v>40940</c:v>
                </c:pt>
                <c:pt idx="53" formatCode="mmm\-yy">
                  <c:v>40969</c:v>
                </c:pt>
                <c:pt idx="54" formatCode="mmm\-yy">
                  <c:v>41000</c:v>
                </c:pt>
                <c:pt idx="55" formatCode="mmm\-yy">
                  <c:v>41030</c:v>
                </c:pt>
                <c:pt idx="56" formatCode="mmm\-yy">
                  <c:v>41061</c:v>
                </c:pt>
                <c:pt idx="57" formatCode="mmm\-yy">
                  <c:v>41091</c:v>
                </c:pt>
                <c:pt idx="58" formatCode="mmm\-yy">
                  <c:v>41122</c:v>
                </c:pt>
                <c:pt idx="59" formatCode="mmm\-yy">
                  <c:v>41153</c:v>
                </c:pt>
                <c:pt idx="60" formatCode="mmm\-yy">
                  <c:v>41183</c:v>
                </c:pt>
                <c:pt idx="61" formatCode="mmm\-yy">
                  <c:v>41214</c:v>
                </c:pt>
                <c:pt idx="62" formatCode="mmm\-yy">
                  <c:v>41244</c:v>
                </c:pt>
                <c:pt idx="63" formatCode="mmm\-yy">
                  <c:v>41275</c:v>
                </c:pt>
                <c:pt idx="64" formatCode="mmm\-yy">
                  <c:v>41306</c:v>
                </c:pt>
                <c:pt idx="65" formatCode="mmm\-yy">
                  <c:v>41334</c:v>
                </c:pt>
                <c:pt idx="66" formatCode="mmm\-yy">
                  <c:v>41365</c:v>
                </c:pt>
                <c:pt idx="67" formatCode="mmm\-yy">
                  <c:v>41395</c:v>
                </c:pt>
                <c:pt idx="68" formatCode="mmm\-yy">
                  <c:v>41426</c:v>
                </c:pt>
                <c:pt idx="69" formatCode="mmm\-yy">
                  <c:v>41456</c:v>
                </c:pt>
                <c:pt idx="70" formatCode="mmm\-yy">
                  <c:v>41487</c:v>
                </c:pt>
                <c:pt idx="71" formatCode="mmm\-yy">
                  <c:v>41518</c:v>
                </c:pt>
              </c:numCache>
            </c:numRef>
          </c:cat>
          <c:val>
            <c:numLit>
              <c:formatCode>General</c:formatCode>
              <c:ptCount val="1"/>
              <c:pt idx="0">
                <c:v>0</c:v>
              </c:pt>
            </c:numLit>
          </c:val>
          <c:smooth val="0"/>
        </c:ser>
        <c:ser>
          <c:idx val="1"/>
          <c:order val="1"/>
          <c:tx>
            <c:strRef>
              <c:f>Sheet1!$B$1</c:f>
              <c:strCache>
                <c:ptCount val="1"/>
                <c:pt idx="0">
                  <c:v>Consumer Confidence  (Conference Board)</c:v>
                </c:pt>
              </c:strCache>
            </c:strRef>
          </c:tx>
          <c:spPr>
            <a:ln>
              <a:solidFill>
                <a:srgbClr val="FF0000"/>
              </a:solidFill>
            </a:ln>
          </c:spPr>
          <c:marker>
            <c:symbol val="none"/>
          </c:marker>
          <c:dLbls>
            <c:dLbl>
              <c:idx val="57"/>
              <c:layout>
                <c:manualLayout>
                  <c:x val="0.113041229221347"/>
                  <c:y val="-0.188571428571429"/>
                </c:manualLayout>
              </c:layout>
              <c:tx>
                <c:rich>
                  <a:bodyPr/>
                  <a:lstStyle/>
                  <a:p>
                    <a:pPr>
                      <a:defRPr sz="1200" b="1">
                        <a:solidFill>
                          <a:srgbClr val="FF0000"/>
                        </a:solidFill>
                      </a:defRPr>
                    </a:pPr>
                    <a:r>
                      <a:rPr lang="en-US" dirty="0" smtClean="0"/>
                      <a:t>Sept-13</a:t>
                    </a:r>
                    <a:r>
                      <a:rPr lang="en-US" dirty="0"/>
                      <a:t>
</a:t>
                    </a:r>
                    <a:r>
                      <a:rPr lang="en-US" dirty="0" smtClean="0"/>
                      <a:t>79.9</a:t>
                    </a:r>
                    <a:endParaRPr lang="en-US" dirty="0"/>
                  </a:p>
                </c:rich>
              </c:tx>
              <c:spPr/>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Sheet1!$A$2:$A$73</c:f>
              <c:numCache>
                <c:formatCode>General</c:formatCode>
                <c:ptCount val="72"/>
                <c:pt idx="0">
                  <c:v>2005</c:v>
                </c:pt>
                <c:pt idx="1">
                  <c:v>2006</c:v>
                </c:pt>
                <c:pt idx="2">
                  <c:v>2007</c:v>
                </c:pt>
                <c:pt idx="3" formatCode="[$-409]mmm\-yy;@">
                  <c:v>39455</c:v>
                </c:pt>
                <c:pt idx="4" formatCode="[$-409]mmm\-yy;@">
                  <c:v>39486</c:v>
                </c:pt>
                <c:pt idx="5" formatCode="[$-409]mmm\-yy;@">
                  <c:v>39516</c:v>
                </c:pt>
                <c:pt idx="6" formatCode="[$-409]mmm\-yy;@">
                  <c:v>39547</c:v>
                </c:pt>
                <c:pt idx="7" formatCode="mmm\-yy">
                  <c:v>39569</c:v>
                </c:pt>
                <c:pt idx="8" formatCode="mmm\-yy">
                  <c:v>39600</c:v>
                </c:pt>
                <c:pt idx="9" formatCode="[$-409]mmm\-yy;@">
                  <c:v>39630</c:v>
                </c:pt>
                <c:pt idx="10" formatCode="mmm\-yy">
                  <c:v>39661</c:v>
                </c:pt>
                <c:pt idx="11" formatCode="mmm\-yy">
                  <c:v>39692</c:v>
                </c:pt>
                <c:pt idx="12" formatCode="mmm\-yy">
                  <c:v>39722</c:v>
                </c:pt>
                <c:pt idx="13" formatCode="mmm\-yy">
                  <c:v>39753</c:v>
                </c:pt>
                <c:pt idx="14" formatCode="mmm\-yy">
                  <c:v>39783</c:v>
                </c:pt>
                <c:pt idx="15" formatCode="mmm\-yy">
                  <c:v>39814</c:v>
                </c:pt>
                <c:pt idx="16" formatCode="mmm\-yy">
                  <c:v>39845</c:v>
                </c:pt>
                <c:pt idx="17" formatCode="mmm\-yy">
                  <c:v>39873</c:v>
                </c:pt>
                <c:pt idx="18" formatCode="mmm\-yy">
                  <c:v>39904</c:v>
                </c:pt>
                <c:pt idx="19" formatCode="mmm\-yy">
                  <c:v>39934</c:v>
                </c:pt>
                <c:pt idx="20" formatCode="mmm\-yy">
                  <c:v>39965</c:v>
                </c:pt>
                <c:pt idx="21" formatCode="mmm\-yy">
                  <c:v>39995</c:v>
                </c:pt>
                <c:pt idx="22" formatCode="mmm\-yy">
                  <c:v>40026</c:v>
                </c:pt>
                <c:pt idx="23" formatCode="mmm\-yy">
                  <c:v>40057</c:v>
                </c:pt>
                <c:pt idx="24" formatCode="mmm\-yy">
                  <c:v>40087</c:v>
                </c:pt>
                <c:pt idx="25" formatCode="mmm\-yy">
                  <c:v>40118</c:v>
                </c:pt>
                <c:pt idx="26" formatCode="mmm\-yy">
                  <c:v>40148</c:v>
                </c:pt>
                <c:pt idx="27" formatCode="mmm\-yy">
                  <c:v>40179</c:v>
                </c:pt>
                <c:pt idx="28" formatCode="mmm\-yy">
                  <c:v>40210</c:v>
                </c:pt>
                <c:pt idx="29" formatCode="mmm\-yy">
                  <c:v>40238</c:v>
                </c:pt>
                <c:pt idx="30" formatCode="mmm\-yy">
                  <c:v>40269</c:v>
                </c:pt>
                <c:pt idx="31" formatCode="mmm\-yy">
                  <c:v>40299</c:v>
                </c:pt>
                <c:pt idx="32" formatCode="mmm\-yy">
                  <c:v>40330</c:v>
                </c:pt>
                <c:pt idx="33" formatCode="mmm\-yy">
                  <c:v>40360</c:v>
                </c:pt>
                <c:pt idx="34" formatCode="mmm\-yy">
                  <c:v>40391</c:v>
                </c:pt>
                <c:pt idx="35" formatCode="mmm\-yy">
                  <c:v>40422</c:v>
                </c:pt>
                <c:pt idx="36" formatCode="mmm\-yy">
                  <c:v>40452</c:v>
                </c:pt>
                <c:pt idx="37" formatCode="mmm\-yy">
                  <c:v>40483</c:v>
                </c:pt>
                <c:pt idx="38" formatCode="mmm\-yy">
                  <c:v>40513</c:v>
                </c:pt>
                <c:pt idx="39" formatCode="mmm\-yy">
                  <c:v>40544</c:v>
                </c:pt>
                <c:pt idx="40" formatCode="mmm\-yy">
                  <c:v>40575</c:v>
                </c:pt>
                <c:pt idx="41" formatCode="mmm\-yy">
                  <c:v>40603</c:v>
                </c:pt>
                <c:pt idx="42" formatCode="mmm\-yy">
                  <c:v>40634</c:v>
                </c:pt>
                <c:pt idx="43" formatCode="mmm\-yy">
                  <c:v>40664</c:v>
                </c:pt>
                <c:pt idx="44" formatCode="mmm\-yy">
                  <c:v>40695</c:v>
                </c:pt>
                <c:pt idx="45" formatCode="mmm\-yy">
                  <c:v>40725</c:v>
                </c:pt>
                <c:pt idx="46" formatCode="mmm\-yy">
                  <c:v>40756</c:v>
                </c:pt>
                <c:pt idx="47" formatCode="mmm\-yy">
                  <c:v>40787</c:v>
                </c:pt>
                <c:pt idx="48" formatCode="mmm\-yy">
                  <c:v>40817</c:v>
                </c:pt>
                <c:pt idx="49" formatCode="mmm\-yy">
                  <c:v>40848</c:v>
                </c:pt>
                <c:pt idx="50" formatCode="mmm\-yy">
                  <c:v>40878</c:v>
                </c:pt>
                <c:pt idx="51" formatCode="mmm\-yy">
                  <c:v>40909</c:v>
                </c:pt>
                <c:pt idx="52" formatCode="mmm\-yy">
                  <c:v>40940</c:v>
                </c:pt>
                <c:pt idx="53" formatCode="mmm\-yy">
                  <c:v>40969</c:v>
                </c:pt>
                <c:pt idx="54" formatCode="mmm\-yy">
                  <c:v>41000</c:v>
                </c:pt>
                <c:pt idx="55" formatCode="mmm\-yy">
                  <c:v>41030</c:v>
                </c:pt>
                <c:pt idx="56" formatCode="mmm\-yy">
                  <c:v>41061</c:v>
                </c:pt>
                <c:pt idx="57" formatCode="mmm\-yy">
                  <c:v>41091</c:v>
                </c:pt>
                <c:pt idx="58" formatCode="mmm\-yy">
                  <c:v>41122</c:v>
                </c:pt>
                <c:pt idx="59" formatCode="mmm\-yy">
                  <c:v>41153</c:v>
                </c:pt>
                <c:pt idx="60" formatCode="mmm\-yy">
                  <c:v>41183</c:v>
                </c:pt>
                <c:pt idx="61" formatCode="mmm\-yy">
                  <c:v>41214</c:v>
                </c:pt>
                <c:pt idx="62" formatCode="mmm\-yy">
                  <c:v>41244</c:v>
                </c:pt>
                <c:pt idx="63" formatCode="mmm\-yy">
                  <c:v>41275</c:v>
                </c:pt>
                <c:pt idx="64" formatCode="mmm\-yy">
                  <c:v>41306</c:v>
                </c:pt>
                <c:pt idx="65" formatCode="mmm\-yy">
                  <c:v>41334</c:v>
                </c:pt>
                <c:pt idx="66" formatCode="mmm\-yy">
                  <c:v>41365</c:v>
                </c:pt>
                <c:pt idx="67" formatCode="mmm\-yy">
                  <c:v>41395</c:v>
                </c:pt>
                <c:pt idx="68" formatCode="mmm\-yy">
                  <c:v>41426</c:v>
                </c:pt>
                <c:pt idx="69" formatCode="mmm\-yy">
                  <c:v>41456</c:v>
                </c:pt>
                <c:pt idx="70" formatCode="mmm\-yy">
                  <c:v>41487</c:v>
                </c:pt>
                <c:pt idx="71" formatCode="mmm\-yy">
                  <c:v>41518</c:v>
                </c:pt>
              </c:numCache>
            </c:numRef>
          </c:cat>
          <c:val>
            <c:numRef>
              <c:f>Sheet1!$B$2:$B$73</c:f>
              <c:numCache>
                <c:formatCode>General</c:formatCode>
                <c:ptCount val="72"/>
                <c:pt idx="0">
                  <c:v>105.1</c:v>
                </c:pt>
                <c:pt idx="1">
                  <c:v>106.8</c:v>
                </c:pt>
                <c:pt idx="2">
                  <c:v>110.2</c:v>
                </c:pt>
                <c:pt idx="3">
                  <c:v>87.3</c:v>
                </c:pt>
                <c:pt idx="4">
                  <c:v>76.400000000000006</c:v>
                </c:pt>
                <c:pt idx="5">
                  <c:v>65.900000000000006</c:v>
                </c:pt>
                <c:pt idx="6">
                  <c:v>62.8</c:v>
                </c:pt>
                <c:pt idx="7">
                  <c:v>58.1</c:v>
                </c:pt>
                <c:pt idx="8">
                  <c:v>51</c:v>
                </c:pt>
                <c:pt idx="9">
                  <c:v>51.9</c:v>
                </c:pt>
                <c:pt idx="10">
                  <c:v>58.5</c:v>
                </c:pt>
                <c:pt idx="11">
                  <c:v>59.8</c:v>
                </c:pt>
                <c:pt idx="12">
                  <c:v>38</c:v>
                </c:pt>
                <c:pt idx="13">
                  <c:v>44.7</c:v>
                </c:pt>
                <c:pt idx="14">
                  <c:v>38.6</c:v>
                </c:pt>
                <c:pt idx="15">
                  <c:v>37.4</c:v>
                </c:pt>
                <c:pt idx="16">
                  <c:v>25.3</c:v>
                </c:pt>
                <c:pt idx="17">
                  <c:v>26.9</c:v>
                </c:pt>
                <c:pt idx="18">
                  <c:v>40.799999999999997</c:v>
                </c:pt>
                <c:pt idx="19">
                  <c:v>54.8</c:v>
                </c:pt>
                <c:pt idx="20">
                  <c:v>49.3</c:v>
                </c:pt>
                <c:pt idx="21">
                  <c:v>46.6</c:v>
                </c:pt>
                <c:pt idx="22">
                  <c:v>54.9</c:v>
                </c:pt>
                <c:pt idx="23">
                  <c:v>53.4</c:v>
                </c:pt>
                <c:pt idx="24">
                  <c:v>48.7</c:v>
                </c:pt>
                <c:pt idx="25">
                  <c:v>50.6</c:v>
                </c:pt>
                <c:pt idx="26">
                  <c:v>53.5</c:v>
                </c:pt>
                <c:pt idx="27">
                  <c:v>56.5</c:v>
                </c:pt>
                <c:pt idx="28">
                  <c:v>46.4</c:v>
                </c:pt>
                <c:pt idx="29">
                  <c:v>52.5</c:v>
                </c:pt>
                <c:pt idx="30">
                  <c:v>57.7</c:v>
                </c:pt>
                <c:pt idx="31">
                  <c:v>63.3</c:v>
                </c:pt>
                <c:pt idx="32">
                  <c:v>51.3</c:v>
                </c:pt>
                <c:pt idx="33">
                  <c:v>51</c:v>
                </c:pt>
                <c:pt idx="34">
                  <c:v>53.2</c:v>
                </c:pt>
                <c:pt idx="35">
                  <c:v>48.6</c:v>
                </c:pt>
                <c:pt idx="36">
                  <c:v>49.9</c:v>
                </c:pt>
                <c:pt idx="37">
                  <c:v>57.8</c:v>
                </c:pt>
                <c:pt idx="38">
                  <c:v>63.4</c:v>
                </c:pt>
                <c:pt idx="39">
                  <c:v>64.8</c:v>
                </c:pt>
                <c:pt idx="40">
                  <c:v>72</c:v>
                </c:pt>
                <c:pt idx="41">
                  <c:v>63.8</c:v>
                </c:pt>
                <c:pt idx="42" formatCode="0.0">
                  <c:v>66</c:v>
                </c:pt>
                <c:pt idx="43">
                  <c:v>61.7</c:v>
                </c:pt>
                <c:pt idx="44">
                  <c:v>57.6</c:v>
                </c:pt>
                <c:pt idx="45">
                  <c:v>59.2</c:v>
                </c:pt>
                <c:pt idx="46">
                  <c:v>45.2</c:v>
                </c:pt>
                <c:pt idx="47">
                  <c:v>46.4</c:v>
                </c:pt>
                <c:pt idx="48">
                  <c:v>40.9</c:v>
                </c:pt>
                <c:pt idx="49">
                  <c:v>55.2</c:v>
                </c:pt>
                <c:pt idx="50">
                  <c:v>64.8</c:v>
                </c:pt>
                <c:pt idx="51">
                  <c:v>61.5</c:v>
                </c:pt>
                <c:pt idx="52">
                  <c:v>71.599999999999994</c:v>
                </c:pt>
                <c:pt idx="53">
                  <c:v>69.5</c:v>
                </c:pt>
                <c:pt idx="54">
                  <c:v>68.7</c:v>
                </c:pt>
                <c:pt idx="55">
                  <c:v>64.400000000000006</c:v>
                </c:pt>
                <c:pt idx="56" formatCode="0.0">
                  <c:v>62.7</c:v>
                </c:pt>
                <c:pt idx="57">
                  <c:v>65.400000000000006</c:v>
                </c:pt>
                <c:pt idx="58">
                  <c:v>61.3</c:v>
                </c:pt>
                <c:pt idx="59">
                  <c:v>68.400000000000006</c:v>
                </c:pt>
                <c:pt idx="60">
                  <c:v>73.099999999999994</c:v>
                </c:pt>
                <c:pt idx="61">
                  <c:v>71.5</c:v>
                </c:pt>
                <c:pt idx="62">
                  <c:v>66.7</c:v>
                </c:pt>
                <c:pt idx="63">
                  <c:v>58.4</c:v>
                </c:pt>
                <c:pt idx="64" formatCode="0.0">
                  <c:v>68</c:v>
                </c:pt>
                <c:pt idx="65">
                  <c:v>61.9</c:v>
                </c:pt>
                <c:pt idx="66" formatCode="0.0">
                  <c:v>69</c:v>
                </c:pt>
                <c:pt idx="67">
                  <c:v>74.3</c:v>
                </c:pt>
                <c:pt idx="68">
                  <c:v>82.1</c:v>
                </c:pt>
                <c:pt idx="69">
                  <c:v>81</c:v>
                </c:pt>
                <c:pt idx="70">
                  <c:v>81.8</c:v>
                </c:pt>
                <c:pt idx="71">
                  <c:v>79.7</c:v>
                </c:pt>
              </c:numCache>
            </c:numRef>
          </c:val>
          <c:smooth val="0"/>
        </c:ser>
        <c:ser>
          <c:idx val="3"/>
          <c:order val="2"/>
          <c:tx>
            <c:strRef>
              <c:f>Sheet1!$B$1</c:f>
              <c:strCache>
                <c:ptCount val="1"/>
                <c:pt idx="0">
                  <c:v>Consumer Confidence  (Conference Board)</c:v>
                </c:pt>
              </c:strCache>
            </c:strRef>
          </c:tx>
          <c:spPr>
            <a:ln w="19033">
              <a:solidFill>
                <a:srgbClr val="FF0000"/>
              </a:solidFill>
              <a:prstDash val="solid"/>
            </a:ln>
          </c:spPr>
          <c:marker>
            <c:symbol val="none"/>
          </c:marker>
          <c:cat>
            <c:numRef>
              <c:f>Sheet1!$A$2:$A$13</c:f>
              <c:numCache>
                <c:formatCode>General</c:formatCode>
                <c:ptCount val="12"/>
                <c:pt idx="0">
                  <c:v>2005</c:v>
                </c:pt>
                <c:pt idx="1">
                  <c:v>2006</c:v>
                </c:pt>
                <c:pt idx="2">
                  <c:v>2007</c:v>
                </c:pt>
                <c:pt idx="3" formatCode="[$-409]mmm\-yy;@">
                  <c:v>39455</c:v>
                </c:pt>
                <c:pt idx="4" formatCode="[$-409]mmm\-yy;@">
                  <c:v>39486</c:v>
                </c:pt>
                <c:pt idx="5" formatCode="[$-409]mmm\-yy;@">
                  <c:v>39516</c:v>
                </c:pt>
                <c:pt idx="6" formatCode="[$-409]mmm\-yy;@">
                  <c:v>39547</c:v>
                </c:pt>
                <c:pt idx="7" formatCode="mmm\-yy">
                  <c:v>39569</c:v>
                </c:pt>
                <c:pt idx="8" formatCode="mmm\-yy">
                  <c:v>39600</c:v>
                </c:pt>
                <c:pt idx="9" formatCode="[$-409]mmm\-yy;@">
                  <c:v>39630</c:v>
                </c:pt>
                <c:pt idx="10" formatCode="mmm\-yy">
                  <c:v>39661</c:v>
                </c:pt>
                <c:pt idx="11" formatCode="mmm\-yy">
                  <c:v>39692</c:v>
                </c:pt>
              </c:numCache>
            </c:numRef>
          </c:cat>
          <c:val>
            <c:numRef>
              <c:f>Sheet1!$B$2:$B$13</c:f>
              <c:numCache>
                <c:formatCode>General</c:formatCode>
                <c:ptCount val="12"/>
                <c:pt idx="0">
                  <c:v>105.1</c:v>
                </c:pt>
                <c:pt idx="1">
                  <c:v>106.8</c:v>
                </c:pt>
                <c:pt idx="2">
                  <c:v>110.2</c:v>
                </c:pt>
                <c:pt idx="3">
                  <c:v>87.3</c:v>
                </c:pt>
                <c:pt idx="4">
                  <c:v>76.400000000000006</c:v>
                </c:pt>
                <c:pt idx="5">
                  <c:v>65.900000000000006</c:v>
                </c:pt>
                <c:pt idx="6">
                  <c:v>62.8</c:v>
                </c:pt>
                <c:pt idx="7">
                  <c:v>58.1</c:v>
                </c:pt>
                <c:pt idx="8">
                  <c:v>51</c:v>
                </c:pt>
                <c:pt idx="9">
                  <c:v>51.9</c:v>
                </c:pt>
                <c:pt idx="10">
                  <c:v>58.5</c:v>
                </c:pt>
                <c:pt idx="11">
                  <c:v>59.8</c:v>
                </c:pt>
              </c:numCache>
            </c:numRef>
          </c:val>
          <c:smooth val="0"/>
        </c:ser>
        <c:dLbls>
          <c:showLegendKey val="0"/>
          <c:showVal val="0"/>
          <c:showCatName val="0"/>
          <c:showSerName val="0"/>
          <c:showPercent val="0"/>
          <c:showBubbleSize val="0"/>
        </c:dLbls>
        <c:marker val="1"/>
        <c:smooth val="0"/>
        <c:axId val="408974464"/>
        <c:axId val="408976000"/>
      </c:lineChart>
      <c:catAx>
        <c:axId val="408974464"/>
        <c:scaling>
          <c:orientation val="minMax"/>
        </c:scaling>
        <c:delete val="0"/>
        <c:axPos val="b"/>
        <c:numFmt formatCode="General" sourceLinked="1"/>
        <c:majorTickMark val="out"/>
        <c:minorTickMark val="none"/>
        <c:tickLblPos val="nextTo"/>
        <c:txPr>
          <a:bodyPr rot="-5400000" vert="horz"/>
          <a:lstStyle/>
          <a:p>
            <a:pPr>
              <a:defRPr sz="1100"/>
            </a:pPr>
            <a:endParaRPr lang="en-US"/>
          </a:p>
        </c:txPr>
        <c:crossAx val="408976000"/>
        <c:crosses val="autoZero"/>
        <c:auto val="1"/>
        <c:lblAlgn val="ctr"/>
        <c:lblOffset val="100"/>
        <c:tickLblSkip val="2"/>
        <c:noMultiLvlLbl val="0"/>
      </c:catAx>
      <c:valAx>
        <c:axId val="408976000"/>
        <c:scaling>
          <c:orientation val="minMax"/>
        </c:scaling>
        <c:delete val="0"/>
        <c:axPos val="l"/>
        <c:numFmt formatCode="General" sourceLinked="1"/>
        <c:majorTickMark val="out"/>
        <c:minorTickMark val="none"/>
        <c:tickLblPos val="nextTo"/>
        <c:crossAx val="408974464"/>
        <c:crosses val="autoZero"/>
        <c:crossBetween val="between"/>
      </c:valAx>
      <c:spPr>
        <a:noFill/>
        <a:ln w="25382">
          <a:noFill/>
        </a:ln>
      </c:spPr>
    </c:plotArea>
    <c:plotVisOnly val="1"/>
    <c:dispBlanksAs val="gap"/>
    <c:showDLblsOverMax val="0"/>
  </c:chart>
  <c:txPr>
    <a:bodyPr/>
    <a:lstStyle/>
    <a:p>
      <a:pPr>
        <a:defRPr sz="1198"/>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9525">
          <a:noFill/>
        </a:ln>
      </c:spPr>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dLbls>
            <c:dLbl>
              <c:idx val="151"/>
              <c:layout>
                <c:manualLayout>
                  <c:x val="0"/>
                  <c:y val="-6.25E-2"/>
                </c:manualLayout>
              </c:layout>
              <c:tx>
                <c:rich>
                  <a:bodyPr/>
                  <a:lstStyle/>
                  <a:p>
                    <a:r>
                      <a:rPr lang="en-US" dirty="0" smtClean="0"/>
                      <a:t>August 2013:</a:t>
                    </a:r>
                  </a:p>
                  <a:p>
                    <a:r>
                      <a:rPr lang="en-US" dirty="0" smtClean="0"/>
                      <a:t>+4.70</a:t>
                    </a:r>
                    <a:r>
                      <a:rPr lang="en-US" dirty="0"/>
                      <a:t>%</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Sheet1!$A$2:$A$153</c:f>
              <c:numCache>
                <c:formatCode>mmm\-yy</c:formatCode>
                <c:ptCount val="152"/>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numCache>
            </c:numRef>
          </c:cat>
          <c:val>
            <c:numRef>
              <c:f>Sheet1!$B$2:$B$153</c:f>
              <c:numCache>
                <c:formatCode>0.00%</c:formatCode>
                <c:ptCount val="152"/>
                <c:pt idx="0">
                  <c:v>4.0308984573150797E-2</c:v>
                </c:pt>
                <c:pt idx="1">
                  <c:v>2.4898355304272299E-2</c:v>
                </c:pt>
                <c:pt idx="2">
                  <c:v>4.5746219305704498E-3</c:v>
                </c:pt>
                <c:pt idx="3">
                  <c:v>3.62142894043498E-2</c:v>
                </c:pt>
                <c:pt idx="4">
                  <c:v>3.7363034139224399E-2</c:v>
                </c:pt>
                <c:pt idx="5">
                  <c:v>2.53766822703336E-2</c:v>
                </c:pt>
                <c:pt idx="6">
                  <c:v>2.53009485104791E-2</c:v>
                </c:pt>
                <c:pt idx="7">
                  <c:v>3.0978103580286302E-2</c:v>
                </c:pt>
                <c:pt idx="8">
                  <c:v>-5.0953302415417401E-3</c:v>
                </c:pt>
                <c:pt idx="9">
                  <c:v>6.3634755421734704E-2</c:v>
                </c:pt>
                <c:pt idx="10">
                  <c:v>3.9928680664777401E-2</c:v>
                </c:pt>
                <c:pt idx="11">
                  <c:v>2.90228280029305E-2</c:v>
                </c:pt>
                <c:pt idx="12">
                  <c:v>1.6804643775254501E-2</c:v>
                </c:pt>
                <c:pt idx="13">
                  <c:v>2.2460625755472498E-2</c:v>
                </c:pt>
                <c:pt idx="14">
                  <c:v>2.8104010156507101E-2</c:v>
                </c:pt>
                <c:pt idx="15">
                  <c:v>2.8542227540133702E-2</c:v>
                </c:pt>
                <c:pt idx="16">
                  <c:v>1.2175068102955299E-2</c:v>
                </c:pt>
                <c:pt idx="17">
                  <c:v>2.5044671676551999E-2</c:v>
                </c:pt>
                <c:pt idx="18">
                  <c:v>3.8960992501860102E-2</c:v>
                </c:pt>
                <c:pt idx="19">
                  <c:v>3.96911410936562E-2</c:v>
                </c:pt>
                <c:pt idx="20">
                  <c:v>4.4669407269237099E-2</c:v>
                </c:pt>
                <c:pt idx="21">
                  <c:v>-1.68594053894431E-2</c:v>
                </c:pt>
                <c:pt idx="22">
                  <c:v>1.56816281014775E-2</c:v>
                </c:pt>
                <c:pt idx="23">
                  <c:v>3.5630701123659E-2</c:v>
                </c:pt>
                <c:pt idx="24">
                  <c:v>4.1269684553487701E-2</c:v>
                </c:pt>
                <c:pt idx="25">
                  <c:v>2.1493645219795101E-2</c:v>
                </c:pt>
                <c:pt idx="26">
                  <c:v>4.2653644944642403E-2</c:v>
                </c:pt>
                <c:pt idx="27">
                  <c:v>2.3643911407174499E-2</c:v>
                </c:pt>
                <c:pt idx="28">
                  <c:v>4.0033405032510197E-2</c:v>
                </c:pt>
                <c:pt idx="29">
                  <c:v>4.2720797770362702E-2</c:v>
                </c:pt>
                <c:pt idx="30">
                  <c:v>4.2675095635047698E-2</c:v>
                </c:pt>
                <c:pt idx="31">
                  <c:v>5.1809168366980803E-2</c:v>
                </c:pt>
                <c:pt idx="32">
                  <c:v>6.0739595323616301E-2</c:v>
                </c:pt>
                <c:pt idx="33">
                  <c:v>5.2515829667939502E-2</c:v>
                </c:pt>
                <c:pt idx="34">
                  <c:v>5.8762780484457502E-2</c:v>
                </c:pt>
                <c:pt idx="35">
                  <c:v>4.6146515783204403E-2</c:v>
                </c:pt>
                <c:pt idx="36">
                  <c:v>4.7287183967599199E-2</c:v>
                </c:pt>
                <c:pt idx="37">
                  <c:v>6.9563306180199694E-2</c:v>
                </c:pt>
                <c:pt idx="38">
                  <c:v>6.9525284528979298E-2</c:v>
                </c:pt>
                <c:pt idx="39">
                  <c:v>6.0587304164299E-2</c:v>
                </c:pt>
                <c:pt idx="40">
                  <c:v>7.62695852845518E-2</c:v>
                </c:pt>
                <c:pt idx="41">
                  <c:v>5.1181430797620199E-2</c:v>
                </c:pt>
                <c:pt idx="42">
                  <c:v>5.2010923945168902E-2</c:v>
                </c:pt>
                <c:pt idx="43">
                  <c:v>3.6591151316644602E-2</c:v>
                </c:pt>
                <c:pt idx="44">
                  <c:v>6.1245902068005197E-2</c:v>
                </c:pt>
                <c:pt idx="45">
                  <c:v>7.1735272603220504E-2</c:v>
                </c:pt>
                <c:pt idx="46">
                  <c:v>6.2559343070187595E-2</c:v>
                </c:pt>
                <c:pt idx="47">
                  <c:v>7.9763422949795604E-2</c:v>
                </c:pt>
                <c:pt idx="48">
                  <c:v>6.6392684614538802E-2</c:v>
                </c:pt>
                <c:pt idx="49">
                  <c:v>6.85837582358306E-2</c:v>
                </c:pt>
                <c:pt idx="50">
                  <c:v>4.87330111177013E-2</c:v>
                </c:pt>
                <c:pt idx="51">
                  <c:v>7.7887163590788705E-2</c:v>
                </c:pt>
                <c:pt idx="52">
                  <c:v>4.9388405088369301E-2</c:v>
                </c:pt>
                <c:pt idx="53">
                  <c:v>8.83825317363824E-2</c:v>
                </c:pt>
                <c:pt idx="54">
                  <c:v>9.0394292010258295E-2</c:v>
                </c:pt>
                <c:pt idx="55">
                  <c:v>7.4620783479043107E-2</c:v>
                </c:pt>
                <c:pt idx="56">
                  <c:v>5.7643562221845801E-2</c:v>
                </c:pt>
                <c:pt idx="57">
                  <c:v>5.5003274915372602E-2</c:v>
                </c:pt>
                <c:pt idx="58">
                  <c:v>5.9812377246166497E-2</c:v>
                </c:pt>
                <c:pt idx="59">
                  <c:v>4.7688775602436902E-2</c:v>
                </c:pt>
                <c:pt idx="60">
                  <c:v>8.4945679034806001E-2</c:v>
                </c:pt>
                <c:pt idx="61">
                  <c:v>6.5176500282448493E-2</c:v>
                </c:pt>
                <c:pt idx="62">
                  <c:v>7.1455001067929305E-2</c:v>
                </c:pt>
                <c:pt idx="63">
                  <c:v>5.9468863168359101E-2</c:v>
                </c:pt>
                <c:pt idx="64">
                  <c:v>6.4174908963815502E-2</c:v>
                </c:pt>
                <c:pt idx="65">
                  <c:v>4.2990774148949501E-2</c:v>
                </c:pt>
                <c:pt idx="66">
                  <c:v>3.68686810529468E-2</c:v>
                </c:pt>
                <c:pt idx="67">
                  <c:v>5.2036357484145999E-2</c:v>
                </c:pt>
                <c:pt idx="68">
                  <c:v>4.5041188751932901E-2</c:v>
                </c:pt>
                <c:pt idx="69">
                  <c:v>4.09170953039917E-2</c:v>
                </c:pt>
                <c:pt idx="70">
                  <c:v>3.4647083199042403E-2</c:v>
                </c:pt>
                <c:pt idx="71">
                  <c:v>4.98288902309263E-2</c:v>
                </c:pt>
                <c:pt idx="72">
                  <c:v>1.5566746969095701E-2</c:v>
                </c:pt>
                <c:pt idx="73">
                  <c:v>2.7340300991551401E-2</c:v>
                </c:pt>
                <c:pt idx="74">
                  <c:v>3.2515189290567501E-2</c:v>
                </c:pt>
                <c:pt idx="75">
                  <c:v>2.2259642773365399E-2</c:v>
                </c:pt>
                <c:pt idx="76">
                  <c:v>4.1522569054569997E-2</c:v>
                </c:pt>
                <c:pt idx="77">
                  <c:v>3.0960903853683101E-2</c:v>
                </c:pt>
                <c:pt idx="78">
                  <c:v>2.77281876865412E-2</c:v>
                </c:pt>
                <c:pt idx="79">
                  <c:v>2.9346442741995798E-2</c:v>
                </c:pt>
                <c:pt idx="80">
                  <c:v>4.3774224198703103E-2</c:v>
                </c:pt>
                <c:pt idx="81">
                  <c:v>4.5440230099693203E-2</c:v>
                </c:pt>
                <c:pt idx="82">
                  <c:v>5.1812851834546002E-2</c:v>
                </c:pt>
                <c:pt idx="83">
                  <c:v>2.9231051589203801E-2</c:v>
                </c:pt>
                <c:pt idx="84">
                  <c:v>3.3603570878189402E-2</c:v>
                </c:pt>
                <c:pt idx="85">
                  <c:v>2.14971978681282E-2</c:v>
                </c:pt>
                <c:pt idx="86">
                  <c:v>1.35063480107571E-2</c:v>
                </c:pt>
                <c:pt idx="87">
                  <c:v>2.4140653384799898E-2</c:v>
                </c:pt>
                <c:pt idx="88">
                  <c:v>1.3893680329459399E-2</c:v>
                </c:pt>
                <c:pt idx="89">
                  <c:v>2.4687305880087201E-2</c:v>
                </c:pt>
                <c:pt idx="90">
                  <c:v>1.5833607987854E-2</c:v>
                </c:pt>
                <c:pt idx="91">
                  <c:v>7.24866057358975E-3</c:v>
                </c:pt>
                <c:pt idx="92">
                  <c:v>-2.0072237631374602E-2</c:v>
                </c:pt>
                <c:pt idx="93">
                  <c:v>-5.6968048946295001E-2</c:v>
                </c:pt>
                <c:pt idx="94">
                  <c:v>-9.6738794149767396E-2</c:v>
                </c:pt>
                <c:pt idx="95">
                  <c:v>-0.113813716305412</c:v>
                </c:pt>
                <c:pt idx="96">
                  <c:v>-0.101404438291245</c:v>
                </c:pt>
                <c:pt idx="97">
                  <c:v>-9.44905595458259E-2</c:v>
                </c:pt>
                <c:pt idx="98">
                  <c:v>-0.110651427344924</c:v>
                </c:pt>
                <c:pt idx="99">
                  <c:v>-0.113211523072819</c:v>
                </c:pt>
                <c:pt idx="100">
                  <c:v>-0.10675275860144</c:v>
                </c:pt>
                <c:pt idx="101">
                  <c:v>-9.8477307863359995E-2</c:v>
                </c:pt>
                <c:pt idx="102">
                  <c:v>-9.0869441496929604E-2</c:v>
                </c:pt>
                <c:pt idx="103">
                  <c:v>-6.6496047409689493E-2</c:v>
                </c:pt>
                <c:pt idx="104">
                  <c:v>-7.3474847307656604E-2</c:v>
                </c:pt>
                <c:pt idx="105">
                  <c:v>-3.07404391975937E-2</c:v>
                </c:pt>
                <c:pt idx="106">
                  <c:v>1.44588965101335E-2</c:v>
                </c:pt>
                <c:pt idx="107">
                  <c:v>4.47614614148635E-2</c:v>
                </c:pt>
                <c:pt idx="108">
                  <c:v>3.0654088199390899E-2</c:v>
                </c:pt>
                <c:pt idx="109">
                  <c:v>3.3856393084449501E-2</c:v>
                </c:pt>
                <c:pt idx="110">
                  <c:v>7.4179885241252699E-2</c:v>
                </c:pt>
                <c:pt idx="111">
                  <c:v>7.7432570227127004E-2</c:v>
                </c:pt>
                <c:pt idx="112">
                  <c:v>6.0122965943314198E-2</c:v>
                </c:pt>
                <c:pt idx="113">
                  <c:v>4.5170781554652498E-2</c:v>
                </c:pt>
                <c:pt idx="114">
                  <c:v>4.2684888870687401E-2</c:v>
                </c:pt>
                <c:pt idx="115">
                  <c:v>2.8765251370080899E-2</c:v>
                </c:pt>
                <c:pt idx="116">
                  <c:v>6.3000761525049395E-2</c:v>
                </c:pt>
                <c:pt idx="117">
                  <c:v>6.9695679311209804E-2</c:v>
                </c:pt>
                <c:pt idx="118">
                  <c:v>6.4851902299381203E-2</c:v>
                </c:pt>
                <c:pt idx="119">
                  <c:v>6.6930367465913798E-2</c:v>
                </c:pt>
                <c:pt idx="120">
                  <c:v>7.3525099610756095E-2</c:v>
                </c:pt>
                <c:pt idx="121">
                  <c:v>8.0845553293574804E-2</c:v>
                </c:pt>
                <c:pt idx="122">
                  <c:v>6.93464993947768E-2</c:v>
                </c:pt>
                <c:pt idx="123">
                  <c:v>6.8470128419877194E-2</c:v>
                </c:pt>
                <c:pt idx="124">
                  <c:v>7.4768899955365897E-2</c:v>
                </c:pt>
                <c:pt idx="125">
                  <c:v>8.3860817284054701E-2</c:v>
                </c:pt>
                <c:pt idx="126">
                  <c:v>8.5008668914786395E-2</c:v>
                </c:pt>
                <c:pt idx="127">
                  <c:v>7.7945910422491299E-2</c:v>
                </c:pt>
                <c:pt idx="128">
                  <c:v>7.8695226451730702E-2</c:v>
                </c:pt>
                <c:pt idx="129">
                  <c:v>7.6202836747937305E-2</c:v>
                </c:pt>
                <c:pt idx="130">
                  <c:v>7.2433408039544595E-2</c:v>
                </c:pt>
                <c:pt idx="131">
                  <c:v>6.2319480967366399E-2</c:v>
                </c:pt>
                <c:pt idx="132">
                  <c:v>6.3339849503253498E-2</c:v>
                </c:pt>
                <c:pt idx="133">
                  <c:v>6.8964601182174498E-2</c:v>
                </c:pt>
                <c:pt idx="134">
                  <c:v>6.4219099220241604E-2</c:v>
                </c:pt>
                <c:pt idx="135">
                  <c:v>5.5723938274378999E-2</c:v>
                </c:pt>
                <c:pt idx="136">
                  <c:v>5.36427888608546E-2</c:v>
                </c:pt>
                <c:pt idx="137">
                  <c:v>3.6593015780851397E-2</c:v>
                </c:pt>
                <c:pt idx="138">
                  <c:v>4.1587911477012102E-2</c:v>
                </c:pt>
                <c:pt idx="139">
                  <c:v>5.3278360316094897E-2</c:v>
                </c:pt>
                <c:pt idx="140">
                  <c:v>5.6530379373565601E-2</c:v>
                </c:pt>
                <c:pt idx="141">
                  <c:v>4.3660344661596198E-2</c:v>
                </c:pt>
                <c:pt idx="142">
                  <c:v>4.4742740612894197E-2</c:v>
                </c:pt>
                <c:pt idx="143">
                  <c:v>5.1663530163689797E-2</c:v>
                </c:pt>
                <c:pt idx="144">
                  <c:v>4.5436344542576702E-2</c:v>
                </c:pt>
                <c:pt idx="145">
                  <c:v>4.2551287945624197E-2</c:v>
                </c:pt>
                <c:pt idx="146">
                  <c:v>3.2119068830806598E-2</c:v>
                </c:pt>
                <c:pt idx="147">
                  <c:v>3.6925848836662598E-2</c:v>
                </c:pt>
                <c:pt idx="148">
                  <c:v>4.3668382068596301E-2</c:v>
                </c:pt>
                <c:pt idx="149">
                  <c:v>5.9024540230028698E-2</c:v>
                </c:pt>
                <c:pt idx="150">
                  <c:v>5.4045530845558701E-2</c:v>
                </c:pt>
                <c:pt idx="151">
                  <c:v>4.7E-2</c:v>
                </c:pt>
              </c:numCache>
            </c:numRef>
          </c:val>
        </c:ser>
        <c:dLbls>
          <c:showLegendKey val="0"/>
          <c:showVal val="0"/>
          <c:showCatName val="0"/>
          <c:showSerName val="0"/>
          <c:showPercent val="0"/>
          <c:showBubbleSize val="0"/>
        </c:dLbls>
        <c:gapWidth val="150"/>
        <c:shape val="box"/>
        <c:axId val="410347392"/>
        <c:axId val="410348928"/>
        <c:axId val="0"/>
      </c:bar3DChart>
      <c:dateAx>
        <c:axId val="410347392"/>
        <c:scaling>
          <c:orientation val="minMax"/>
          <c:max val="41487"/>
        </c:scaling>
        <c:delete val="0"/>
        <c:axPos val="b"/>
        <c:numFmt formatCode="mmm\-yy" sourceLinked="1"/>
        <c:majorTickMark val="out"/>
        <c:minorTickMark val="none"/>
        <c:tickLblPos val="low"/>
        <c:txPr>
          <a:bodyPr/>
          <a:lstStyle/>
          <a:p>
            <a:pPr>
              <a:defRPr sz="1200"/>
            </a:pPr>
            <a:endParaRPr lang="en-US"/>
          </a:p>
        </c:txPr>
        <c:crossAx val="410348928"/>
        <c:crosses val="autoZero"/>
        <c:auto val="1"/>
        <c:lblOffset val="100"/>
        <c:baseTimeUnit val="months"/>
        <c:majorUnit val="3"/>
        <c:majorTimeUnit val="months"/>
      </c:dateAx>
      <c:valAx>
        <c:axId val="410348928"/>
        <c:scaling>
          <c:orientation val="minMax"/>
          <c:max val="0.15"/>
        </c:scaling>
        <c:delete val="0"/>
        <c:axPos val="l"/>
        <c:title>
          <c:tx>
            <c:rich>
              <a:bodyPr rot="-5400000" vert="horz"/>
              <a:lstStyle/>
              <a:p>
                <a:pPr>
                  <a:defRPr/>
                </a:pPr>
                <a:r>
                  <a:rPr lang="en-US" sz="1250" b="1" i="0" baseline="0" dirty="0" smtClean="0"/>
                  <a:t>Year to Year % change</a:t>
                </a:r>
                <a:endParaRPr lang="en-US" sz="1250" dirty="0"/>
              </a:p>
            </c:rich>
          </c:tx>
          <c:layout>
            <c:manualLayout>
              <c:xMode val="edge"/>
              <c:yMode val="edge"/>
              <c:x val="4.3103448275861904E-3"/>
              <c:y val="0.226008092738408"/>
            </c:manualLayout>
          </c:layout>
          <c:overlay val="0"/>
        </c:title>
        <c:numFmt formatCode="0.0%" sourceLinked="0"/>
        <c:majorTickMark val="out"/>
        <c:minorTickMark val="none"/>
        <c:tickLblPos val="nextTo"/>
        <c:txPr>
          <a:bodyPr/>
          <a:lstStyle/>
          <a:p>
            <a:pPr>
              <a:defRPr sz="1250"/>
            </a:pPr>
            <a:endParaRPr lang="en-US"/>
          </a:p>
        </c:txPr>
        <c:crossAx val="4103473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367880577427798"/>
          <c:y val="1.63934426229508E-2"/>
          <c:w val="0.53501913823272096"/>
          <c:h val="0.87004560905296702"/>
        </c:manualLayout>
      </c:layout>
      <c:barChart>
        <c:barDir val="bar"/>
        <c:grouping val="clustered"/>
        <c:varyColors val="0"/>
        <c:ser>
          <c:idx val="0"/>
          <c:order val="0"/>
          <c:tx>
            <c:strRef>
              <c:f>Sheet1!$B$1</c:f>
              <c:strCache>
                <c:ptCount val="1"/>
                <c:pt idx="0">
                  <c:v>Series 1</c:v>
                </c:pt>
              </c:strCache>
            </c:strRef>
          </c:tx>
          <c:spPr>
            <a:solidFill>
              <a:srgbClr val="C00000"/>
            </a:solidFill>
            <a:ln>
              <a:solidFill>
                <a:srgbClr val="FF0000"/>
              </a:solidFill>
            </a:ln>
          </c:spPr>
          <c:invertIfNegative val="0"/>
          <c:dLbls>
            <c:spPr>
              <a:noFill/>
              <a:ln>
                <a:noFill/>
              </a:ln>
              <a:effectLst/>
            </c:spPr>
            <c:txPr>
              <a:bodyPr/>
              <a:lstStyle/>
              <a:p>
                <a:pPr>
                  <a:defRPr sz="1300" b="0">
                    <a:latin typeface="Constantia"/>
                    <a:cs typeface="Constanti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Gasoline Stations</c:v>
                </c:pt>
                <c:pt idx="1">
                  <c:v>General Merchandise Stores</c:v>
                </c:pt>
                <c:pt idx="2">
                  <c:v>Electronics &amp; Appliance Stores</c:v>
                </c:pt>
                <c:pt idx="3">
                  <c:v>Sporting Goods, Hobby, Book &amp; Music Stores</c:v>
                </c:pt>
                <c:pt idx="4">
                  <c:v>Food &amp; Beverage Stores</c:v>
                </c:pt>
                <c:pt idx="5">
                  <c:v>Health &amp; Personal Care Stores</c:v>
                </c:pt>
                <c:pt idx="6">
                  <c:v>Clothing &amp; Clothing Accessories Stores</c:v>
                </c:pt>
                <c:pt idx="7">
                  <c:v>Food Services &amp; Drinking Places</c:v>
                </c:pt>
                <c:pt idx="8">
                  <c:v>Miscellaneous Store Retailers</c:v>
                </c:pt>
                <c:pt idx="9">
                  <c:v>Furniture &amp; Home Furn. Stores</c:v>
                </c:pt>
                <c:pt idx="10">
                  <c:v>Building Material &amp; Garden Supplies Dealers</c:v>
                </c:pt>
                <c:pt idx="11">
                  <c:v>Internet, etc. Retailers</c:v>
                </c:pt>
                <c:pt idx="12">
                  <c:v>Motor Vehicle &amp; Parts Dealers</c:v>
                </c:pt>
              </c:strCache>
            </c:strRef>
          </c:cat>
          <c:val>
            <c:numRef>
              <c:f>Sheet1!$B$2:$B$14</c:f>
              <c:numCache>
                <c:formatCode>0.0%</c:formatCode>
                <c:ptCount val="13"/>
                <c:pt idx="0">
                  <c:v>-1.4999999999999999E-2</c:v>
                </c:pt>
                <c:pt idx="1">
                  <c:v>-3.0000000000000001E-3</c:v>
                </c:pt>
                <c:pt idx="2">
                  <c:v>3.1E-2</c:v>
                </c:pt>
                <c:pt idx="3">
                  <c:v>3.4000000000000002E-2</c:v>
                </c:pt>
                <c:pt idx="4">
                  <c:v>3.5999999999999997E-2</c:v>
                </c:pt>
                <c:pt idx="5">
                  <c:v>3.5999999999999997E-2</c:v>
                </c:pt>
                <c:pt idx="6">
                  <c:v>3.5999999999999997E-2</c:v>
                </c:pt>
                <c:pt idx="7">
                  <c:v>3.7999999999999999E-2</c:v>
                </c:pt>
                <c:pt idx="8">
                  <c:v>4.2000000000000003E-2</c:v>
                </c:pt>
                <c:pt idx="9">
                  <c:v>4.9000000000000002E-2</c:v>
                </c:pt>
                <c:pt idx="10">
                  <c:v>7.5999999999999998E-2</c:v>
                </c:pt>
                <c:pt idx="11">
                  <c:v>0.10199999999999999</c:v>
                </c:pt>
                <c:pt idx="12">
                  <c:v>0.109</c:v>
                </c:pt>
              </c:numCache>
            </c:numRef>
          </c:val>
        </c:ser>
        <c:dLbls>
          <c:showLegendKey val="0"/>
          <c:showVal val="0"/>
          <c:showCatName val="0"/>
          <c:showSerName val="0"/>
          <c:showPercent val="0"/>
          <c:showBubbleSize val="0"/>
        </c:dLbls>
        <c:gapWidth val="150"/>
        <c:axId val="411445504"/>
        <c:axId val="411463680"/>
      </c:barChart>
      <c:catAx>
        <c:axId val="411445504"/>
        <c:scaling>
          <c:orientation val="minMax"/>
        </c:scaling>
        <c:delete val="0"/>
        <c:axPos val="l"/>
        <c:numFmt formatCode="General" sourceLinked="0"/>
        <c:majorTickMark val="none"/>
        <c:minorTickMark val="none"/>
        <c:tickLblPos val="low"/>
        <c:txPr>
          <a:bodyPr/>
          <a:lstStyle/>
          <a:p>
            <a:pPr>
              <a:defRPr sz="1400" b="0" i="0" baseline="0">
                <a:latin typeface="Arial" pitchFamily="34" charset="0"/>
                <a:cs typeface="Arial" pitchFamily="34" charset="0"/>
              </a:defRPr>
            </a:pPr>
            <a:endParaRPr lang="en-US"/>
          </a:p>
        </c:txPr>
        <c:crossAx val="411463680"/>
        <c:crosses val="autoZero"/>
        <c:auto val="1"/>
        <c:lblAlgn val="ctr"/>
        <c:lblOffset val="100"/>
        <c:noMultiLvlLbl val="0"/>
      </c:catAx>
      <c:valAx>
        <c:axId val="411463680"/>
        <c:scaling>
          <c:orientation val="minMax"/>
        </c:scaling>
        <c:delete val="0"/>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Constantia"/>
                    <a:ea typeface="+mn-ea"/>
                    <a:cs typeface="Constantia"/>
                  </a:defRPr>
                </a:pPr>
                <a:r>
                  <a:rPr lang="en-US" sz="1200" b="1" i="0" kern="1200" baseline="0" dirty="0" smtClean="0">
                    <a:solidFill>
                      <a:srgbClr val="000000"/>
                    </a:solidFill>
                    <a:latin typeface="Constantia"/>
                    <a:ea typeface="Arial"/>
                    <a:cs typeface="Constantia"/>
                  </a:rPr>
                  <a:t>12-month % change</a:t>
                </a:r>
                <a:endParaRPr lang="en-US" sz="1200" dirty="0">
                  <a:latin typeface="Constantia"/>
                  <a:cs typeface="Constantia"/>
                </a:endParaRPr>
              </a:p>
            </c:rich>
          </c:tx>
          <c:layout/>
          <c:overlay val="0"/>
        </c:title>
        <c:numFmt formatCode="0.0%" sourceLinked="0"/>
        <c:majorTickMark val="out"/>
        <c:minorTickMark val="none"/>
        <c:tickLblPos val="nextTo"/>
        <c:txPr>
          <a:bodyPr/>
          <a:lstStyle/>
          <a:p>
            <a:pPr>
              <a:defRPr sz="1200"/>
            </a:pPr>
            <a:endParaRPr lang="en-US"/>
          </a:p>
        </c:txPr>
        <c:crossAx val="411445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ln>
          <a:noFill/>
        </a:ln>
      </c:spPr>
    </c:floor>
    <c:sideWall>
      <c:thickness val="0"/>
    </c:sideWall>
    <c:backWall>
      <c:thickness val="0"/>
    </c:backWall>
    <c:plotArea>
      <c:layout>
        <c:manualLayout>
          <c:layoutTarget val="inner"/>
          <c:xMode val="edge"/>
          <c:yMode val="edge"/>
          <c:x val="7.1166399338971495E-2"/>
          <c:y val="3.7529296513992103E-2"/>
          <c:w val="0.91031508214251"/>
          <c:h val="0.68199900188532803"/>
        </c:manualLayout>
      </c:layout>
      <c:bar3DChart>
        <c:barDir val="col"/>
        <c:grouping val="stacked"/>
        <c:varyColors val="0"/>
        <c:ser>
          <c:idx val="0"/>
          <c:order val="0"/>
          <c:tx>
            <c:strRef>
              <c:f>Sheet1!$B$1</c:f>
              <c:strCache>
                <c:ptCount val="1"/>
                <c:pt idx="0">
                  <c:v>GM</c:v>
                </c:pt>
              </c:strCache>
            </c:strRef>
          </c:tx>
          <c:spPr>
            <a:solidFill>
              <a:srgbClr val="C00000"/>
            </a:solidFill>
          </c:spPr>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Sheet1!$B$2:$B$117</c:f>
              <c:numCache>
                <c:formatCode>0.0</c:formatCode>
                <c:ptCount val="116"/>
                <c:pt idx="0">
                  <c:v>4.4000000000000004</c:v>
                </c:pt>
                <c:pt idx="1">
                  <c:v>4.5</c:v>
                </c:pt>
                <c:pt idx="2">
                  <c:v>4.5999999999999996</c:v>
                </c:pt>
                <c:pt idx="3">
                  <c:v>4.5999999999999996</c:v>
                </c:pt>
                <c:pt idx="4">
                  <c:v>4.8</c:v>
                </c:pt>
                <c:pt idx="5">
                  <c:v>3.9</c:v>
                </c:pt>
                <c:pt idx="6">
                  <c:v>5.0999999999999996</c:v>
                </c:pt>
                <c:pt idx="7">
                  <c:v>4.7</c:v>
                </c:pt>
                <c:pt idx="8">
                  <c:v>5.5</c:v>
                </c:pt>
                <c:pt idx="9">
                  <c:v>4.3</c:v>
                </c:pt>
                <c:pt idx="10">
                  <c:v>4.0999999999999996</c:v>
                </c:pt>
                <c:pt idx="11">
                  <c:v>5.0999999999999996</c:v>
                </c:pt>
                <c:pt idx="12">
                  <c:v>4.3</c:v>
                </c:pt>
                <c:pt idx="13">
                  <c:v>3.9</c:v>
                </c:pt>
                <c:pt idx="14">
                  <c:v>4.5</c:v>
                </c:pt>
                <c:pt idx="15">
                  <c:v>4.4000000000000004</c:v>
                </c:pt>
                <c:pt idx="16">
                  <c:v>4.3</c:v>
                </c:pt>
                <c:pt idx="17">
                  <c:v>5.8</c:v>
                </c:pt>
                <c:pt idx="18">
                  <c:v>6</c:v>
                </c:pt>
                <c:pt idx="19">
                  <c:v>4</c:v>
                </c:pt>
                <c:pt idx="20">
                  <c:v>4.3</c:v>
                </c:pt>
                <c:pt idx="21">
                  <c:v>3.3</c:v>
                </c:pt>
                <c:pt idx="22">
                  <c:v>3.8</c:v>
                </c:pt>
                <c:pt idx="23">
                  <c:v>4.5</c:v>
                </c:pt>
                <c:pt idx="24">
                  <c:v>4.5</c:v>
                </c:pt>
                <c:pt idx="25">
                  <c:v>3.9</c:v>
                </c:pt>
                <c:pt idx="26">
                  <c:v>3.9</c:v>
                </c:pt>
                <c:pt idx="27">
                  <c:v>3.9</c:v>
                </c:pt>
                <c:pt idx="28">
                  <c:v>3.7</c:v>
                </c:pt>
                <c:pt idx="29">
                  <c:v>4.3</c:v>
                </c:pt>
                <c:pt idx="30">
                  <c:v>4.7</c:v>
                </c:pt>
                <c:pt idx="31">
                  <c:v>4</c:v>
                </c:pt>
                <c:pt idx="32">
                  <c:v>4.0999999999999996</c:v>
                </c:pt>
                <c:pt idx="33">
                  <c:v>3.9</c:v>
                </c:pt>
                <c:pt idx="34">
                  <c:v>3.9</c:v>
                </c:pt>
                <c:pt idx="35">
                  <c:v>3.9</c:v>
                </c:pt>
                <c:pt idx="36">
                  <c:v>3.8</c:v>
                </c:pt>
                <c:pt idx="37">
                  <c:v>4</c:v>
                </c:pt>
                <c:pt idx="38">
                  <c:v>3.6</c:v>
                </c:pt>
                <c:pt idx="39">
                  <c:v>3.7</c:v>
                </c:pt>
                <c:pt idx="40">
                  <c:v>3.9</c:v>
                </c:pt>
                <c:pt idx="41">
                  <c:v>3.4</c:v>
                </c:pt>
                <c:pt idx="42">
                  <c:v>3.7</c:v>
                </c:pt>
                <c:pt idx="43">
                  <c:v>4.3</c:v>
                </c:pt>
                <c:pt idx="44">
                  <c:v>4.0999999999999996</c:v>
                </c:pt>
                <c:pt idx="45">
                  <c:v>4</c:v>
                </c:pt>
                <c:pt idx="46">
                  <c:v>3.6</c:v>
                </c:pt>
                <c:pt idx="47">
                  <c:v>3.7</c:v>
                </c:pt>
                <c:pt idx="48">
                  <c:v>3.7</c:v>
                </c:pt>
                <c:pt idx="49">
                  <c:v>3.5</c:v>
                </c:pt>
                <c:pt idx="50">
                  <c:v>3.1</c:v>
                </c:pt>
                <c:pt idx="51">
                  <c:v>3</c:v>
                </c:pt>
                <c:pt idx="52">
                  <c:v>2.8</c:v>
                </c:pt>
                <c:pt idx="53">
                  <c:v>3</c:v>
                </c:pt>
                <c:pt idx="54">
                  <c:v>2.6</c:v>
                </c:pt>
                <c:pt idx="55">
                  <c:v>3.4</c:v>
                </c:pt>
                <c:pt idx="56">
                  <c:v>3.6</c:v>
                </c:pt>
                <c:pt idx="57">
                  <c:v>2.1</c:v>
                </c:pt>
                <c:pt idx="58">
                  <c:v>2.1</c:v>
                </c:pt>
                <c:pt idx="59">
                  <c:v>2.5</c:v>
                </c:pt>
                <c:pt idx="60">
                  <c:v>1.9</c:v>
                </c:pt>
                <c:pt idx="61">
                  <c:v>1.6</c:v>
                </c:pt>
                <c:pt idx="62">
                  <c:v>1.8</c:v>
                </c:pt>
                <c:pt idx="63">
                  <c:v>1.9</c:v>
                </c:pt>
                <c:pt idx="64">
                  <c:v>2.1</c:v>
                </c:pt>
                <c:pt idx="65">
                  <c:v>2</c:v>
                </c:pt>
                <c:pt idx="66">
                  <c:v>2.1</c:v>
                </c:pt>
                <c:pt idx="67">
                  <c:v>2.7</c:v>
                </c:pt>
                <c:pt idx="68">
                  <c:v>1.9</c:v>
                </c:pt>
                <c:pt idx="69">
                  <c:v>2.2000000000000002</c:v>
                </c:pt>
                <c:pt idx="70">
                  <c:v>2.2000000000000002</c:v>
                </c:pt>
                <c:pt idx="71">
                  <c:v>2.2000000000000002</c:v>
                </c:pt>
                <c:pt idx="72">
                  <c:v>2.2999999999999998</c:v>
                </c:pt>
                <c:pt idx="73">
                  <c:v>1.9</c:v>
                </c:pt>
                <c:pt idx="74">
                  <c:v>2.1</c:v>
                </c:pt>
                <c:pt idx="75">
                  <c:v>2.1</c:v>
                </c:pt>
                <c:pt idx="76">
                  <c:v>2.4</c:v>
                </c:pt>
                <c:pt idx="77">
                  <c:v>2.2000000000000002</c:v>
                </c:pt>
                <c:pt idx="78">
                  <c:v>2.2000000000000002</c:v>
                </c:pt>
                <c:pt idx="79">
                  <c:v>2.1</c:v>
                </c:pt>
                <c:pt idx="80">
                  <c:v>2.1</c:v>
                </c:pt>
                <c:pt idx="81">
                  <c:v>2.4</c:v>
                </c:pt>
                <c:pt idx="82">
                  <c:v>2.4</c:v>
                </c:pt>
                <c:pt idx="83">
                  <c:v>2.4</c:v>
                </c:pt>
                <c:pt idx="84">
                  <c:v>2.8</c:v>
                </c:pt>
                <c:pt idx="85">
                  <c:v>2.8</c:v>
                </c:pt>
                <c:pt idx="86">
                  <c:v>2.2000000000000002</c:v>
                </c:pt>
                <c:pt idx="87">
                  <c:v>2.7</c:v>
                </c:pt>
                <c:pt idx="88">
                  <c:v>2.4</c:v>
                </c:pt>
                <c:pt idx="89">
                  <c:v>2.4</c:v>
                </c:pt>
                <c:pt idx="90">
                  <c:v>2.5</c:v>
                </c:pt>
                <c:pt idx="91">
                  <c:v>2.5</c:v>
                </c:pt>
                <c:pt idx="92">
                  <c:v>2.6</c:v>
                </c:pt>
                <c:pt idx="93">
                  <c:v>2.4</c:v>
                </c:pt>
                <c:pt idx="94">
                  <c:v>2.5</c:v>
                </c:pt>
                <c:pt idx="95">
                  <c:v>2.5</c:v>
                </c:pt>
                <c:pt idx="96">
                  <c:v>2.6</c:v>
                </c:pt>
                <c:pt idx="97">
                  <c:v>2.6</c:v>
                </c:pt>
                <c:pt idx="98">
                  <c:v>2.4</c:v>
                </c:pt>
                <c:pt idx="99">
                  <c:v>2.6</c:v>
                </c:pt>
                <c:pt idx="100">
                  <c:v>2.5</c:v>
                </c:pt>
                <c:pt idx="101">
                  <c:v>2.8</c:v>
                </c:pt>
                <c:pt idx="102">
                  <c:v>2.5</c:v>
                </c:pt>
                <c:pt idx="103">
                  <c:v>2.7</c:v>
                </c:pt>
                <c:pt idx="104">
                  <c:v>2.6</c:v>
                </c:pt>
                <c:pt idx="105">
                  <c:v>2.5</c:v>
                </c:pt>
                <c:pt idx="106">
                  <c:v>2.5</c:v>
                </c:pt>
                <c:pt idx="107">
                  <c:v>2.7</c:v>
                </c:pt>
                <c:pt idx="108">
                  <c:v>2.9</c:v>
                </c:pt>
                <c:pt idx="109">
                  <c:v>2.9</c:v>
                </c:pt>
                <c:pt idx="110">
                  <c:v>2.6</c:v>
                </c:pt>
                <c:pt idx="111">
                  <c:v>2.8</c:v>
                </c:pt>
                <c:pt idx="112">
                  <c:v>2.7</c:v>
                </c:pt>
                <c:pt idx="113">
                  <c:v>3</c:v>
                </c:pt>
                <c:pt idx="114">
                  <c:v>2.8</c:v>
                </c:pt>
                <c:pt idx="115">
                  <c:v>3</c:v>
                </c:pt>
              </c:numCache>
            </c:numRef>
          </c:val>
        </c:ser>
        <c:ser>
          <c:idx val="1"/>
          <c:order val="1"/>
          <c:tx>
            <c:strRef>
              <c:f>Sheet1!$C$1</c:f>
              <c:strCache>
                <c:ptCount val="1"/>
                <c:pt idx="0">
                  <c:v>Ford</c:v>
                </c:pt>
              </c:strCache>
            </c:strRef>
          </c:tx>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Sheet1!$C$2:$C$117</c:f>
              <c:numCache>
                <c:formatCode>0.0</c:formatCode>
                <c:ptCount val="116"/>
                <c:pt idx="0">
                  <c:v>3.3</c:v>
                </c:pt>
                <c:pt idx="1">
                  <c:v>3.3</c:v>
                </c:pt>
                <c:pt idx="2">
                  <c:v>3.4</c:v>
                </c:pt>
                <c:pt idx="3">
                  <c:v>3.2</c:v>
                </c:pt>
                <c:pt idx="4">
                  <c:v>3.3</c:v>
                </c:pt>
                <c:pt idx="5">
                  <c:v>2.9</c:v>
                </c:pt>
                <c:pt idx="6">
                  <c:v>3.1</c:v>
                </c:pt>
                <c:pt idx="7">
                  <c:v>3.1</c:v>
                </c:pt>
                <c:pt idx="8">
                  <c:v>3.4</c:v>
                </c:pt>
                <c:pt idx="9">
                  <c:v>3.3</c:v>
                </c:pt>
                <c:pt idx="10">
                  <c:v>3.1</c:v>
                </c:pt>
                <c:pt idx="11">
                  <c:v>3.3</c:v>
                </c:pt>
                <c:pt idx="12">
                  <c:v>3</c:v>
                </c:pt>
                <c:pt idx="13">
                  <c:v>3.2</c:v>
                </c:pt>
                <c:pt idx="14">
                  <c:v>3.2</c:v>
                </c:pt>
                <c:pt idx="15">
                  <c:v>3.2</c:v>
                </c:pt>
                <c:pt idx="16">
                  <c:v>3.1</c:v>
                </c:pt>
                <c:pt idx="17">
                  <c:v>2.9</c:v>
                </c:pt>
                <c:pt idx="18">
                  <c:v>4.0999999999999996</c:v>
                </c:pt>
                <c:pt idx="19">
                  <c:v>3.2</c:v>
                </c:pt>
                <c:pt idx="20">
                  <c:v>2.7</c:v>
                </c:pt>
                <c:pt idx="21">
                  <c:v>2.4</c:v>
                </c:pt>
                <c:pt idx="22">
                  <c:v>2.6</c:v>
                </c:pt>
                <c:pt idx="23">
                  <c:v>2.9</c:v>
                </c:pt>
                <c:pt idx="24">
                  <c:v>3.1</c:v>
                </c:pt>
                <c:pt idx="25">
                  <c:v>3.1</c:v>
                </c:pt>
                <c:pt idx="26">
                  <c:v>3</c:v>
                </c:pt>
                <c:pt idx="27">
                  <c:v>2.9</c:v>
                </c:pt>
                <c:pt idx="28">
                  <c:v>2.9</c:v>
                </c:pt>
                <c:pt idx="29">
                  <c:v>2.8</c:v>
                </c:pt>
                <c:pt idx="30">
                  <c:v>2.7</c:v>
                </c:pt>
                <c:pt idx="31">
                  <c:v>2.7</c:v>
                </c:pt>
                <c:pt idx="32">
                  <c:v>2.8</c:v>
                </c:pt>
                <c:pt idx="33">
                  <c:v>2.7</c:v>
                </c:pt>
                <c:pt idx="34">
                  <c:v>2.2999999999999998</c:v>
                </c:pt>
                <c:pt idx="35">
                  <c:v>2.6</c:v>
                </c:pt>
                <c:pt idx="36">
                  <c:v>2.5</c:v>
                </c:pt>
                <c:pt idx="37">
                  <c:v>2.7</c:v>
                </c:pt>
                <c:pt idx="38">
                  <c:v>2.7</c:v>
                </c:pt>
                <c:pt idx="39">
                  <c:v>2.7</c:v>
                </c:pt>
                <c:pt idx="40">
                  <c:v>2.6</c:v>
                </c:pt>
                <c:pt idx="41">
                  <c:v>2.6</c:v>
                </c:pt>
                <c:pt idx="42">
                  <c:v>2.2000000000000002</c:v>
                </c:pt>
                <c:pt idx="43">
                  <c:v>2.2999999999999998</c:v>
                </c:pt>
                <c:pt idx="44">
                  <c:v>2.2000000000000002</c:v>
                </c:pt>
                <c:pt idx="45">
                  <c:v>2.4</c:v>
                </c:pt>
                <c:pt idx="46">
                  <c:v>2.4</c:v>
                </c:pt>
                <c:pt idx="47">
                  <c:v>2.2999999999999998</c:v>
                </c:pt>
                <c:pt idx="48">
                  <c:v>2.2999999999999998</c:v>
                </c:pt>
                <c:pt idx="49">
                  <c:v>2.5</c:v>
                </c:pt>
                <c:pt idx="50">
                  <c:v>2.4</c:v>
                </c:pt>
                <c:pt idx="51">
                  <c:v>2.2999999999999998</c:v>
                </c:pt>
                <c:pt idx="52">
                  <c:v>2.2000000000000002</c:v>
                </c:pt>
                <c:pt idx="53">
                  <c:v>2</c:v>
                </c:pt>
                <c:pt idx="54">
                  <c:v>1.8</c:v>
                </c:pt>
                <c:pt idx="55">
                  <c:v>1.7</c:v>
                </c:pt>
                <c:pt idx="56">
                  <c:v>1.5</c:v>
                </c:pt>
                <c:pt idx="57">
                  <c:v>1.6</c:v>
                </c:pt>
                <c:pt idx="58">
                  <c:v>1.7</c:v>
                </c:pt>
                <c:pt idx="59">
                  <c:v>1.6</c:v>
                </c:pt>
                <c:pt idx="60">
                  <c:v>1.4</c:v>
                </c:pt>
                <c:pt idx="61">
                  <c:v>1.3</c:v>
                </c:pt>
                <c:pt idx="62">
                  <c:v>1.5</c:v>
                </c:pt>
                <c:pt idx="63">
                  <c:v>1.5</c:v>
                </c:pt>
                <c:pt idx="64">
                  <c:v>1.7</c:v>
                </c:pt>
                <c:pt idx="65">
                  <c:v>1.7</c:v>
                </c:pt>
                <c:pt idx="66">
                  <c:v>1.9</c:v>
                </c:pt>
                <c:pt idx="67">
                  <c:v>2</c:v>
                </c:pt>
                <c:pt idx="68">
                  <c:v>1.4</c:v>
                </c:pt>
                <c:pt idx="69">
                  <c:v>1.7</c:v>
                </c:pt>
                <c:pt idx="70">
                  <c:v>1.8</c:v>
                </c:pt>
                <c:pt idx="71">
                  <c:v>1.9</c:v>
                </c:pt>
                <c:pt idx="72">
                  <c:v>1.8</c:v>
                </c:pt>
                <c:pt idx="73">
                  <c:v>1.8</c:v>
                </c:pt>
                <c:pt idx="74">
                  <c:v>2</c:v>
                </c:pt>
                <c:pt idx="75">
                  <c:v>1.9</c:v>
                </c:pt>
                <c:pt idx="76">
                  <c:v>2.1</c:v>
                </c:pt>
                <c:pt idx="77">
                  <c:v>2</c:v>
                </c:pt>
                <c:pt idx="78">
                  <c:v>1.9</c:v>
                </c:pt>
                <c:pt idx="79">
                  <c:v>1.9</c:v>
                </c:pt>
                <c:pt idx="80">
                  <c:v>2</c:v>
                </c:pt>
                <c:pt idx="81">
                  <c:v>2.1</c:v>
                </c:pt>
                <c:pt idx="82">
                  <c:v>2.1</c:v>
                </c:pt>
                <c:pt idx="83">
                  <c:v>2.1</c:v>
                </c:pt>
                <c:pt idx="84">
                  <c:v>2</c:v>
                </c:pt>
                <c:pt idx="85">
                  <c:v>2.1</c:v>
                </c:pt>
                <c:pt idx="86">
                  <c:v>2.2999999999999998</c:v>
                </c:pt>
                <c:pt idx="87">
                  <c:v>2.2000000000000002</c:v>
                </c:pt>
                <c:pt idx="88">
                  <c:v>2.2000000000000002</c:v>
                </c:pt>
                <c:pt idx="89">
                  <c:v>2.2000000000000002</c:v>
                </c:pt>
                <c:pt idx="90">
                  <c:v>2.2000000000000002</c:v>
                </c:pt>
                <c:pt idx="91">
                  <c:v>2</c:v>
                </c:pt>
                <c:pt idx="92">
                  <c:v>2.2000000000000002</c:v>
                </c:pt>
                <c:pt idx="93">
                  <c:v>2.2000000000000002</c:v>
                </c:pt>
                <c:pt idx="94">
                  <c:v>2.2999999999999998</c:v>
                </c:pt>
                <c:pt idx="95">
                  <c:v>2.2999999999999998</c:v>
                </c:pt>
                <c:pt idx="96">
                  <c:v>2.2000000000000002</c:v>
                </c:pt>
                <c:pt idx="97">
                  <c:v>2.2999999999999998</c:v>
                </c:pt>
                <c:pt idx="98">
                  <c:v>2.4</c:v>
                </c:pt>
                <c:pt idx="99">
                  <c:v>2.2000000000000002</c:v>
                </c:pt>
                <c:pt idx="100">
                  <c:v>2.2999999999999998</c:v>
                </c:pt>
                <c:pt idx="101">
                  <c:v>2.4</c:v>
                </c:pt>
                <c:pt idx="102">
                  <c:v>2.2000000000000002</c:v>
                </c:pt>
                <c:pt idx="103">
                  <c:v>2.2999999999999998</c:v>
                </c:pt>
                <c:pt idx="104">
                  <c:v>2.2000000000000002</c:v>
                </c:pt>
                <c:pt idx="105">
                  <c:v>2.2000000000000002</c:v>
                </c:pt>
                <c:pt idx="106">
                  <c:v>2.5</c:v>
                </c:pt>
                <c:pt idx="107">
                  <c:v>2.4</c:v>
                </c:pt>
                <c:pt idx="108">
                  <c:v>2.5</c:v>
                </c:pt>
                <c:pt idx="109">
                  <c:v>2.6</c:v>
                </c:pt>
                <c:pt idx="110">
                  <c:v>2.6</c:v>
                </c:pt>
                <c:pt idx="111">
                  <c:v>2.5</c:v>
                </c:pt>
                <c:pt idx="112">
                  <c:v>2.7</c:v>
                </c:pt>
                <c:pt idx="113">
                  <c:v>2.8</c:v>
                </c:pt>
                <c:pt idx="114">
                  <c:v>2.4</c:v>
                </c:pt>
                <c:pt idx="115">
                  <c:v>2.5</c:v>
                </c:pt>
              </c:numCache>
            </c:numRef>
          </c:val>
        </c:ser>
        <c:ser>
          <c:idx val="2"/>
          <c:order val="2"/>
          <c:tx>
            <c:strRef>
              <c:f>Sheet1!$D$1</c:f>
              <c:strCache>
                <c:ptCount val="1"/>
                <c:pt idx="0">
                  <c:v>Chrysler</c:v>
                </c:pt>
              </c:strCache>
            </c:strRef>
          </c:tx>
          <c:spPr>
            <a:solidFill>
              <a:srgbClr val="00B050"/>
            </a:solidFill>
          </c:spPr>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Sheet1!$D$2:$D$117</c:f>
              <c:numCache>
                <c:formatCode>0.0</c:formatCode>
                <c:ptCount val="116"/>
                <c:pt idx="0">
                  <c:v>2.2000000000000002</c:v>
                </c:pt>
                <c:pt idx="1">
                  <c:v>2.2000000000000002</c:v>
                </c:pt>
                <c:pt idx="2">
                  <c:v>2.2000000000000002</c:v>
                </c:pt>
                <c:pt idx="3">
                  <c:v>2.2000000000000002</c:v>
                </c:pt>
                <c:pt idx="4">
                  <c:v>2.4</c:v>
                </c:pt>
                <c:pt idx="5">
                  <c:v>2.2000000000000002</c:v>
                </c:pt>
                <c:pt idx="6">
                  <c:v>2.1</c:v>
                </c:pt>
                <c:pt idx="7">
                  <c:v>2.1</c:v>
                </c:pt>
                <c:pt idx="8">
                  <c:v>2</c:v>
                </c:pt>
                <c:pt idx="9">
                  <c:v>2.1</c:v>
                </c:pt>
                <c:pt idx="10">
                  <c:v>2.2000000000000002</c:v>
                </c:pt>
                <c:pt idx="11">
                  <c:v>2.2999999999999998</c:v>
                </c:pt>
                <c:pt idx="12">
                  <c:v>2.2999999999999998</c:v>
                </c:pt>
                <c:pt idx="13">
                  <c:v>2.4</c:v>
                </c:pt>
                <c:pt idx="14">
                  <c:v>2.2000000000000002</c:v>
                </c:pt>
                <c:pt idx="15">
                  <c:v>2.4</c:v>
                </c:pt>
                <c:pt idx="16">
                  <c:v>2.4</c:v>
                </c:pt>
                <c:pt idx="17">
                  <c:v>2.2999999999999998</c:v>
                </c:pt>
                <c:pt idx="18">
                  <c:v>2.8</c:v>
                </c:pt>
                <c:pt idx="19">
                  <c:v>2.2000000000000002</c:v>
                </c:pt>
                <c:pt idx="20">
                  <c:v>2.2000000000000002</c:v>
                </c:pt>
                <c:pt idx="21">
                  <c:v>2.1</c:v>
                </c:pt>
                <c:pt idx="22">
                  <c:v>2.1</c:v>
                </c:pt>
                <c:pt idx="23">
                  <c:v>2.2000000000000002</c:v>
                </c:pt>
                <c:pt idx="24">
                  <c:v>2.4</c:v>
                </c:pt>
                <c:pt idx="25">
                  <c:v>2.5</c:v>
                </c:pt>
                <c:pt idx="26">
                  <c:v>2.2999999999999998</c:v>
                </c:pt>
                <c:pt idx="27">
                  <c:v>2.2000000000000002</c:v>
                </c:pt>
                <c:pt idx="28">
                  <c:v>2.1</c:v>
                </c:pt>
                <c:pt idx="29">
                  <c:v>2</c:v>
                </c:pt>
                <c:pt idx="30">
                  <c:v>1.7</c:v>
                </c:pt>
                <c:pt idx="31">
                  <c:v>2</c:v>
                </c:pt>
                <c:pt idx="32">
                  <c:v>2.1</c:v>
                </c:pt>
                <c:pt idx="33">
                  <c:v>2.1</c:v>
                </c:pt>
                <c:pt idx="34">
                  <c:v>2.2000000000000002</c:v>
                </c:pt>
                <c:pt idx="35">
                  <c:v>2.2000000000000002</c:v>
                </c:pt>
                <c:pt idx="36">
                  <c:v>2.4</c:v>
                </c:pt>
                <c:pt idx="37">
                  <c:v>2.2999999999999998</c:v>
                </c:pt>
                <c:pt idx="38">
                  <c:v>2.2000000000000002</c:v>
                </c:pt>
                <c:pt idx="39">
                  <c:v>2.4</c:v>
                </c:pt>
                <c:pt idx="40">
                  <c:v>2.1</c:v>
                </c:pt>
                <c:pt idx="41">
                  <c:v>2</c:v>
                </c:pt>
                <c:pt idx="42">
                  <c:v>1.6</c:v>
                </c:pt>
                <c:pt idx="43">
                  <c:v>1.9</c:v>
                </c:pt>
                <c:pt idx="44">
                  <c:v>2</c:v>
                </c:pt>
                <c:pt idx="45">
                  <c:v>1.9</c:v>
                </c:pt>
                <c:pt idx="46">
                  <c:v>2.2000000000000002</c:v>
                </c:pt>
                <c:pt idx="47">
                  <c:v>2.2000000000000002</c:v>
                </c:pt>
                <c:pt idx="48">
                  <c:v>2</c:v>
                </c:pt>
                <c:pt idx="49">
                  <c:v>1.9</c:v>
                </c:pt>
                <c:pt idx="50">
                  <c:v>1.9</c:v>
                </c:pt>
                <c:pt idx="51">
                  <c:v>1.7</c:v>
                </c:pt>
                <c:pt idx="52">
                  <c:v>1.6</c:v>
                </c:pt>
                <c:pt idx="53">
                  <c:v>1.3</c:v>
                </c:pt>
                <c:pt idx="54">
                  <c:v>1.1000000000000001</c:v>
                </c:pt>
                <c:pt idx="55">
                  <c:v>1.2</c:v>
                </c:pt>
                <c:pt idx="56">
                  <c:v>1.4</c:v>
                </c:pt>
                <c:pt idx="57">
                  <c:v>1.2</c:v>
                </c:pt>
                <c:pt idx="58">
                  <c:v>1.2</c:v>
                </c:pt>
                <c:pt idx="59">
                  <c:v>1</c:v>
                </c:pt>
                <c:pt idx="60">
                  <c:v>0.9</c:v>
                </c:pt>
                <c:pt idx="61">
                  <c:v>1.1000000000000001</c:v>
                </c:pt>
                <c:pt idx="62">
                  <c:v>1.2</c:v>
                </c:pt>
                <c:pt idx="63">
                  <c:v>0.9</c:v>
                </c:pt>
                <c:pt idx="64">
                  <c:v>0.8</c:v>
                </c:pt>
                <c:pt idx="65">
                  <c:v>0.8</c:v>
                </c:pt>
                <c:pt idx="66">
                  <c:v>1</c:v>
                </c:pt>
                <c:pt idx="67">
                  <c:v>1</c:v>
                </c:pt>
                <c:pt idx="68">
                  <c:v>0.8</c:v>
                </c:pt>
                <c:pt idx="69">
                  <c:v>0.9</c:v>
                </c:pt>
                <c:pt idx="70">
                  <c:v>0.9</c:v>
                </c:pt>
                <c:pt idx="71">
                  <c:v>0.9</c:v>
                </c:pt>
                <c:pt idx="72">
                  <c:v>0.9</c:v>
                </c:pt>
                <c:pt idx="73">
                  <c:v>1.1000000000000001</c:v>
                </c:pt>
                <c:pt idx="74">
                  <c:v>1</c:v>
                </c:pt>
                <c:pt idx="75">
                  <c:v>1.1000000000000001</c:v>
                </c:pt>
                <c:pt idx="76">
                  <c:v>1.1000000000000001</c:v>
                </c:pt>
                <c:pt idx="77">
                  <c:v>1</c:v>
                </c:pt>
                <c:pt idx="78">
                  <c:v>1.1000000000000001</c:v>
                </c:pt>
                <c:pt idx="79">
                  <c:v>1.2</c:v>
                </c:pt>
                <c:pt idx="80">
                  <c:v>1.2</c:v>
                </c:pt>
                <c:pt idx="81">
                  <c:v>1.2</c:v>
                </c:pt>
                <c:pt idx="82">
                  <c:v>1</c:v>
                </c:pt>
                <c:pt idx="83">
                  <c:v>1.1000000000000001</c:v>
                </c:pt>
                <c:pt idx="84">
                  <c:v>1.1000000000000001</c:v>
                </c:pt>
                <c:pt idx="85">
                  <c:v>1.3</c:v>
                </c:pt>
                <c:pt idx="86">
                  <c:v>1.3</c:v>
                </c:pt>
                <c:pt idx="87">
                  <c:v>1.3</c:v>
                </c:pt>
                <c:pt idx="88">
                  <c:v>1.3</c:v>
                </c:pt>
                <c:pt idx="89">
                  <c:v>1.3</c:v>
                </c:pt>
                <c:pt idx="90">
                  <c:v>1.3</c:v>
                </c:pt>
                <c:pt idx="91">
                  <c:v>1.4</c:v>
                </c:pt>
                <c:pt idx="92">
                  <c:v>1.5</c:v>
                </c:pt>
                <c:pt idx="93">
                  <c:v>1.4</c:v>
                </c:pt>
                <c:pt idx="94">
                  <c:v>1.4</c:v>
                </c:pt>
                <c:pt idx="95">
                  <c:v>1.4</c:v>
                </c:pt>
                <c:pt idx="96">
                  <c:v>1.5</c:v>
                </c:pt>
                <c:pt idx="97">
                  <c:v>1.6</c:v>
                </c:pt>
                <c:pt idx="98">
                  <c:v>1.7</c:v>
                </c:pt>
                <c:pt idx="99">
                  <c:v>1.7</c:v>
                </c:pt>
                <c:pt idx="100">
                  <c:v>1.5</c:v>
                </c:pt>
                <c:pt idx="101">
                  <c:v>1.6</c:v>
                </c:pt>
                <c:pt idx="102">
                  <c:v>1.5</c:v>
                </c:pt>
                <c:pt idx="103">
                  <c:v>1.6</c:v>
                </c:pt>
                <c:pt idx="104">
                  <c:v>1.7</c:v>
                </c:pt>
                <c:pt idx="105">
                  <c:v>1.6</c:v>
                </c:pt>
                <c:pt idx="106">
                  <c:v>1.6</c:v>
                </c:pt>
                <c:pt idx="107">
                  <c:v>1.6</c:v>
                </c:pt>
                <c:pt idx="108">
                  <c:v>1.7</c:v>
                </c:pt>
                <c:pt idx="109">
                  <c:v>1.7</c:v>
                </c:pt>
                <c:pt idx="110">
                  <c:v>1.8</c:v>
                </c:pt>
                <c:pt idx="111">
                  <c:v>1.8</c:v>
                </c:pt>
                <c:pt idx="112">
                  <c:v>1.7</c:v>
                </c:pt>
                <c:pt idx="113">
                  <c:v>1.7</c:v>
                </c:pt>
                <c:pt idx="114">
                  <c:v>1.6</c:v>
                </c:pt>
                <c:pt idx="115">
                  <c:v>1.7</c:v>
                </c:pt>
              </c:numCache>
            </c:numRef>
          </c:val>
        </c:ser>
        <c:ser>
          <c:idx val="3"/>
          <c:order val="3"/>
          <c:tx>
            <c:strRef>
              <c:f>Sheet1!$E$1</c:f>
              <c:strCache>
                <c:ptCount val="1"/>
                <c:pt idx="0">
                  <c:v>Honda</c:v>
                </c:pt>
              </c:strCache>
            </c:strRef>
          </c:tx>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Sheet1!$E$2:$E$117</c:f>
              <c:numCache>
                <c:formatCode>0.0</c:formatCode>
                <c:ptCount val="116"/>
                <c:pt idx="0">
                  <c:v>1.3</c:v>
                </c:pt>
                <c:pt idx="1">
                  <c:v>1.4</c:v>
                </c:pt>
                <c:pt idx="2">
                  <c:v>1.3</c:v>
                </c:pt>
                <c:pt idx="3">
                  <c:v>1.3</c:v>
                </c:pt>
                <c:pt idx="4">
                  <c:v>1.5</c:v>
                </c:pt>
                <c:pt idx="5">
                  <c:v>1.2</c:v>
                </c:pt>
                <c:pt idx="6">
                  <c:v>1.4</c:v>
                </c:pt>
                <c:pt idx="7">
                  <c:v>1.5</c:v>
                </c:pt>
                <c:pt idx="8">
                  <c:v>1.3</c:v>
                </c:pt>
                <c:pt idx="9">
                  <c:v>1.4</c:v>
                </c:pt>
                <c:pt idx="10">
                  <c:v>1.3</c:v>
                </c:pt>
                <c:pt idx="11">
                  <c:v>1.7</c:v>
                </c:pt>
                <c:pt idx="12">
                  <c:v>1.2</c:v>
                </c:pt>
                <c:pt idx="13">
                  <c:v>1.3</c:v>
                </c:pt>
                <c:pt idx="14">
                  <c:v>1.4</c:v>
                </c:pt>
                <c:pt idx="15">
                  <c:v>1.6</c:v>
                </c:pt>
                <c:pt idx="16">
                  <c:v>1.4</c:v>
                </c:pt>
                <c:pt idx="17">
                  <c:v>1.3</c:v>
                </c:pt>
                <c:pt idx="18">
                  <c:v>1.6</c:v>
                </c:pt>
                <c:pt idx="19">
                  <c:v>1.8</c:v>
                </c:pt>
                <c:pt idx="20">
                  <c:v>1.5</c:v>
                </c:pt>
                <c:pt idx="21">
                  <c:v>1.4</c:v>
                </c:pt>
                <c:pt idx="22">
                  <c:v>1.4</c:v>
                </c:pt>
                <c:pt idx="23">
                  <c:v>1.6</c:v>
                </c:pt>
                <c:pt idx="24">
                  <c:v>1.5</c:v>
                </c:pt>
                <c:pt idx="25">
                  <c:v>1.4</c:v>
                </c:pt>
                <c:pt idx="26">
                  <c:v>1.4</c:v>
                </c:pt>
                <c:pt idx="27">
                  <c:v>1.6</c:v>
                </c:pt>
                <c:pt idx="28">
                  <c:v>1.5</c:v>
                </c:pt>
                <c:pt idx="29">
                  <c:v>1.4</c:v>
                </c:pt>
                <c:pt idx="30">
                  <c:v>1.7</c:v>
                </c:pt>
                <c:pt idx="31">
                  <c:v>1.6</c:v>
                </c:pt>
                <c:pt idx="32">
                  <c:v>1.4</c:v>
                </c:pt>
                <c:pt idx="33">
                  <c:v>1.5</c:v>
                </c:pt>
                <c:pt idx="34">
                  <c:v>1.4</c:v>
                </c:pt>
                <c:pt idx="35">
                  <c:v>1.6</c:v>
                </c:pt>
                <c:pt idx="36">
                  <c:v>1.5</c:v>
                </c:pt>
                <c:pt idx="37">
                  <c:v>1.5</c:v>
                </c:pt>
                <c:pt idx="38">
                  <c:v>1.5</c:v>
                </c:pt>
                <c:pt idx="39">
                  <c:v>1.5</c:v>
                </c:pt>
                <c:pt idx="40">
                  <c:v>1.5</c:v>
                </c:pt>
                <c:pt idx="41">
                  <c:v>1.5</c:v>
                </c:pt>
                <c:pt idx="42">
                  <c:v>1.7</c:v>
                </c:pt>
                <c:pt idx="43">
                  <c:v>1.7</c:v>
                </c:pt>
                <c:pt idx="44">
                  <c:v>1.6</c:v>
                </c:pt>
                <c:pt idx="45">
                  <c:v>1.5</c:v>
                </c:pt>
                <c:pt idx="46">
                  <c:v>1.5</c:v>
                </c:pt>
                <c:pt idx="47">
                  <c:v>1.6</c:v>
                </c:pt>
                <c:pt idx="48">
                  <c:v>1.4</c:v>
                </c:pt>
                <c:pt idx="49">
                  <c:v>1.5</c:v>
                </c:pt>
                <c:pt idx="50">
                  <c:v>1.5</c:v>
                </c:pt>
                <c:pt idx="51">
                  <c:v>1.6</c:v>
                </c:pt>
                <c:pt idx="52">
                  <c:v>1.7</c:v>
                </c:pt>
                <c:pt idx="53">
                  <c:v>1.6</c:v>
                </c:pt>
                <c:pt idx="54">
                  <c:v>1.5</c:v>
                </c:pt>
                <c:pt idx="55">
                  <c:v>1.6</c:v>
                </c:pt>
                <c:pt idx="56">
                  <c:v>1.2</c:v>
                </c:pt>
                <c:pt idx="57">
                  <c:v>1.1000000000000001</c:v>
                </c:pt>
                <c:pt idx="58">
                  <c:v>1</c:v>
                </c:pt>
                <c:pt idx="59">
                  <c:v>1</c:v>
                </c:pt>
                <c:pt idx="60">
                  <c:v>1</c:v>
                </c:pt>
                <c:pt idx="61">
                  <c:v>0.9</c:v>
                </c:pt>
                <c:pt idx="62">
                  <c:v>1</c:v>
                </c:pt>
                <c:pt idx="63">
                  <c:v>1.1000000000000001</c:v>
                </c:pt>
                <c:pt idx="64">
                  <c:v>1</c:v>
                </c:pt>
                <c:pt idx="65">
                  <c:v>1.1000000000000001</c:v>
                </c:pt>
                <c:pt idx="66">
                  <c:v>1.3</c:v>
                </c:pt>
                <c:pt idx="67">
                  <c:v>1.8</c:v>
                </c:pt>
                <c:pt idx="68">
                  <c:v>0.9</c:v>
                </c:pt>
                <c:pt idx="69">
                  <c:v>1.1000000000000001</c:v>
                </c:pt>
                <c:pt idx="70">
                  <c:v>1.1000000000000001</c:v>
                </c:pt>
                <c:pt idx="71">
                  <c:v>1.2</c:v>
                </c:pt>
                <c:pt idx="72">
                  <c:v>1</c:v>
                </c:pt>
                <c:pt idx="73">
                  <c:v>1.1000000000000001</c:v>
                </c:pt>
                <c:pt idx="74">
                  <c:v>1.2</c:v>
                </c:pt>
                <c:pt idx="75">
                  <c:v>1.3</c:v>
                </c:pt>
                <c:pt idx="76">
                  <c:v>1.2</c:v>
                </c:pt>
                <c:pt idx="77">
                  <c:v>1.2</c:v>
                </c:pt>
                <c:pt idx="78">
                  <c:v>1.2</c:v>
                </c:pt>
                <c:pt idx="79">
                  <c:v>1.2</c:v>
                </c:pt>
                <c:pt idx="80">
                  <c:v>1.2</c:v>
                </c:pt>
                <c:pt idx="81">
                  <c:v>1.3</c:v>
                </c:pt>
                <c:pt idx="82">
                  <c:v>1.3</c:v>
                </c:pt>
                <c:pt idx="83">
                  <c:v>1.4</c:v>
                </c:pt>
                <c:pt idx="84">
                  <c:v>1.2</c:v>
                </c:pt>
                <c:pt idx="85">
                  <c:v>1.3</c:v>
                </c:pt>
                <c:pt idx="86">
                  <c:v>1.4</c:v>
                </c:pt>
                <c:pt idx="87">
                  <c:v>1.4</c:v>
                </c:pt>
                <c:pt idx="88">
                  <c:v>1</c:v>
                </c:pt>
                <c:pt idx="89">
                  <c:v>0.9</c:v>
                </c:pt>
                <c:pt idx="90">
                  <c:v>0.9</c:v>
                </c:pt>
                <c:pt idx="91">
                  <c:v>0.9</c:v>
                </c:pt>
                <c:pt idx="92">
                  <c:v>1.1000000000000001</c:v>
                </c:pt>
                <c:pt idx="93">
                  <c:v>1.3</c:v>
                </c:pt>
                <c:pt idx="94">
                  <c:v>1.2</c:v>
                </c:pt>
                <c:pt idx="95">
                  <c:v>1.2</c:v>
                </c:pt>
                <c:pt idx="96">
                  <c:v>1.3</c:v>
                </c:pt>
                <c:pt idx="97">
                  <c:v>1.4</c:v>
                </c:pt>
                <c:pt idx="98">
                  <c:v>1.3</c:v>
                </c:pt>
                <c:pt idx="99">
                  <c:v>1.5</c:v>
                </c:pt>
                <c:pt idx="100">
                  <c:v>1.4</c:v>
                </c:pt>
                <c:pt idx="101">
                  <c:v>1.4</c:v>
                </c:pt>
                <c:pt idx="102">
                  <c:v>1.4</c:v>
                </c:pt>
                <c:pt idx="103">
                  <c:v>1.5</c:v>
                </c:pt>
                <c:pt idx="104">
                  <c:v>1.5</c:v>
                </c:pt>
                <c:pt idx="105">
                  <c:v>1.4</c:v>
                </c:pt>
                <c:pt idx="106">
                  <c:v>1.6</c:v>
                </c:pt>
                <c:pt idx="107">
                  <c:v>1.5</c:v>
                </c:pt>
                <c:pt idx="108">
                  <c:v>1.4</c:v>
                </c:pt>
                <c:pt idx="109">
                  <c:v>1.4</c:v>
                </c:pt>
                <c:pt idx="110">
                  <c:v>1.4</c:v>
                </c:pt>
                <c:pt idx="111">
                  <c:v>1.5</c:v>
                </c:pt>
                <c:pt idx="112">
                  <c:v>1.5</c:v>
                </c:pt>
                <c:pt idx="113">
                  <c:v>1.5</c:v>
                </c:pt>
                <c:pt idx="114">
                  <c:v>1.7</c:v>
                </c:pt>
                <c:pt idx="115">
                  <c:v>1.8</c:v>
                </c:pt>
              </c:numCache>
            </c:numRef>
          </c:val>
        </c:ser>
        <c:ser>
          <c:idx val="4"/>
          <c:order val="4"/>
          <c:tx>
            <c:strRef>
              <c:f>Sheet1!$F$1</c:f>
              <c:strCache>
                <c:ptCount val="1"/>
                <c:pt idx="0">
                  <c:v>Toyota</c:v>
                </c:pt>
              </c:strCache>
            </c:strRef>
          </c:tx>
          <c:spPr>
            <a:solidFill>
              <a:srgbClr val="FF9900"/>
            </a:solidFill>
          </c:spPr>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Sheet1!$F$2:$F$117</c:f>
              <c:numCache>
                <c:formatCode>0.0</c:formatCode>
                <c:ptCount val="116"/>
                <c:pt idx="0">
                  <c:v>2.1</c:v>
                </c:pt>
                <c:pt idx="1">
                  <c:v>1.9</c:v>
                </c:pt>
                <c:pt idx="2">
                  <c:v>2</c:v>
                </c:pt>
                <c:pt idx="3">
                  <c:v>2</c:v>
                </c:pt>
                <c:pt idx="4">
                  <c:v>2.2000000000000002</c:v>
                </c:pt>
                <c:pt idx="5">
                  <c:v>1.8</c:v>
                </c:pt>
                <c:pt idx="6">
                  <c:v>2.2000000000000002</c:v>
                </c:pt>
                <c:pt idx="7">
                  <c:v>2</c:v>
                </c:pt>
                <c:pt idx="8">
                  <c:v>2</c:v>
                </c:pt>
                <c:pt idx="9">
                  <c:v>2.2000000000000002</c:v>
                </c:pt>
                <c:pt idx="10">
                  <c:v>2.1</c:v>
                </c:pt>
                <c:pt idx="11">
                  <c:v>2.2999999999999998</c:v>
                </c:pt>
                <c:pt idx="12">
                  <c:v>2.1</c:v>
                </c:pt>
                <c:pt idx="13">
                  <c:v>2.1</c:v>
                </c:pt>
                <c:pt idx="14">
                  <c:v>2.2000000000000002</c:v>
                </c:pt>
                <c:pt idx="15">
                  <c:v>2.4</c:v>
                </c:pt>
                <c:pt idx="16">
                  <c:v>2.2000000000000002</c:v>
                </c:pt>
                <c:pt idx="17">
                  <c:v>2.1</c:v>
                </c:pt>
                <c:pt idx="18">
                  <c:v>2.5</c:v>
                </c:pt>
                <c:pt idx="19">
                  <c:v>2.2999999999999998</c:v>
                </c:pt>
                <c:pt idx="20">
                  <c:v>2.2000000000000002</c:v>
                </c:pt>
                <c:pt idx="21">
                  <c:v>2.2000000000000002</c:v>
                </c:pt>
                <c:pt idx="22">
                  <c:v>2.2999999999999998</c:v>
                </c:pt>
                <c:pt idx="23">
                  <c:v>2.4</c:v>
                </c:pt>
                <c:pt idx="24">
                  <c:v>2.4</c:v>
                </c:pt>
                <c:pt idx="25">
                  <c:v>2.2000000000000002</c:v>
                </c:pt>
                <c:pt idx="26">
                  <c:v>2.4</c:v>
                </c:pt>
                <c:pt idx="27">
                  <c:v>2.5</c:v>
                </c:pt>
                <c:pt idx="28">
                  <c:v>2.6</c:v>
                </c:pt>
                <c:pt idx="29">
                  <c:v>2.4</c:v>
                </c:pt>
                <c:pt idx="30">
                  <c:v>2.8</c:v>
                </c:pt>
                <c:pt idx="31">
                  <c:v>2.6</c:v>
                </c:pt>
                <c:pt idx="32">
                  <c:v>2.7</c:v>
                </c:pt>
                <c:pt idx="33">
                  <c:v>2.5</c:v>
                </c:pt>
                <c:pt idx="34">
                  <c:v>2.6</c:v>
                </c:pt>
                <c:pt idx="35">
                  <c:v>2.7</c:v>
                </c:pt>
                <c:pt idx="36">
                  <c:v>2.7</c:v>
                </c:pt>
                <c:pt idx="37">
                  <c:v>2.5</c:v>
                </c:pt>
                <c:pt idx="38">
                  <c:v>2.6</c:v>
                </c:pt>
                <c:pt idx="39">
                  <c:v>2.5</c:v>
                </c:pt>
                <c:pt idx="40">
                  <c:v>2.8</c:v>
                </c:pt>
                <c:pt idx="41">
                  <c:v>2.7</c:v>
                </c:pt>
                <c:pt idx="42">
                  <c:v>2.6</c:v>
                </c:pt>
                <c:pt idx="43">
                  <c:v>2.5</c:v>
                </c:pt>
                <c:pt idx="44">
                  <c:v>2.6</c:v>
                </c:pt>
                <c:pt idx="45">
                  <c:v>2.6</c:v>
                </c:pt>
                <c:pt idx="46">
                  <c:v>2.7</c:v>
                </c:pt>
                <c:pt idx="47">
                  <c:v>2.7</c:v>
                </c:pt>
                <c:pt idx="48">
                  <c:v>2.5</c:v>
                </c:pt>
                <c:pt idx="49">
                  <c:v>2.4</c:v>
                </c:pt>
                <c:pt idx="50">
                  <c:v>2.4</c:v>
                </c:pt>
                <c:pt idx="51">
                  <c:v>2.5</c:v>
                </c:pt>
                <c:pt idx="52">
                  <c:v>2.6</c:v>
                </c:pt>
                <c:pt idx="53">
                  <c:v>2.2000000000000002</c:v>
                </c:pt>
                <c:pt idx="54">
                  <c:v>2.2000000000000002</c:v>
                </c:pt>
                <c:pt idx="55">
                  <c:v>2.2999999999999998</c:v>
                </c:pt>
                <c:pt idx="56">
                  <c:v>1.9</c:v>
                </c:pt>
                <c:pt idx="57">
                  <c:v>1.9</c:v>
                </c:pt>
                <c:pt idx="58">
                  <c:v>1.8</c:v>
                </c:pt>
                <c:pt idx="59">
                  <c:v>1.7</c:v>
                </c:pt>
                <c:pt idx="60">
                  <c:v>1.7</c:v>
                </c:pt>
                <c:pt idx="61">
                  <c:v>1.5</c:v>
                </c:pt>
                <c:pt idx="62">
                  <c:v>1.5</c:v>
                </c:pt>
                <c:pt idx="63">
                  <c:v>1.4</c:v>
                </c:pt>
                <c:pt idx="64">
                  <c:v>1.6</c:v>
                </c:pt>
                <c:pt idx="65">
                  <c:v>1.5</c:v>
                </c:pt>
                <c:pt idx="66">
                  <c:v>2</c:v>
                </c:pt>
                <c:pt idx="67">
                  <c:v>2.5</c:v>
                </c:pt>
                <c:pt idx="68">
                  <c:v>1.6</c:v>
                </c:pt>
                <c:pt idx="69">
                  <c:v>1.9</c:v>
                </c:pt>
                <c:pt idx="70">
                  <c:v>2</c:v>
                </c:pt>
                <c:pt idx="71">
                  <c:v>2.1</c:v>
                </c:pt>
                <c:pt idx="72">
                  <c:v>1.5</c:v>
                </c:pt>
                <c:pt idx="73">
                  <c:v>1.3</c:v>
                </c:pt>
                <c:pt idx="74">
                  <c:v>2.1</c:v>
                </c:pt>
                <c:pt idx="75">
                  <c:v>1.8</c:v>
                </c:pt>
                <c:pt idx="76">
                  <c:v>1.7</c:v>
                </c:pt>
                <c:pt idx="77">
                  <c:v>1.6</c:v>
                </c:pt>
                <c:pt idx="78">
                  <c:v>1.9</c:v>
                </c:pt>
                <c:pt idx="79">
                  <c:v>1.7</c:v>
                </c:pt>
                <c:pt idx="80">
                  <c:v>1.8</c:v>
                </c:pt>
                <c:pt idx="81">
                  <c:v>1.9</c:v>
                </c:pt>
                <c:pt idx="82">
                  <c:v>1.8</c:v>
                </c:pt>
                <c:pt idx="83">
                  <c:v>2</c:v>
                </c:pt>
                <c:pt idx="84">
                  <c:v>1.8</c:v>
                </c:pt>
                <c:pt idx="85">
                  <c:v>1.9</c:v>
                </c:pt>
                <c:pt idx="86">
                  <c:v>1.9</c:v>
                </c:pt>
                <c:pt idx="87">
                  <c:v>1.8</c:v>
                </c:pt>
                <c:pt idx="88">
                  <c:v>1.2</c:v>
                </c:pt>
                <c:pt idx="89">
                  <c:v>1.2</c:v>
                </c:pt>
                <c:pt idx="90">
                  <c:v>1.5</c:v>
                </c:pt>
                <c:pt idx="91">
                  <c:v>1.5</c:v>
                </c:pt>
                <c:pt idx="92">
                  <c:v>1.5</c:v>
                </c:pt>
                <c:pt idx="93">
                  <c:v>1.7</c:v>
                </c:pt>
                <c:pt idx="94">
                  <c:v>1.9</c:v>
                </c:pt>
                <c:pt idx="95">
                  <c:v>2</c:v>
                </c:pt>
                <c:pt idx="96">
                  <c:v>1.9</c:v>
                </c:pt>
                <c:pt idx="97">
                  <c:v>2</c:v>
                </c:pt>
                <c:pt idx="98">
                  <c:v>2</c:v>
                </c:pt>
                <c:pt idx="99">
                  <c:v>2.1</c:v>
                </c:pt>
                <c:pt idx="100">
                  <c:v>2.1</c:v>
                </c:pt>
                <c:pt idx="101">
                  <c:v>2</c:v>
                </c:pt>
                <c:pt idx="102">
                  <c:v>2</c:v>
                </c:pt>
                <c:pt idx="103">
                  <c:v>2.1</c:v>
                </c:pt>
                <c:pt idx="104">
                  <c:v>2.2000000000000002</c:v>
                </c:pt>
                <c:pt idx="105">
                  <c:v>2</c:v>
                </c:pt>
                <c:pt idx="106">
                  <c:v>2.2000000000000002</c:v>
                </c:pt>
                <c:pt idx="107">
                  <c:v>2.2000000000000002</c:v>
                </c:pt>
                <c:pt idx="108">
                  <c:v>2.2999999999999998</c:v>
                </c:pt>
                <c:pt idx="109">
                  <c:v>2.2000000000000002</c:v>
                </c:pt>
                <c:pt idx="110">
                  <c:v>2.1</c:v>
                </c:pt>
                <c:pt idx="111">
                  <c:v>2</c:v>
                </c:pt>
                <c:pt idx="112">
                  <c:v>2.2000000000000002</c:v>
                </c:pt>
                <c:pt idx="113">
                  <c:v>2.2000000000000002</c:v>
                </c:pt>
                <c:pt idx="114">
                  <c:v>2.2999999999999998</c:v>
                </c:pt>
                <c:pt idx="115">
                  <c:v>2.5</c:v>
                </c:pt>
              </c:numCache>
            </c:numRef>
          </c:val>
        </c:ser>
        <c:ser>
          <c:idx val="5"/>
          <c:order val="5"/>
          <c:tx>
            <c:strRef>
              <c:f>Sheet1!$G$1</c:f>
              <c:strCache>
                <c:ptCount val="1"/>
                <c:pt idx="0">
                  <c:v>Nissan</c:v>
                </c:pt>
              </c:strCache>
            </c:strRef>
          </c:tx>
          <c:spPr>
            <a:solidFill>
              <a:srgbClr val="7030A0"/>
            </a:solidFill>
          </c:spPr>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Sheet1!$G$2:$G$117</c:f>
              <c:numCache>
                <c:formatCode>0.0</c:formatCode>
                <c:ptCount val="116"/>
                <c:pt idx="0">
                  <c:v>1</c:v>
                </c:pt>
                <c:pt idx="1">
                  <c:v>1</c:v>
                </c:pt>
                <c:pt idx="2">
                  <c:v>1</c:v>
                </c:pt>
                <c:pt idx="3">
                  <c:v>0.8</c:v>
                </c:pt>
                <c:pt idx="4">
                  <c:v>0.9</c:v>
                </c:pt>
                <c:pt idx="5">
                  <c:v>0.8</c:v>
                </c:pt>
                <c:pt idx="6">
                  <c:v>1</c:v>
                </c:pt>
                <c:pt idx="7">
                  <c:v>0.9</c:v>
                </c:pt>
                <c:pt idx="8">
                  <c:v>1</c:v>
                </c:pt>
                <c:pt idx="9">
                  <c:v>1.1000000000000001</c:v>
                </c:pt>
                <c:pt idx="10">
                  <c:v>1.1000000000000001</c:v>
                </c:pt>
                <c:pt idx="11">
                  <c:v>1.1000000000000001</c:v>
                </c:pt>
                <c:pt idx="12">
                  <c:v>1.2</c:v>
                </c:pt>
                <c:pt idx="13">
                  <c:v>1.1000000000000001</c:v>
                </c:pt>
                <c:pt idx="14">
                  <c:v>1.1000000000000001</c:v>
                </c:pt>
                <c:pt idx="15">
                  <c:v>1.1000000000000001</c:v>
                </c:pt>
                <c:pt idx="16">
                  <c:v>1</c:v>
                </c:pt>
                <c:pt idx="17">
                  <c:v>1</c:v>
                </c:pt>
                <c:pt idx="18">
                  <c:v>1.2</c:v>
                </c:pt>
                <c:pt idx="19">
                  <c:v>1</c:v>
                </c:pt>
                <c:pt idx="20">
                  <c:v>1.2</c:v>
                </c:pt>
                <c:pt idx="21">
                  <c:v>0.9</c:v>
                </c:pt>
                <c:pt idx="22">
                  <c:v>1</c:v>
                </c:pt>
                <c:pt idx="23">
                  <c:v>1.1000000000000001</c:v>
                </c:pt>
                <c:pt idx="24">
                  <c:v>1.2</c:v>
                </c:pt>
                <c:pt idx="25">
                  <c:v>1.1000000000000001</c:v>
                </c:pt>
                <c:pt idx="26">
                  <c:v>1.1000000000000001</c:v>
                </c:pt>
                <c:pt idx="27">
                  <c:v>1</c:v>
                </c:pt>
                <c:pt idx="28">
                  <c:v>0.9</c:v>
                </c:pt>
                <c:pt idx="29">
                  <c:v>0.8</c:v>
                </c:pt>
                <c:pt idx="30">
                  <c:v>1</c:v>
                </c:pt>
                <c:pt idx="31">
                  <c:v>1</c:v>
                </c:pt>
                <c:pt idx="32">
                  <c:v>1.1000000000000001</c:v>
                </c:pt>
                <c:pt idx="33">
                  <c:v>1</c:v>
                </c:pt>
                <c:pt idx="34">
                  <c:v>1</c:v>
                </c:pt>
                <c:pt idx="35">
                  <c:v>1.1000000000000001</c:v>
                </c:pt>
                <c:pt idx="36">
                  <c:v>1.3</c:v>
                </c:pt>
                <c:pt idx="37">
                  <c:v>1.1000000000000001</c:v>
                </c:pt>
                <c:pt idx="38">
                  <c:v>1.2</c:v>
                </c:pt>
                <c:pt idx="39">
                  <c:v>0.9</c:v>
                </c:pt>
                <c:pt idx="40">
                  <c:v>1</c:v>
                </c:pt>
                <c:pt idx="41">
                  <c:v>1</c:v>
                </c:pt>
                <c:pt idx="42">
                  <c:v>1</c:v>
                </c:pt>
                <c:pt idx="43">
                  <c:v>1</c:v>
                </c:pt>
                <c:pt idx="44">
                  <c:v>1.2</c:v>
                </c:pt>
                <c:pt idx="45">
                  <c:v>1.1000000000000001</c:v>
                </c:pt>
                <c:pt idx="46">
                  <c:v>1.1000000000000001</c:v>
                </c:pt>
                <c:pt idx="47">
                  <c:v>1.1000000000000001</c:v>
                </c:pt>
                <c:pt idx="48">
                  <c:v>1.1000000000000001</c:v>
                </c:pt>
                <c:pt idx="49">
                  <c:v>1.1000000000000001</c:v>
                </c:pt>
                <c:pt idx="50">
                  <c:v>1.2</c:v>
                </c:pt>
                <c:pt idx="51">
                  <c:v>0.9</c:v>
                </c:pt>
                <c:pt idx="52">
                  <c:v>1</c:v>
                </c:pt>
                <c:pt idx="53">
                  <c:v>0.9</c:v>
                </c:pt>
                <c:pt idx="54">
                  <c:v>1.1000000000000001</c:v>
                </c:pt>
                <c:pt idx="55">
                  <c:v>1.2</c:v>
                </c:pt>
                <c:pt idx="56">
                  <c:v>0.8</c:v>
                </c:pt>
                <c:pt idx="57">
                  <c:v>0.7</c:v>
                </c:pt>
                <c:pt idx="58">
                  <c:v>0.6</c:v>
                </c:pt>
                <c:pt idx="59">
                  <c:v>0.7</c:v>
                </c:pt>
                <c:pt idx="60">
                  <c:v>0.8</c:v>
                </c:pt>
                <c:pt idx="61">
                  <c:v>0.7</c:v>
                </c:pt>
                <c:pt idx="62">
                  <c:v>0.8</c:v>
                </c:pt>
                <c:pt idx="63">
                  <c:v>0.5</c:v>
                </c:pt>
                <c:pt idx="64">
                  <c:v>0.7</c:v>
                </c:pt>
                <c:pt idx="65">
                  <c:v>0.7</c:v>
                </c:pt>
                <c:pt idx="66">
                  <c:v>0.8</c:v>
                </c:pt>
                <c:pt idx="67">
                  <c:v>1.2</c:v>
                </c:pt>
                <c:pt idx="68">
                  <c:v>0.7</c:v>
                </c:pt>
                <c:pt idx="69">
                  <c:v>0.8</c:v>
                </c:pt>
                <c:pt idx="70">
                  <c:v>0.8</c:v>
                </c:pt>
                <c:pt idx="71">
                  <c:v>0.8</c:v>
                </c:pt>
                <c:pt idx="72">
                  <c:v>1</c:v>
                </c:pt>
                <c:pt idx="73">
                  <c:v>0.9</c:v>
                </c:pt>
                <c:pt idx="74">
                  <c:v>1.1000000000000001</c:v>
                </c:pt>
                <c:pt idx="75">
                  <c:v>0.7</c:v>
                </c:pt>
                <c:pt idx="76">
                  <c:v>0.9</c:v>
                </c:pt>
                <c:pt idx="77">
                  <c:v>0.7</c:v>
                </c:pt>
                <c:pt idx="78">
                  <c:v>0.9</c:v>
                </c:pt>
                <c:pt idx="79">
                  <c:v>0.9</c:v>
                </c:pt>
                <c:pt idx="80">
                  <c:v>0.9</c:v>
                </c:pt>
                <c:pt idx="81">
                  <c:v>0.9</c:v>
                </c:pt>
                <c:pt idx="82">
                  <c:v>1</c:v>
                </c:pt>
                <c:pt idx="83">
                  <c:v>1</c:v>
                </c:pt>
                <c:pt idx="84">
                  <c:v>1.1000000000000001</c:v>
                </c:pt>
                <c:pt idx="85">
                  <c:v>1.3</c:v>
                </c:pt>
                <c:pt idx="86">
                  <c:v>1.3</c:v>
                </c:pt>
                <c:pt idx="87">
                  <c:v>0.8</c:v>
                </c:pt>
                <c:pt idx="88">
                  <c:v>0.8</c:v>
                </c:pt>
                <c:pt idx="89">
                  <c:v>0.8</c:v>
                </c:pt>
                <c:pt idx="90">
                  <c:v>1</c:v>
                </c:pt>
                <c:pt idx="91">
                  <c:v>1</c:v>
                </c:pt>
                <c:pt idx="92">
                  <c:v>1.2</c:v>
                </c:pt>
                <c:pt idx="93">
                  <c:v>1.1000000000000001</c:v>
                </c:pt>
                <c:pt idx="94">
                  <c:v>1.2</c:v>
                </c:pt>
                <c:pt idx="95">
                  <c:v>1.1000000000000001</c:v>
                </c:pt>
                <c:pt idx="96">
                  <c:v>1.2</c:v>
                </c:pt>
                <c:pt idx="97">
                  <c:v>1.3</c:v>
                </c:pt>
                <c:pt idx="98">
                  <c:v>1.3</c:v>
                </c:pt>
                <c:pt idx="99">
                  <c:v>0.8</c:v>
                </c:pt>
                <c:pt idx="100">
                  <c:v>1</c:v>
                </c:pt>
                <c:pt idx="101">
                  <c:v>1</c:v>
                </c:pt>
                <c:pt idx="102">
                  <c:v>1.2</c:v>
                </c:pt>
                <c:pt idx="103">
                  <c:v>1.1000000000000001</c:v>
                </c:pt>
                <c:pt idx="104">
                  <c:v>1.2</c:v>
                </c:pt>
                <c:pt idx="105">
                  <c:v>1.1000000000000001</c:v>
                </c:pt>
                <c:pt idx="106">
                  <c:v>1.3</c:v>
                </c:pt>
                <c:pt idx="107">
                  <c:v>1.2</c:v>
                </c:pt>
                <c:pt idx="108">
                  <c:v>1.2</c:v>
                </c:pt>
                <c:pt idx="109">
                  <c:v>1.3</c:v>
                </c:pt>
                <c:pt idx="110">
                  <c:v>1.4</c:v>
                </c:pt>
                <c:pt idx="111">
                  <c:v>1</c:v>
                </c:pt>
                <c:pt idx="112">
                  <c:v>1.2</c:v>
                </c:pt>
                <c:pt idx="113">
                  <c:v>1.2</c:v>
                </c:pt>
                <c:pt idx="114">
                  <c:v>1.3</c:v>
                </c:pt>
                <c:pt idx="115">
                  <c:v>1.3</c:v>
                </c:pt>
              </c:numCache>
            </c:numRef>
          </c:val>
        </c:ser>
        <c:ser>
          <c:idx val="6"/>
          <c:order val="6"/>
          <c:tx>
            <c:strRef>
              <c:f>Sheet1!$H$1</c:f>
              <c:strCache>
                <c:ptCount val="1"/>
                <c:pt idx="0">
                  <c:v>Others</c:v>
                </c:pt>
              </c:strCache>
            </c:strRef>
          </c:tx>
          <c:invertIfNegative val="0"/>
          <c:cat>
            <c:numRef>
              <c:f>Sheet1!$A$2:$A$117</c:f>
              <c:numCache>
                <c:formatCode>mmm\-yy</c:formatCode>
                <c:ptCount val="11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numCache>
            </c:numRef>
          </c:cat>
          <c:val>
            <c:numRef>
              <c:f>Sheet1!$H$2:$H$117</c:f>
              <c:numCache>
                <c:formatCode>0.0</c:formatCode>
                <c:ptCount val="116"/>
                <c:pt idx="0">
                  <c:v>2</c:v>
                </c:pt>
                <c:pt idx="1">
                  <c:v>2.1999999999999988</c:v>
                </c:pt>
                <c:pt idx="2">
                  <c:v>2.3000000000000012</c:v>
                </c:pt>
                <c:pt idx="3">
                  <c:v>2.5</c:v>
                </c:pt>
                <c:pt idx="4">
                  <c:v>2.6</c:v>
                </c:pt>
                <c:pt idx="5">
                  <c:v>2.6</c:v>
                </c:pt>
                <c:pt idx="6">
                  <c:v>2.3000000000000012</c:v>
                </c:pt>
                <c:pt idx="7">
                  <c:v>2.3000000000000012</c:v>
                </c:pt>
                <c:pt idx="8">
                  <c:v>2.2999999999999989</c:v>
                </c:pt>
                <c:pt idx="9">
                  <c:v>2.4999999999999978</c:v>
                </c:pt>
                <c:pt idx="10">
                  <c:v>2.5</c:v>
                </c:pt>
                <c:pt idx="11">
                  <c:v>2.6</c:v>
                </c:pt>
                <c:pt idx="12">
                  <c:v>2.2000000000000028</c:v>
                </c:pt>
                <c:pt idx="13">
                  <c:v>2.3000000000000012</c:v>
                </c:pt>
                <c:pt idx="14">
                  <c:v>2.2999999999999989</c:v>
                </c:pt>
                <c:pt idx="15">
                  <c:v>2.1</c:v>
                </c:pt>
                <c:pt idx="16">
                  <c:v>2.2999999999999972</c:v>
                </c:pt>
                <c:pt idx="17">
                  <c:v>2.4999999999999978</c:v>
                </c:pt>
                <c:pt idx="18">
                  <c:v>2.5</c:v>
                </c:pt>
                <c:pt idx="19">
                  <c:v>2.3000000000000012</c:v>
                </c:pt>
                <c:pt idx="20">
                  <c:v>2.3000000000000012</c:v>
                </c:pt>
                <c:pt idx="21">
                  <c:v>2.4</c:v>
                </c:pt>
                <c:pt idx="22">
                  <c:v>2.5</c:v>
                </c:pt>
                <c:pt idx="23">
                  <c:v>2.4999999999999978</c:v>
                </c:pt>
                <c:pt idx="24">
                  <c:v>1.6</c:v>
                </c:pt>
                <c:pt idx="25">
                  <c:v>2.4</c:v>
                </c:pt>
                <c:pt idx="26">
                  <c:v>2.5000000000000022</c:v>
                </c:pt>
                <c:pt idx="27">
                  <c:v>2.6</c:v>
                </c:pt>
                <c:pt idx="28">
                  <c:v>2.4000000000000021</c:v>
                </c:pt>
                <c:pt idx="29">
                  <c:v>2.4999999999999978</c:v>
                </c:pt>
                <c:pt idx="30">
                  <c:v>2.600000000000001</c:v>
                </c:pt>
                <c:pt idx="31">
                  <c:v>2.2000000000000028</c:v>
                </c:pt>
                <c:pt idx="32">
                  <c:v>2.4</c:v>
                </c:pt>
                <c:pt idx="33">
                  <c:v>2.5</c:v>
                </c:pt>
                <c:pt idx="34">
                  <c:v>2.600000000000001</c:v>
                </c:pt>
                <c:pt idx="35">
                  <c:v>2.6</c:v>
                </c:pt>
                <c:pt idx="36">
                  <c:v>2.4000000000000021</c:v>
                </c:pt>
                <c:pt idx="37">
                  <c:v>2.5000000000000022</c:v>
                </c:pt>
                <c:pt idx="38">
                  <c:v>2.5000000000000022</c:v>
                </c:pt>
                <c:pt idx="39">
                  <c:v>2.6</c:v>
                </c:pt>
                <c:pt idx="40">
                  <c:v>2.4000000000000021</c:v>
                </c:pt>
                <c:pt idx="41">
                  <c:v>2.5</c:v>
                </c:pt>
                <c:pt idx="42">
                  <c:v>2.5000000000000022</c:v>
                </c:pt>
                <c:pt idx="43">
                  <c:v>2.600000000000001</c:v>
                </c:pt>
                <c:pt idx="44">
                  <c:v>2.5</c:v>
                </c:pt>
                <c:pt idx="45">
                  <c:v>2.600000000000001</c:v>
                </c:pt>
                <c:pt idx="46">
                  <c:v>2.7000000000000011</c:v>
                </c:pt>
                <c:pt idx="47">
                  <c:v>2.6</c:v>
                </c:pt>
                <c:pt idx="48">
                  <c:v>2.4</c:v>
                </c:pt>
                <c:pt idx="49">
                  <c:v>2.4</c:v>
                </c:pt>
                <c:pt idx="50">
                  <c:v>2.6</c:v>
                </c:pt>
                <c:pt idx="51">
                  <c:v>2.5</c:v>
                </c:pt>
                <c:pt idx="52">
                  <c:v>2.3000000000000012</c:v>
                </c:pt>
                <c:pt idx="53">
                  <c:v>2.6999999999999971</c:v>
                </c:pt>
                <c:pt idx="54">
                  <c:v>2.2000000000000011</c:v>
                </c:pt>
                <c:pt idx="55">
                  <c:v>2.3000000000000012</c:v>
                </c:pt>
                <c:pt idx="56">
                  <c:v>2.1</c:v>
                </c:pt>
                <c:pt idx="57">
                  <c:v>1.9</c:v>
                </c:pt>
                <c:pt idx="58">
                  <c:v>1.6999999999999991</c:v>
                </c:pt>
                <c:pt idx="59">
                  <c:v>1.8000000000000009</c:v>
                </c:pt>
                <c:pt idx="60">
                  <c:v>1.899999999999999</c:v>
                </c:pt>
                <c:pt idx="61">
                  <c:v>1.9999999999999989</c:v>
                </c:pt>
                <c:pt idx="62">
                  <c:v>1.899999999999999</c:v>
                </c:pt>
                <c:pt idx="63">
                  <c:v>1.899999999999999</c:v>
                </c:pt>
                <c:pt idx="64">
                  <c:v>1.900000000000001</c:v>
                </c:pt>
                <c:pt idx="65">
                  <c:v>1.899999999999999</c:v>
                </c:pt>
                <c:pt idx="66">
                  <c:v>2.0999999999999979</c:v>
                </c:pt>
                <c:pt idx="67">
                  <c:v>2.9</c:v>
                </c:pt>
                <c:pt idx="68">
                  <c:v>1.899999999999999</c:v>
                </c:pt>
                <c:pt idx="69">
                  <c:v>1.899999999999999</c:v>
                </c:pt>
                <c:pt idx="70">
                  <c:v>2.1</c:v>
                </c:pt>
                <c:pt idx="71">
                  <c:v>2.0999999999999979</c:v>
                </c:pt>
                <c:pt idx="72">
                  <c:v>2.1999999999999988</c:v>
                </c:pt>
                <c:pt idx="73">
                  <c:v>2.4</c:v>
                </c:pt>
                <c:pt idx="74">
                  <c:v>2.1999999999999988</c:v>
                </c:pt>
                <c:pt idx="75">
                  <c:v>2.4000000000000021</c:v>
                </c:pt>
                <c:pt idx="76">
                  <c:v>2.1999999999999988</c:v>
                </c:pt>
                <c:pt idx="77">
                  <c:v>2.5</c:v>
                </c:pt>
                <c:pt idx="78">
                  <c:v>2.3000000000000012</c:v>
                </c:pt>
                <c:pt idx="79">
                  <c:v>2.5</c:v>
                </c:pt>
                <c:pt idx="80">
                  <c:v>2.6</c:v>
                </c:pt>
                <c:pt idx="81">
                  <c:v>2.5</c:v>
                </c:pt>
                <c:pt idx="82">
                  <c:v>2.7000000000000011</c:v>
                </c:pt>
                <c:pt idx="83">
                  <c:v>2.5</c:v>
                </c:pt>
                <c:pt idx="84">
                  <c:v>2.6</c:v>
                </c:pt>
                <c:pt idx="85">
                  <c:v>2.6</c:v>
                </c:pt>
                <c:pt idx="86">
                  <c:v>2.6</c:v>
                </c:pt>
                <c:pt idx="87">
                  <c:v>2.899999999999999</c:v>
                </c:pt>
                <c:pt idx="88">
                  <c:v>2.7999999999999989</c:v>
                </c:pt>
                <c:pt idx="89">
                  <c:v>2.6999999999999988</c:v>
                </c:pt>
                <c:pt idx="90">
                  <c:v>2.7999999999999989</c:v>
                </c:pt>
                <c:pt idx="91">
                  <c:v>2.7999999999999989</c:v>
                </c:pt>
                <c:pt idx="92">
                  <c:v>3</c:v>
                </c:pt>
                <c:pt idx="93">
                  <c:v>3.2000000000000011</c:v>
                </c:pt>
                <c:pt idx="94">
                  <c:v>3.100000000000001</c:v>
                </c:pt>
                <c:pt idx="95">
                  <c:v>3.100000000000001</c:v>
                </c:pt>
                <c:pt idx="96">
                  <c:v>3.5</c:v>
                </c:pt>
                <c:pt idx="97">
                  <c:v>3.899999999999999</c:v>
                </c:pt>
                <c:pt idx="98">
                  <c:v>2.9999999999999978</c:v>
                </c:pt>
                <c:pt idx="99">
                  <c:v>3.1999999999999988</c:v>
                </c:pt>
                <c:pt idx="100">
                  <c:v>3.2000000000000011</c:v>
                </c:pt>
                <c:pt idx="101">
                  <c:v>3.2000000000000011</c:v>
                </c:pt>
                <c:pt idx="102">
                  <c:v>3.3000000000000012</c:v>
                </c:pt>
                <c:pt idx="103">
                  <c:v>3.2000000000000011</c:v>
                </c:pt>
                <c:pt idx="104">
                  <c:v>3.5000000000000022</c:v>
                </c:pt>
                <c:pt idx="105">
                  <c:v>3.5</c:v>
                </c:pt>
                <c:pt idx="106">
                  <c:v>3.8000000000000012</c:v>
                </c:pt>
                <c:pt idx="107">
                  <c:v>3.8</c:v>
                </c:pt>
                <c:pt idx="108">
                  <c:v>3.3</c:v>
                </c:pt>
                <c:pt idx="109">
                  <c:v>3.3</c:v>
                </c:pt>
                <c:pt idx="110">
                  <c:v>3.4</c:v>
                </c:pt>
                <c:pt idx="111">
                  <c:v>3.3</c:v>
                </c:pt>
                <c:pt idx="112">
                  <c:v>3.3</c:v>
                </c:pt>
                <c:pt idx="113">
                  <c:v>3.6</c:v>
                </c:pt>
                <c:pt idx="114">
                  <c:v>3.6</c:v>
                </c:pt>
                <c:pt idx="115">
                  <c:v>3.3</c:v>
                </c:pt>
              </c:numCache>
            </c:numRef>
          </c:val>
        </c:ser>
        <c:dLbls>
          <c:showLegendKey val="0"/>
          <c:showVal val="0"/>
          <c:showCatName val="0"/>
          <c:showSerName val="0"/>
          <c:showPercent val="0"/>
          <c:showBubbleSize val="0"/>
        </c:dLbls>
        <c:gapWidth val="150"/>
        <c:shape val="box"/>
        <c:axId val="414715264"/>
        <c:axId val="414737536"/>
        <c:axId val="0"/>
      </c:bar3DChart>
      <c:dateAx>
        <c:axId val="414715264"/>
        <c:scaling>
          <c:orientation val="minMax"/>
          <c:min val="38139"/>
        </c:scaling>
        <c:delete val="0"/>
        <c:axPos val="b"/>
        <c:numFmt formatCode="mmm\-yy" sourceLinked="0"/>
        <c:majorTickMark val="out"/>
        <c:minorTickMark val="none"/>
        <c:tickLblPos val="nextTo"/>
        <c:txPr>
          <a:bodyPr/>
          <a:lstStyle/>
          <a:p>
            <a:pPr>
              <a:defRPr sz="1500"/>
            </a:pPr>
            <a:endParaRPr lang="en-US"/>
          </a:p>
        </c:txPr>
        <c:crossAx val="414737536"/>
        <c:crosses val="autoZero"/>
        <c:auto val="1"/>
        <c:lblOffset val="100"/>
        <c:baseTimeUnit val="months"/>
        <c:majorUnit val="4"/>
        <c:majorTimeUnit val="months"/>
      </c:dateAx>
      <c:valAx>
        <c:axId val="414737536"/>
        <c:scaling>
          <c:orientation val="minMax"/>
        </c:scaling>
        <c:delete val="0"/>
        <c:axPos val="l"/>
        <c:title>
          <c:tx>
            <c:rich>
              <a:bodyPr/>
              <a:lstStyle/>
              <a:p>
                <a:pPr>
                  <a:defRPr sz="1600" b="1" i="0" u="none" strike="noStrike" baseline="0">
                    <a:solidFill>
                      <a:srgbClr val="000000"/>
                    </a:solidFill>
                    <a:latin typeface="+mn-lt"/>
                    <a:ea typeface="Calibri"/>
                    <a:cs typeface="Calibri"/>
                  </a:defRPr>
                </a:pPr>
                <a:r>
                  <a:rPr lang="en-US" sz="1200" dirty="0">
                    <a:latin typeface="+mn-lt"/>
                  </a:rPr>
                  <a:t>Vehicle Sales (millions)</a:t>
                </a:r>
              </a:p>
            </c:rich>
          </c:tx>
          <c:layout>
            <c:manualLayout>
              <c:xMode val="edge"/>
              <c:yMode val="edge"/>
              <c:x val="3.3111332175557199E-3"/>
              <c:y val="0.18830097377892899"/>
            </c:manualLayout>
          </c:layout>
          <c:overlay val="0"/>
        </c:title>
        <c:numFmt formatCode="0" sourceLinked="0"/>
        <c:majorTickMark val="out"/>
        <c:minorTickMark val="none"/>
        <c:tickLblPos val="nextTo"/>
        <c:txPr>
          <a:bodyPr/>
          <a:lstStyle/>
          <a:p>
            <a:pPr>
              <a:defRPr sz="1500"/>
            </a:pPr>
            <a:endParaRPr lang="en-US"/>
          </a:p>
        </c:txPr>
        <c:crossAx val="414715264"/>
        <c:crosses val="autoZero"/>
        <c:crossBetween val="between"/>
      </c:valAx>
      <c:spPr>
        <a:noFill/>
        <a:ln w="25398">
          <a:noFill/>
        </a:ln>
      </c:spPr>
    </c:plotArea>
    <c:legend>
      <c:legendPos val="b"/>
      <c:layout>
        <c:manualLayout>
          <c:xMode val="edge"/>
          <c:yMode val="edge"/>
          <c:x val="0.12405158489804199"/>
          <c:y val="0.93458609340499099"/>
          <c:w val="0.66043667107983295"/>
          <c:h val="6.2620154038122294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spPr>
        <a:ln>
          <a:noFill/>
        </a:ln>
      </c:spPr>
    </c:floor>
    <c:sideWall>
      <c:thickness val="0"/>
    </c:sideWall>
    <c:backWall>
      <c:thickness val="0"/>
    </c:backWall>
    <c:plotArea>
      <c:layout>
        <c:manualLayout>
          <c:layoutTarget val="inner"/>
          <c:xMode val="edge"/>
          <c:yMode val="edge"/>
          <c:x val="0.101666666666667"/>
          <c:y val="2.6768890730763901E-2"/>
          <c:w val="0.87640350877189999"/>
          <c:h val="0.79191114272878904"/>
        </c:manualLayout>
      </c:layout>
      <c:bar3DChart>
        <c:barDir val="col"/>
        <c:grouping val="clustered"/>
        <c:varyColors val="0"/>
        <c:ser>
          <c:idx val="0"/>
          <c:order val="0"/>
          <c:tx>
            <c:strRef>
              <c:f>Sheet1!$B$1</c:f>
              <c:strCache>
                <c:ptCount val="1"/>
                <c:pt idx="0">
                  <c:v>Series 1</c:v>
                </c:pt>
              </c:strCache>
            </c:strRef>
          </c:tx>
          <c:spPr>
            <a:solidFill>
              <a:srgbClr val="C00000"/>
            </a:solidFill>
          </c:spPr>
          <c:invertIfNegative val="0"/>
          <c:cat>
            <c:numRef>
              <c:f>Sheet1!$A$2:$A$74</c:f>
              <c:numCache>
                <c:formatCode>mmm\-yy</c:formatCode>
                <c:ptCount val="73"/>
                <c:pt idx="0">
                  <c:v>39295</c:v>
                </c:pt>
                <c:pt idx="1">
                  <c:v>39326</c:v>
                </c:pt>
                <c:pt idx="2">
                  <c:v>39356</c:v>
                </c:pt>
                <c:pt idx="3">
                  <c:v>39387</c:v>
                </c:pt>
                <c:pt idx="4">
                  <c:v>39417</c:v>
                </c:pt>
                <c:pt idx="5">
                  <c:v>39448</c:v>
                </c:pt>
                <c:pt idx="6">
                  <c:v>39479</c:v>
                </c:pt>
                <c:pt idx="7">
                  <c:v>39508</c:v>
                </c:pt>
                <c:pt idx="8">
                  <c:v>39539</c:v>
                </c:pt>
                <c:pt idx="9">
                  <c:v>39569</c:v>
                </c:pt>
                <c:pt idx="10">
                  <c:v>39600</c:v>
                </c:pt>
                <c:pt idx="11">
                  <c:v>39630</c:v>
                </c:pt>
                <c:pt idx="12">
                  <c:v>39661</c:v>
                </c:pt>
                <c:pt idx="13">
                  <c:v>39692</c:v>
                </c:pt>
                <c:pt idx="14">
                  <c:v>39722</c:v>
                </c:pt>
                <c:pt idx="15">
                  <c:v>39753</c:v>
                </c:pt>
                <c:pt idx="16">
                  <c:v>39783</c:v>
                </c:pt>
                <c:pt idx="17">
                  <c:v>39814</c:v>
                </c:pt>
                <c:pt idx="18">
                  <c:v>39845</c:v>
                </c:pt>
                <c:pt idx="19">
                  <c:v>39873</c:v>
                </c:pt>
                <c:pt idx="20">
                  <c:v>39904</c:v>
                </c:pt>
                <c:pt idx="21">
                  <c:v>39934</c:v>
                </c:pt>
                <c:pt idx="22">
                  <c:v>39965</c:v>
                </c:pt>
                <c:pt idx="23">
                  <c:v>39995</c:v>
                </c:pt>
                <c:pt idx="24">
                  <c:v>40026</c:v>
                </c:pt>
                <c:pt idx="25">
                  <c:v>40057</c:v>
                </c:pt>
                <c:pt idx="26">
                  <c:v>40087</c:v>
                </c:pt>
                <c:pt idx="27">
                  <c:v>40118</c:v>
                </c:pt>
                <c:pt idx="28">
                  <c:v>40148</c:v>
                </c:pt>
                <c:pt idx="29">
                  <c:v>40179</c:v>
                </c:pt>
                <c:pt idx="30">
                  <c:v>40210</c:v>
                </c:pt>
                <c:pt idx="31">
                  <c:v>40238</c:v>
                </c:pt>
                <c:pt idx="32">
                  <c:v>40269</c:v>
                </c:pt>
                <c:pt idx="33">
                  <c:v>40299</c:v>
                </c:pt>
                <c:pt idx="34">
                  <c:v>40330</c:v>
                </c:pt>
                <c:pt idx="35">
                  <c:v>40360</c:v>
                </c:pt>
                <c:pt idx="36">
                  <c:v>40391</c:v>
                </c:pt>
                <c:pt idx="37">
                  <c:v>40422</c:v>
                </c:pt>
                <c:pt idx="38">
                  <c:v>40452</c:v>
                </c:pt>
                <c:pt idx="39">
                  <c:v>40483</c:v>
                </c:pt>
                <c:pt idx="40">
                  <c:v>40513</c:v>
                </c:pt>
                <c:pt idx="41">
                  <c:v>40544</c:v>
                </c:pt>
                <c:pt idx="42">
                  <c:v>40575</c:v>
                </c:pt>
                <c:pt idx="43">
                  <c:v>40603</c:v>
                </c:pt>
                <c:pt idx="44">
                  <c:v>40634</c:v>
                </c:pt>
                <c:pt idx="45">
                  <c:v>40664</c:v>
                </c:pt>
                <c:pt idx="46">
                  <c:v>40695</c:v>
                </c:pt>
                <c:pt idx="47">
                  <c:v>40725</c:v>
                </c:pt>
                <c:pt idx="48">
                  <c:v>40756</c:v>
                </c:pt>
                <c:pt idx="49">
                  <c:v>40787</c:v>
                </c:pt>
                <c:pt idx="50">
                  <c:v>40817</c:v>
                </c:pt>
                <c:pt idx="51">
                  <c:v>40848</c:v>
                </c:pt>
                <c:pt idx="52">
                  <c:v>40878</c:v>
                </c:pt>
                <c:pt idx="53">
                  <c:v>40909</c:v>
                </c:pt>
                <c:pt idx="54">
                  <c:v>40940</c:v>
                </c:pt>
                <c:pt idx="55">
                  <c:v>40969</c:v>
                </c:pt>
                <c:pt idx="56">
                  <c:v>41000</c:v>
                </c:pt>
                <c:pt idx="57">
                  <c:v>41030</c:v>
                </c:pt>
                <c:pt idx="58">
                  <c:v>41061</c:v>
                </c:pt>
                <c:pt idx="59">
                  <c:v>41091</c:v>
                </c:pt>
                <c:pt idx="60">
                  <c:v>41122</c:v>
                </c:pt>
                <c:pt idx="61">
                  <c:v>41153</c:v>
                </c:pt>
                <c:pt idx="62">
                  <c:v>41183</c:v>
                </c:pt>
                <c:pt idx="63">
                  <c:v>41214</c:v>
                </c:pt>
                <c:pt idx="64">
                  <c:v>41244</c:v>
                </c:pt>
                <c:pt idx="65">
                  <c:v>41275</c:v>
                </c:pt>
                <c:pt idx="66">
                  <c:v>41306</c:v>
                </c:pt>
                <c:pt idx="67">
                  <c:v>41334</c:v>
                </c:pt>
                <c:pt idx="68">
                  <c:v>41365</c:v>
                </c:pt>
                <c:pt idx="69">
                  <c:v>41395</c:v>
                </c:pt>
                <c:pt idx="70">
                  <c:v>41426</c:v>
                </c:pt>
                <c:pt idx="71">
                  <c:v>41456</c:v>
                </c:pt>
                <c:pt idx="72">
                  <c:v>41487</c:v>
                </c:pt>
              </c:numCache>
            </c:numRef>
          </c:cat>
          <c:val>
            <c:numRef>
              <c:f>Sheet1!$B$2:$B$74</c:f>
              <c:numCache>
                <c:formatCode>General</c:formatCode>
                <c:ptCount val="73"/>
                <c:pt idx="0">
                  <c:v>-1.08225108225108E-2</c:v>
                </c:pt>
                <c:pt idx="1">
                  <c:v>1E-3</c:v>
                </c:pt>
                <c:pt idx="2">
                  <c:v>-4.82160077145612E-3</c:v>
                </c:pt>
                <c:pt idx="3">
                  <c:v>-4.8449612403100801E-3</c:v>
                </c:pt>
                <c:pt idx="4">
                  <c:v>-9.7370983446941101E-4</c:v>
                </c:pt>
                <c:pt idx="5">
                  <c:v>-4.8732943469785598E-3</c:v>
                </c:pt>
                <c:pt idx="6">
                  <c:v>-1.9588638589616899E-3</c:v>
                </c:pt>
                <c:pt idx="7">
                  <c:v>0</c:v>
                </c:pt>
                <c:pt idx="8">
                  <c:v>9.8135426889101409E-4</c:v>
                </c:pt>
                <c:pt idx="9">
                  <c:v>-9.8039215686268892E-4</c:v>
                </c:pt>
                <c:pt idx="10">
                  <c:v>0</c:v>
                </c:pt>
                <c:pt idx="11">
                  <c:v>-4.9067713444553504E-3</c:v>
                </c:pt>
                <c:pt idx="12">
                  <c:v>-7.8895463510849206E-3</c:v>
                </c:pt>
                <c:pt idx="13">
                  <c:v>0</c:v>
                </c:pt>
                <c:pt idx="14">
                  <c:v>-9.9403578528827006E-3</c:v>
                </c:pt>
                <c:pt idx="15">
                  <c:v>-6.02409638554211E-3</c:v>
                </c:pt>
                <c:pt idx="16">
                  <c:v>-1.01010101010095E-3</c:v>
                </c:pt>
                <c:pt idx="17">
                  <c:v>-3.0333670374116401E-3</c:v>
                </c:pt>
                <c:pt idx="18">
                  <c:v>-4.0567951318457498E-3</c:v>
                </c:pt>
                <c:pt idx="19">
                  <c:v>-3.0549898167005801E-3</c:v>
                </c:pt>
                <c:pt idx="20">
                  <c:v>1.02145045965271E-2</c:v>
                </c:pt>
                <c:pt idx="21">
                  <c:v>1.3144590495449899E-2</c:v>
                </c:pt>
                <c:pt idx="22">
                  <c:v>8.9820359281436307E-3</c:v>
                </c:pt>
                <c:pt idx="23">
                  <c:v>9.8911968348170103E-3</c:v>
                </c:pt>
                <c:pt idx="24">
                  <c:v>9.7943192948090098E-3</c:v>
                </c:pt>
                <c:pt idx="25">
                  <c:v>1.0669253152279399E-2</c:v>
                </c:pt>
                <c:pt idx="26">
                  <c:v>4.7984644913627601E-3</c:v>
                </c:pt>
                <c:pt idx="27">
                  <c:v>1.0506208213944501E-2</c:v>
                </c:pt>
                <c:pt idx="28">
                  <c:v>1.13421550094518E-2</c:v>
                </c:pt>
                <c:pt idx="29">
                  <c:v>5.6074766355139602E-3</c:v>
                </c:pt>
                <c:pt idx="30">
                  <c:v>3.7174721189591601E-3</c:v>
                </c:pt>
                <c:pt idx="31">
                  <c:v>1.38888888888889E-2</c:v>
                </c:pt>
                <c:pt idx="32">
                  <c:v>0</c:v>
                </c:pt>
                <c:pt idx="33">
                  <c:v>4.5662100456621002E-3</c:v>
                </c:pt>
                <c:pt idx="34">
                  <c:v>-1.8181818181818401E-3</c:v>
                </c:pt>
                <c:pt idx="35">
                  <c:v>9.1074681238623395E-4</c:v>
                </c:pt>
                <c:pt idx="36" formatCode="0.0%">
                  <c:v>1E-3</c:v>
                </c:pt>
                <c:pt idx="37" formatCode="0.0%">
                  <c:v>7.0000000000000001E-3</c:v>
                </c:pt>
                <c:pt idx="38" formatCode="0.0%">
                  <c:v>2E-3</c:v>
                </c:pt>
                <c:pt idx="39" formatCode="0.0%">
                  <c:v>0.01</c:v>
                </c:pt>
                <c:pt idx="40" formatCode="0.0%">
                  <c:v>0.01</c:v>
                </c:pt>
                <c:pt idx="41" formatCode="0.0%">
                  <c:v>2E-3</c:v>
                </c:pt>
                <c:pt idx="42" formatCode="0.0%">
                  <c:v>8.9999999999999993E-3</c:v>
                </c:pt>
                <c:pt idx="43" formatCode="0.0%">
                  <c:v>7.0000000000000001E-3</c:v>
                </c:pt>
                <c:pt idx="44" formatCode="0.0%">
                  <c:v>-3.0000000000000001E-3</c:v>
                </c:pt>
                <c:pt idx="45" formatCode="0.0%">
                  <c:v>7.0000000000000001E-3</c:v>
                </c:pt>
                <c:pt idx="46" formatCode="0.0%">
                  <c:v>0</c:v>
                </c:pt>
                <c:pt idx="47" formatCode="0.0%">
                  <c:v>2E-3</c:v>
                </c:pt>
                <c:pt idx="48" formatCode="0.0%">
                  <c:v>-7.0000000000000001E-3</c:v>
                </c:pt>
                <c:pt idx="49" formatCode="0.0%">
                  <c:v>-5.0000000000000001E-3</c:v>
                </c:pt>
                <c:pt idx="50" formatCode="0.0%">
                  <c:v>6.0000000000000001E-3</c:v>
                </c:pt>
                <c:pt idx="51" formatCode="0.0%">
                  <c:v>3.0000000000000001E-3</c:v>
                </c:pt>
                <c:pt idx="52" formatCode="0.0%">
                  <c:v>6.0000000000000001E-3</c:v>
                </c:pt>
                <c:pt idx="53" formatCode="0.0%">
                  <c:v>0</c:v>
                </c:pt>
                <c:pt idx="54" formatCode="0.0%">
                  <c:v>7.0000000000000001E-3</c:v>
                </c:pt>
                <c:pt idx="55" formatCode="0.0%">
                  <c:v>2E-3</c:v>
                </c:pt>
                <c:pt idx="56" formatCode="0.0%">
                  <c:v>-1E-3</c:v>
                </c:pt>
                <c:pt idx="57" formatCode="0.0%">
                  <c:v>3.0000000000000001E-3</c:v>
                </c:pt>
                <c:pt idx="58" formatCode="0.0%">
                  <c:v>-6.0000000000000001E-3</c:v>
                </c:pt>
                <c:pt idx="59" formatCode="0.0%">
                  <c:v>4.0000000000000001E-3</c:v>
                </c:pt>
                <c:pt idx="60" formatCode="0.0%">
                  <c:v>-4.0000000000000001E-3</c:v>
                </c:pt>
                <c:pt idx="61" formatCode="0.0%">
                  <c:v>5.0000000000000001E-3</c:v>
                </c:pt>
                <c:pt idx="62" formatCode="0.0%">
                  <c:v>2E-3</c:v>
                </c:pt>
                <c:pt idx="63" formatCode="0.0%">
                  <c:v>0</c:v>
                </c:pt>
                <c:pt idx="64" formatCode="0.0%">
                  <c:v>3.0000000000000001E-3</c:v>
                </c:pt>
                <c:pt idx="65" formatCode="0.0%">
                  <c:v>4.0000000000000001E-3</c:v>
                </c:pt>
                <c:pt idx="66" formatCode="0.0%">
                  <c:v>5.0000000000000001E-3</c:v>
                </c:pt>
                <c:pt idx="67" formatCode="0.0%">
                  <c:v>-3.0000000000000001E-3</c:v>
                </c:pt>
                <c:pt idx="68" formatCode="0.0%">
                  <c:v>8.0000000000000002E-3</c:v>
                </c:pt>
                <c:pt idx="69" formatCode="0.0%">
                  <c:v>3.0000000000000001E-3</c:v>
                </c:pt>
                <c:pt idx="70">
                  <c:v>0</c:v>
                </c:pt>
                <c:pt idx="71" formatCode="0.00%">
                  <c:v>5.0000000000000001E-3</c:v>
                </c:pt>
                <c:pt idx="72" formatCode="0.00%">
                  <c:v>7.0000000000000001E-3</c:v>
                </c:pt>
              </c:numCache>
            </c:numRef>
          </c:val>
        </c:ser>
        <c:dLbls>
          <c:showLegendKey val="0"/>
          <c:showVal val="0"/>
          <c:showCatName val="0"/>
          <c:showSerName val="0"/>
          <c:showPercent val="0"/>
          <c:showBubbleSize val="0"/>
        </c:dLbls>
        <c:gapWidth val="64"/>
        <c:gapDepth val="67"/>
        <c:shape val="box"/>
        <c:axId val="415350784"/>
        <c:axId val="415352320"/>
        <c:axId val="0"/>
      </c:bar3DChart>
      <c:dateAx>
        <c:axId val="415350784"/>
        <c:scaling>
          <c:orientation val="minMax"/>
          <c:max val="41487"/>
        </c:scaling>
        <c:delete val="0"/>
        <c:axPos val="b"/>
        <c:numFmt formatCode="mmm\-yy" sourceLinked="1"/>
        <c:majorTickMark val="none"/>
        <c:minorTickMark val="none"/>
        <c:tickLblPos val="low"/>
        <c:txPr>
          <a:bodyPr/>
          <a:lstStyle/>
          <a:p>
            <a:pPr>
              <a:defRPr sz="1500"/>
            </a:pPr>
            <a:endParaRPr lang="en-US"/>
          </a:p>
        </c:txPr>
        <c:crossAx val="415352320"/>
        <c:crosses val="autoZero"/>
        <c:auto val="1"/>
        <c:lblOffset val="100"/>
        <c:baseTimeUnit val="months"/>
        <c:majorUnit val="2"/>
        <c:majorTimeUnit val="months"/>
      </c:dateAx>
      <c:valAx>
        <c:axId val="415352320"/>
        <c:scaling>
          <c:orientation val="minMax"/>
        </c:scaling>
        <c:delete val="0"/>
        <c:axPos val="l"/>
        <c:title>
          <c:tx>
            <c:rich>
              <a:bodyPr rot="-5400000" vert="horz"/>
              <a:lstStyle/>
              <a:p>
                <a:pPr>
                  <a:defRPr sz="1200"/>
                </a:pPr>
                <a:r>
                  <a:rPr lang="en-US" sz="1200" dirty="0" smtClean="0"/>
                  <a:t>One-month</a:t>
                </a:r>
                <a:r>
                  <a:rPr lang="en-US" sz="1200" baseline="0" dirty="0" smtClean="0"/>
                  <a:t> Percent Change</a:t>
                </a:r>
                <a:endParaRPr lang="en-US" sz="1200" dirty="0"/>
              </a:p>
            </c:rich>
          </c:tx>
          <c:layout>
            <c:manualLayout>
              <c:xMode val="edge"/>
              <c:yMode val="edge"/>
              <c:x val="8.6183771520085203E-3"/>
              <c:y val="0.201943029180182"/>
            </c:manualLayout>
          </c:layout>
          <c:overlay val="0"/>
        </c:title>
        <c:numFmt formatCode="0.0%" sourceLinked="0"/>
        <c:majorTickMark val="out"/>
        <c:minorTickMark val="none"/>
        <c:tickLblPos val="nextTo"/>
        <c:spPr>
          <a:noFill/>
        </c:spPr>
        <c:txPr>
          <a:bodyPr/>
          <a:lstStyle/>
          <a:p>
            <a:pPr>
              <a:defRPr sz="1500"/>
            </a:pPr>
            <a:endParaRPr lang="en-US"/>
          </a:p>
        </c:txPr>
        <c:crossAx val="41535078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3425774877709"/>
          <c:y val="0"/>
          <c:w val="0.62479608482871396"/>
          <c:h val="0.84094175934558502"/>
        </c:manualLayout>
      </c:layout>
      <c:barChart>
        <c:barDir val="bar"/>
        <c:grouping val="clustered"/>
        <c:varyColors val="0"/>
        <c:ser>
          <c:idx val="0"/>
          <c:order val="0"/>
          <c:tx>
            <c:strRef>
              <c:f>Sheet1!$A$2</c:f>
              <c:strCache>
                <c:ptCount val="1"/>
                <c:pt idx="0">
                  <c:v>2013</c:v>
                </c:pt>
              </c:strCache>
            </c:strRef>
          </c:tx>
          <c:spPr>
            <a:solidFill>
              <a:srgbClr val="C00000"/>
            </a:solidFill>
            <a:ln w="14640">
              <a:noFill/>
              <a:prstDash val="solid"/>
            </a:ln>
          </c:spPr>
          <c:invertIfNegative val="0"/>
          <c:dPt>
            <c:idx val="0"/>
            <c:invertIfNegative val="0"/>
            <c:bubble3D val="0"/>
            <c:spPr>
              <a:solidFill>
                <a:srgbClr val="C00000"/>
              </a:solidFill>
              <a:ln w="12794">
                <a:noFill/>
                <a:prstDash val="solid"/>
              </a:ln>
            </c:spPr>
          </c:dPt>
          <c:dPt>
            <c:idx val="1"/>
            <c:invertIfNegative val="0"/>
            <c:bubble3D val="0"/>
            <c:spPr>
              <a:solidFill>
                <a:srgbClr val="C00000"/>
              </a:solidFill>
              <a:ln w="12794">
                <a:noFill/>
                <a:prstDash val="solid"/>
              </a:ln>
            </c:spPr>
          </c:dPt>
          <c:dPt>
            <c:idx val="2"/>
            <c:invertIfNegative val="0"/>
            <c:bubble3D val="0"/>
            <c:spPr>
              <a:solidFill>
                <a:srgbClr val="0070C0"/>
              </a:solidFill>
              <a:ln w="12794">
                <a:noFill/>
                <a:prstDash val="solid"/>
              </a:ln>
            </c:spPr>
          </c:dPt>
          <c:dPt>
            <c:idx val="3"/>
            <c:invertIfNegative val="0"/>
            <c:bubble3D val="0"/>
            <c:spPr>
              <a:solidFill>
                <a:srgbClr val="C00000"/>
              </a:solidFill>
              <a:ln w="12794">
                <a:noFill/>
                <a:prstDash val="solid"/>
              </a:ln>
            </c:spPr>
          </c:dPt>
          <c:dPt>
            <c:idx val="4"/>
            <c:invertIfNegative val="0"/>
            <c:bubble3D val="0"/>
            <c:spPr>
              <a:solidFill>
                <a:srgbClr val="C00000"/>
              </a:solidFill>
              <a:ln w="12794">
                <a:noFill/>
                <a:prstDash val="solid"/>
              </a:ln>
            </c:spPr>
          </c:dPt>
          <c:dPt>
            <c:idx val="5"/>
            <c:invertIfNegative val="0"/>
            <c:bubble3D val="0"/>
            <c:spPr>
              <a:solidFill>
                <a:srgbClr val="C00000"/>
              </a:solidFill>
              <a:ln w="12794">
                <a:noFill/>
                <a:prstDash val="solid"/>
              </a:ln>
            </c:spPr>
          </c:dPt>
          <c:dPt>
            <c:idx val="6"/>
            <c:invertIfNegative val="0"/>
            <c:bubble3D val="0"/>
            <c:spPr>
              <a:solidFill>
                <a:srgbClr val="0070C0"/>
              </a:solidFill>
              <a:ln w="12794">
                <a:noFill/>
                <a:prstDash val="solid"/>
              </a:ln>
            </c:spPr>
          </c:dPt>
          <c:dPt>
            <c:idx val="7"/>
            <c:invertIfNegative val="0"/>
            <c:bubble3D val="0"/>
            <c:spPr>
              <a:solidFill>
                <a:srgbClr val="C00000"/>
              </a:solidFill>
              <a:ln w="12794">
                <a:noFill/>
                <a:prstDash val="solid"/>
              </a:ln>
            </c:spPr>
          </c:dPt>
          <c:dPt>
            <c:idx val="8"/>
            <c:invertIfNegative val="0"/>
            <c:bubble3D val="0"/>
            <c:spPr>
              <a:solidFill>
                <a:srgbClr val="C00000"/>
              </a:solidFill>
              <a:ln w="12794">
                <a:noFill/>
                <a:prstDash val="solid"/>
              </a:ln>
            </c:spPr>
          </c:dPt>
          <c:dPt>
            <c:idx val="9"/>
            <c:invertIfNegative val="0"/>
            <c:bubble3D val="0"/>
            <c:spPr>
              <a:solidFill>
                <a:srgbClr val="C00000"/>
              </a:solidFill>
              <a:ln w="12794">
                <a:noFill/>
                <a:prstDash val="solid"/>
              </a:ln>
            </c:spPr>
          </c:dPt>
          <c:dPt>
            <c:idx val="10"/>
            <c:invertIfNegative val="0"/>
            <c:bubble3D val="0"/>
            <c:spPr>
              <a:solidFill>
                <a:srgbClr val="0070C0"/>
              </a:solidFill>
              <a:ln w="12794">
                <a:noFill/>
                <a:prstDash val="solid"/>
              </a:ln>
            </c:spPr>
          </c:dPt>
          <c:dPt>
            <c:idx val="11"/>
            <c:invertIfNegative val="0"/>
            <c:bubble3D val="0"/>
            <c:spPr>
              <a:solidFill>
                <a:srgbClr val="C00000"/>
              </a:solidFill>
              <a:ln w="12794">
                <a:noFill/>
                <a:prstDash val="solid"/>
              </a:ln>
            </c:spPr>
          </c:dPt>
          <c:dPt>
            <c:idx val="12"/>
            <c:invertIfNegative val="0"/>
            <c:bubble3D val="0"/>
            <c:spPr>
              <a:solidFill>
                <a:srgbClr val="C00000"/>
              </a:solidFill>
              <a:ln w="12794">
                <a:noFill/>
                <a:prstDash val="solid"/>
              </a:ln>
            </c:spPr>
          </c:dPt>
          <c:dPt>
            <c:idx val="13"/>
            <c:invertIfNegative val="0"/>
            <c:bubble3D val="0"/>
            <c:spPr>
              <a:solidFill>
                <a:srgbClr val="C00000"/>
              </a:solidFill>
              <a:ln w="12794">
                <a:noFill/>
                <a:prstDash val="solid"/>
              </a:ln>
            </c:spPr>
          </c:dPt>
          <c:dPt>
            <c:idx val="14"/>
            <c:invertIfNegative val="0"/>
            <c:bubble3D val="0"/>
            <c:spPr>
              <a:solidFill>
                <a:srgbClr val="C00000"/>
              </a:solidFill>
              <a:ln w="12794">
                <a:noFill/>
                <a:prstDash val="solid"/>
              </a:ln>
            </c:spPr>
          </c:dPt>
          <c:dPt>
            <c:idx val="19"/>
            <c:invertIfNegative val="0"/>
            <c:bubble3D val="0"/>
            <c:spPr>
              <a:solidFill>
                <a:srgbClr val="0070C0"/>
              </a:solidFill>
              <a:ln w="14640">
                <a:noFill/>
                <a:prstDash val="solid"/>
              </a:ln>
            </c:spPr>
          </c:dPt>
          <c:dPt>
            <c:idx val="20"/>
            <c:invertIfNegative val="0"/>
            <c:bubble3D val="0"/>
            <c:spPr>
              <a:solidFill>
                <a:srgbClr val="0070C0"/>
              </a:solidFill>
              <a:ln w="14640">
                <a:noFill/>
                <a:prstDash val="solid"/>
              </a:ln>
            </c:spPr>
          </c:dPt>
          <c:dLbls>
            <c:numFmt formatCode="0.0%" sourceLinked="0"/>
            <c:spPr>
              <a:noFill/>
              <a:ln w="25587">
                <a:noFill/>
              </a:ln>
            </c:spPr>
            <c:txPr>
              <a:bodyPr/>
              <a:lstStyle/>
              <a:p>
                <a:pPr>
                  <a:defRPr sz="1200" b="1" i="0" u="none" strike="noStrike" baseline="0">
                    <a:solidFill>
                      <a:schemeClr val="tx2">
                        <a:lumMod val="75000"/>
                      </a:schemeClr>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Sheet1!$B$1:$V$1</c:f>
              <c:strCache>
                <c:ptCount val="21"/>
                <c:pt idx="0">
                  <c:v>Mexico</c:v>
                </c:pt>
                <c:pt idx="1">
                  <c:v>Brazil</c:v>
                </c:pt>
                <c:pt idx="2">
                  <c:v>Latin America and Caribbean</c:v>
                </c:pt>
                <c:pt idx="3">
                  <c:v>Middle East and North Africa</c:v>
                </c:pt>
                <c:pt idx="4">
                  <c:v>India</c:v>
                </c:pt>
                <c:pt idx="5">
                  <c:v>China</c:v>
                </c:pt>
                <c:pt idx="6">
                  <c:v>Developing Asia</c:v>
                </c:pt>
                <c:pt idx="7">
                  <c:v>Russia</c:v>
                </c:pt>
                <c:pt idx="8">
                  <c:v>Central/eastern Europe</c:v>
                </c:pt>
                <c:pt idx="9">
                  <c:v>Sub-Saharan Africa</c:v>
                </c:pt>
                <c:pt idx="10">
                  <c:v>Emerging/developing countries</c:v>
                </c:pt>
                <c:pt idx="11">
                  <c:v>United States</c:v>
                </c:pt>
                <c:pt idx="12">
                  <c:v>Canada</c:v>
                </c:pt>
                <c:pt idx="13">
                  <c:v>United Kingdom</c:v>
                </c:pt>
                <c:pt idx="14">
                  <c:v>Japan</c:v>
                </c:pt>
                <c:pt idx="15">
                  <c:v>Spain</c:v>
                </c:pt>
                <c:pt idx="16">
                  <c:v>Italy</c:v>
                </c:pt>
                <c:pt idx="17">
                  <c:v>Germany</c:v>
                </c:pt>
                <c:pt idx="18">
                  <c:v>France</c:v>
                </c:pt>
                <c:pt idx="19">
                  <c:v>Euro area</c:v>
                </c:pt>
                <c:pt idx="20">
                  <c:v>Advanced economies</c:v>
                </c:pt>
              </c:strCache>
            </c:strRef>
          </c:cat>
          <c:val>
            <c:numRef>
              <c:f>Sheet1!$B$2:$V$2</c:f>
              <c:numCache>
                <c:formatCode>0.00%</c:formatCode>
                <c:ptCount val="21"/>
                <c:pt idx="0">
                  <c:v>2.9000000000000001E-2</c:v>
                </c:pt>
                <c:pt idx="1">
                  <c:v>2.5000000000000001E-2</c:v>
                </c:pt>
                <c:pt idx="2">
                  <c:v>0.03</c:v>
                </c:pt>
                <c:pt idx="3">
                  <c:v>0.03</c:v>
                </c:pt>
                <c:pt idx="4">
                  <c:v>5.6000000000000001E-2</c:v>
                </c:pt>
                <c:pt idx="5" formatCode="0.0%">
                  <c:v>7.8E-2</c:v>
                </c:pt>
                <c:pt idx="6">
                  <c:v>6.9000000000000006E-2</c:v>
                </c:pt>
                <c:pt idx="7">
                  <c:v>2.5000000000000001E-2</c:v>
                </c:pt>
                <c:pt idx="8">
                  <c:v>2.1999999999999999E-2</c:v>
                </c:pt>
                <c:pt idx="9">
                  <c:v>5.0999999999999997E-2</c:v>
                </c:pt>
                <c:pt idx="10">
                  <c:v>0.05</c:v>
                </c:pt>
                <c:pt idx="11">
                  <c:v>1.7000000000000001E-2</c:v>
                </c:pt>
                <c:pt idx="12">
                  <c:v>1.7000000000000001E-2</c:v>
                </c:pt>
                <c:pt idx="13">
                  <c:v>8.9999999999999993E-3</c:v>
                </c:pt>
                <c:pt idx="14">
                  <c:v>0.02</c:v>
                </c:pt>
                <c:pt idx="15">
                  <c:v>-1.6E-2</c:v>
                </c:pt>
                <c:pt idx="16">
                  <c:v>-1.7999999999999999E-2</c:v>
                </c:pt>
                <c:pt idx="17">
                  <c:v>3.0000000000000001E-3</c:v>
                </c:pt>
                <c:pt idx="18">
                  <c:v>-2E-3</c:v>
                </c:pt>
                <c:pt idx="19">
                  <c:v>-6.0000000000000001E-3</c:v>
                </c:pt>
                <c:pt idx="20">
                  <c:v>1.2E-2</c:v>
                </c:pt>
              </c:numCache>
            </c:numRef>
          </c:val>
        </c:ser>
        <c:dLbls>
          <c:showLegendKey val="0"/>
          <c:showVal val="1"/>
          <c:showCatName val="0"/>
          <c:showSerName val="0"/>
          <c:showPercent val="0"/>
          <c:showBubbleSize val="0"/>
        </c:dLbls>
        <c:gapWidth val="150"/>
        <c:axId val="348202496"/>
        <c:axId val="348240896"/>
      </c:barChart>
      <c:catAx>
        <c:axId val="348202496"/>
        <c:scaling>
          <c:orientation val="minMax"/>
        </c:scaling>
        <c:delete val="0"/>
        <c:axPos val="l"/>
        <c:numFmt formatCode="General" sourceLinked="1"/>
        <c:majorTickMark val="out"/>
        <c:minorTickMark val="none"/>
        <c:tickLblPos val="low"/>
        <c:spPr>
          <a:ln w="3197">
            <a:solidFill>
              <a:schemeClr val="tx1"/>
            </a:solidFill>
            <a:prstDash val="solid"/>
          </a:ln>
        </c:spPr>
        <c:txPr>
          <a:bodyPr rot="0" vert="horz"/>
          <a:lstStyle/>
          <a:p>
            <a:pPr>
              <a:defRPr sz="1296" b="1" i="0" u="none" strike="noStrike" baseline="0">
                <a:solidFill>
                  <a:schemeClr val="tx2">
                    <a:lumMod val="75000"/>
                  </a:schemeClr>
                </a:solidFill>
                <a:latin typeface="Arial"/>
                <a:ea typeface="Arial"/>
                <a:cs typeface="Arial"/>
              </a:defRPr>
            </a:pPr>
            <a:endParaRPr lang="en-US"/>
          </a:p>
        </c:txPr>
        <c:crossAx val="348240896"/>
        <c:crosses val="autoZero"/>
        <c:auto val="1"/>
        <c:lblAlgn val="ctr"/>
        <c:lblOffset val="100"/>
        <c:tickLblSkip val="1"/>
        <c:tickMarkSkip val="1"/>
        <c:noMultiLvlLbl val="0"/>
      </c:catAx>
      <c:valAx>
        <c:axId val="348240896"/>
        <c:scaling>
          <c:orientation val="minMax"/>
        </c:scaling>
        <c:delete val="0"/>
        <c:axPos val="b"/>
        <c:title>
          <c:tx>
            <c:rich>
              <a:bodyPr/>
              <a:lstStyle/>
              <a:p>
                <a:pPr>
                  <a:defRPr sz="1381" b="1" i="0" u="none" strike="noStrike" baseline="0">
                    <a:solidFill>
                      <a:srgbClr val="333399"/>
                    </a:solidFill>
                    <a:latin typeface="Arial"/>
                    <a:ea typeface="Arial"/>
                    <a:cs typeface="Arial"/>
                  </a:defRPr>
                </a:pPr>
                <a:r>
                  <a:rPr lang="en-US"/>
                  <a:t>Annual % Change</a:t>
                </a:r>
              </a:p>
            </c:rich>
          </c:tx>
          <c:layout>
            <c:manualLayout>
              <c:xMode val="edge"/>
              <c:yMode val="edge"/>
              <c:x val="0.54080395251115398"/>
              <c:y val="0.92009142659715704"/>
            </c:manualLayout>
          </c:layout>
          <c:overlay val="0"/>
          <c:spPr>
            <a:noFill/>
            <a:ln w="25587">
              <a:noFill/>
            </a:ln>
          </c:spPr>
        </c:title>
        <c:numFmt formatCode="0.0%" sourceLinked="0"/>
        <c:majorTickMark val="out"/>
        <c:minorTickMark val="none"/>
        <c:tickLblPos val="nextTo"/>
        <c:spPr>
          <a:ln w="3197">
            <a:solidFill>
              <a:schemeClr val="tx1"/>
            </a:solidFill>
            <a:prstDash val="solid"/>
          </a:ln>
        </c:spPr>
        <c:txPr>
          <a:bodyPr rot="0" vert="horz"/>
          <a:lstStyle/>
          <a:p>
            <a:pPr>
              <a:defRPr sz="1381" b="1" i="0" u="none" strike="noStrike" baseline="0">
                <a:solidFill>
                  <a:schemeClr val="tx2">
                    <a:lumMod val="75000"/>
                  </a:schemeClr>
                </a:solidFill>
                <a:latin typeface="Arial"/>
                <a:ea typeface="Arial"/>
                <a:cs typeface="Arial"/>
              </a:defRPr>
            </a:pPr>
            <a:endParaRPr lang="en-US"/>
          </a:p>
        </c:txPr>
        <c:crossAx val="348202496"/>
        <c:crosses val="autoZero"/>
        <c:crossBetween val="between"/>
      </c:valAx>
      <c:spPr>
        <a:noFill/>
        <a:ln w="25511">
          <a:noFill/>
        </a:ln>
      </c:spPr>
    </c:plotArea>
    <c:plotVisOnly val="1"/>
    <c:dispBlanksAs val="gap"/>
    <c:showDLblsOverMax val="0"/>
  </c:chart>
  <c:spPr>
    <a:noFill/>
    <a:ln>
      <a:noFill/>
    </a:ln>
  </c:spPr>
  <c:txPr>
    <a:bodyPr/>
    <a:lstStyle/>
    <a:p>
      <a:pPr>
        <a:defRPr sz="2105" b="1" i="0" u="none" strike="noStrike" baseline="0">
          <a:solidFill>
            <a:schemeClr val="tx1"/>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14806308109791999"/>
          <c:y val="2.86052318293302E-2"/>
          <c:w val="0.81946872636683099"/>
          <c:h val="0.78229657625884896"/>
        </c:manualLayout>
      </c:layout>
      <c:bar3DChart>
        <c:barDir val="bar"/>
        <c:grouping val="clustered"/>
        <c:varyColors val="0"/>
        <c:ser>
          <c:idx val="0"/>
          <c:order val="0"/>
          <c:tx>
            <c:strRef>
              <c:f>Sheet1!$B$1</c:f>
              <c:strCache>
                <c:ptCount val="1"/>
                <c:pt idx="0">
                  <c:v>WEO April 2013</c:v>
                </c:pt>
              </c:strCache>
            </c:strRef>
          </c:tx>
          <c:invertIfNegative val="0"/>
          <c:cat>
            <c:strRef>
              <c:f>Sheet1!$A$2:$A$18</c:f>
              <c:strCache>
                <c:ptCount val="17"/>
                <c:pt idx="0">
                  <c:v>Saudi Arabia</c:v>
                </c:pt>
                <c:pt idx="1">
                  <c:v>Russia</c:v>
                </c:pt>
                <c:pt idx="2">
                  <c:v>China</c:v>
                </c:pt>
                <c:pt idx="3">
                  <c:v>Indonesia</c:v>
                </c:pt>
                <c:pt idx="4">
                  <c:v>South Africa</c:v>
                </c:pt>
                <c:pt idx="5">
                  <c:v>Mexico</c:v>
                </c:pt>
                <c:pt idx="6">
                  <c:v>Argentina</c:v>
                </c:pt>
                <c:pt idx="7">
                  <c:v>Brazil</c:v>
                </c:pt>
                <c:pt idx="8">
                  <c:v>India</c:v>
                </c:pt>
                <c:pt idx="9">
                  <c:v>Germany</c:v>
                </c:pt>
                <c:pt idx="10">
                  <c:v>Canada</c:v>
                </c:pt>
                <c:pt idx="11">
                  <c:v>United Kingdom</c:v>
                </c:pt>
                <c:pt idx="12">
                  <c:v>France</c:v>
                </c:pt>
                <c:pt idx="13">
                  <c:v>Spain</c:v>
                </c:pt>
                <c:pt idx="14">
                  <c:v>United States</c:v>
                </c:pt>
                <c:pt idx="15">
                  <c:v>Italy</c:v>
                </c:pt>
                <c:pt idx="16">
                  <c:v>Japan</c:v>
                </c:pt>
              </c:strCache>
            </c:strRef>
          </c:cat>
          <c:val>
            <c:numRef>
              <c:f>Sheet1!$B$2:$B$18</c:f>
              <c:numCache>
                <c:formatCode>General</c:formatCode>
                <c:ptCount val="17"/>
                <c:pt idx="0">
                  <c:v>3.6219999999999999</c:v>
                </c:pt>
                <c:pt idx="1">
                  <c:v>10.877000000000001</c:v>
                </c:pt>
                <c:pt idx="2">
                  <c:v>22.849</c:v>
                </c:pt>
                <c:pt idx="3">
                  <c:v>24.004000000000001</c:v>
                </c:pt>
                <c:pt idx="4">
                  <c:v>42.281999999999996</c:v>
                </c:pt>
                <c:pt idx="5">
                  <c:v>43.519000000000013</c:v>
                </c:pt>
                <c:pt idx="6">
                  <c:v>44.887</c:v>
                </c:pt>
                <c:pt idx="7">
                  <c:v>68.468999999999994</c:v>
                </c:pt>
                <c:pt idx="8">
                  <c:v>66.842000000000013</c:v>
                </c:pt>
                <c:pt idx="9">
                  <c:v>81.963999999999999</c:v>
                </c:pt>
                <c:pt idx="10">
                  <c:v>85.641000000000005</c:v>
                </c:pt>
                <c:pt idx="11">
                  <c:v>90.313999999999993</c:v>
                </c:pt>
                <c:pt idx="12">
                  <c:v>90.290999999999997</c:v>
                </c:pt>
                <c:pt idx="13">
                  <c:v>84.081999999999994</c:v>
                </c:pt>
                <c:pt idx="14">
                  <c:v>106.52500000000001</c:v>
                </c:pt>
                <c:pt idx="15">
                  <c:v>126.97799999999999</c:v>
                </c:pt>
                <c:pt idx="16">
                  <c:v>237.91800000000001</c:v>
                </c:pt>
              </c:numCache>
            </c:numRef>
          </c:val>
        </c:ser>
        <c:dLbls>
          <c:showLegendKey val="0"/>
          <c:showVal val="0"/>
          <c:showCatName val="0"/>
          <c:showSerName val="0"/>
          <c:showPercent val="0"/>
          <c:showBubbleSize val="0"/>
        </c:dLbls>
        <c:gapWidth val="150"/>
        <c:shape val="box"/>
        <c:axId val="348931200"/>
        <c:axId val="348932736"/>
        <c:axId val="0"/>
      </c:bar3DChart>
      <c:catAx>
        <c:axId val="348931200"/>
        <c:scaling>
          <c:orientation val="minMax"/>
        </c:scaling>
        <c:delete val="0"/>
        <c:axPos val="l"/>
        <c:numFmt formatCode="General" sourceLinked="0"/>
        <c:majorTickMark val="out"/>
        <c:minorTickMark val="none"/>
        <c:tickLblPos val="nextTo"/>
        <c:txPr>
          <a:bodyPr/>
          <a:lstStyle/>
          <a:p>
            <a:pPr>
              <a:defRPr sz="1200" baseline="0"/>
            </a:pPr>
            <a:endParaRPr lang="en-US"/>
          </a:p>
        </c:txPr>
        <c:crossAx val="348932736"/>
        <c:crosses val="autoZero"/>
        <c:auto val="1"/>
        <c:lblAlgn val="ctr"/>
        <c:lblOffset val="100"/>
        <c:noMultiLvlLbl val="0"/>
      </c:catAx>
      <c:valAx>
        <c:axId val="348932736"/>
        <c:scaling>
          <c:orientation val="minMax"/>
        </c:scaling>
        <c:delete val="0"/>
        <c:axPos val="b"/>
        <c:title>
          <c:tx>
            <c:rich>
              <a:bodyPr/>
              <a:lstStyle/>
              <a:p>
                <a:pPr>
                  <a:defRPr sz="1600"/>
                </a:pPr>
                <a:r>
                  <a:rPr lang="en-US" sz="1600" b="1" i="0" u="none" strike="noStrike" baseline="0" dirty="0" smtClean="0">
                    <a:effectLst/>
                  </a:rPr>
                  <a:t>General </a:t>
                </a:r>
                <a:r>
                  <a:rPr lang="en-US" sz="1600" dirty="0" smtClean="0"/>
                  <a:t>Government </a:t>
                </a:r>
                <a:r>
                  <a:rPr lang="en-US" sz="1600" b="1" i="0" u="none" strike="noStrike" baseline="0" dirty="0" smtClean="0">
                    <a:effectLst/>
                  </a:rPr>
                  <a:t>Gross </a:t>
                </a:r>
                <a:r>
                  <a:rPr lang="en-US" sz="1600" dirty="0" smtClean="0"/>
                  <a:t>Debt</a:t>
                </a:r>
                <a:r>
                  <a:rPr lang="en-US" sz="1600" baseline="0" dirty="0" smtClean="0"/>
                  <a:t> in Percent of GDP</a:t>
                </a:r>
                <a:endParaRPr lang="en-US" sz="1600" dirty="0"/>
              </a:p>
            </c:rich>
          </c:tx>
          <c:layout>
            <c:manualLayout>
              <c:xMode val="edge"/>
              <c:yMode val="edge"/>
              <c:x val="0.26516204012633998"/>
              <c:y val="0.88863556828123802"/>
            </c:manualLayout>
          </c:layout>
          <c:overlay val="0"/>
        </c:title>
        <c:numFmt formatCode="General" sourceLinked="1"/>
        <c:majorTickMark val="out"/>
        <c:minorTickMark val="none"/>
        <c:tickLblPos val="nextTo"/>
        <c:txPr>
          <a:bodyPr/>
          <a:lstStyle/>
          <a:p>
            <a:pPr>
              <a:defRPr sz="1600"/>
            </a:pPr>
            <a:endParaRPr lang="en-US"/>
          </a:p>
        </c:txPr>
        <c:crossAx val="3489312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pPr>
        <a:noFill/>
        <a:ln w="25400">
          <a:noFill/>
        </a:ln>
      </c:spPr>
    </c:sideWall>
    <c:backWall>
      <c:thickness val="0"/>
      <c:spPr>
        <a:noFill/>
        <a:ln w="25400">
          <a:noFill/>
        </a:ln>
      </c:spPr>
    </c:backWall>
    <c:plotArea>
      <c:layout/>
      <c:bar3DChart>
        <c:barDir val="bar"/>
        <c:grouping val="clustered"/>
        <c:varyColors val="0"/>
        <c:ser>
          <c:idx val="0"/>
          <c:order val="0"/>
          <c:tx>
            <c:strRef>
              <c:f>Sheet1!$B$1</c:f>
              <c:strCache>
                <c:ptCount val="1"/>
                <c:pt idx="0">
                  <c:v>Series 1</c:v>
                </c:pt>
              </c:strCache>
            </c:strRef>
          </c:tx>
          <c:invertIfNegative val="0"/>
          <c:dLbls>
            <c:dLbl>
              <c:idx val="0"/>
              <c:layout>
                <c:manualLayout>
                  <c:x val="-6.0060060060060103E-3"/>
                  <c:y val="6.0975609756097598E-3"/>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txPr>
              <a:bodyPr/>
              <a:lstStyle/>
              <a:p>
                <a:pPr>
                  <a:defRPr sz="1500">
                    <a:latin typeface="Constantia"/>
                    <a:cs typeface="Constanti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Utilities</c:v>
                </c:pt>
                <c:pt idx="1">
                  <c:v>Technology</c:v>
                </c:pt>
                <c:pt idx="2">
                  <c:v>Materials</c:v>
                </c:pt>
                <c:pt idx="3">
                  <c:v>Consumer Staples</c:v>
                </c:pt>
                <c:pt idx="4">
                  <c:v>Energy</c:v>
                </c:pt>
                <c:pt idx="5">
                  <c:v>Industrials</c:v>
                </c:pt>
                <c:pt idx="6">
                  <c:v>Health Care</c:v>
                </c:pt>
                <c:pt idx="7">
                  <c:v>Consumer Discretionary</c:v>
                </c:pt>
                <c:pt idx="8">
                  <c:v>Financial</c:v>
                </c:pt>
              </c:strCache>
            </c:strRef>
          </c:cat>
          <c:val>
            <c:numRef>
              <c:f>Sheet1!$B$2:$B$10</c:f>
              <c:numCache>
                <c:formatCode>0.0%</c:formatCode>
                <c:ptCount val="9"/>
                <c:pt idx="0">
                  <c:v>5.01540974106367E-2</c:v>
                </c:pt>
                <c:pt idx="1">
                  <c:v>0.109145053499082</c:v>
                </c:pt>
                <c:pt idx="2">
                  <c:v>0.146044406122009</c:v>
                </c:pt>
                <c:pt idx="3">
                  <c:v>0.18037436188315401</c:v>
                </c:pt>
                <c:pt idx="4">
                  <c:v>0.20707938820102001</c:v>
                </c:pt>
                <c:pt idx="5">
                  <c:v>0.27011754068716098</c:v>
                </c:pt>
                <c:pt idx="6">
                  <c:v>0.28759094064114799</c:v>
                </c:pt>
                <c:pt idx="7">
                  <c:v>0.35856673092187302</c:v>
                </c:pt>
                <c:pt idx="8">
                  <c:v>0.411688488816148</c:v>
                </c:pt>
              </c:numCache>
            </c:numRef>
          </c:val>
        </c:ser>
        <c:dLbls>
          <c:showLegendKey val="0"/>
          <c:showVal val="0"/>
          <c:showCatName val="0"/>
          <c:showSerName val="0"/>
          <c:showPercent val="0"/>
          <c:showBubbleSize val="0"/>
        </c:dLbls>
        <c:gapWidth val="150"/>
        <c:shape val="box"/>
        <c:axId val="360865792"/>
        <c:axId val="360867712"/>
        <c:axId val="0"/>
      </c:bar3DChart>
      <c:catAx>
        <c:axId val="360865792"/>
        <c:scaling>
          <c:orientation val="minMax"/>
        </c:scaling>
        <c:delete val="0"/>
        <c:axPos val="l"/>
        <c:numFmt formatCode="General" sourceLinked="0"/>
        <c:majorTickMark val="out"/>
        <c:minorTickMark val="none"/>
        <c:tickLblPos val="low"/>
        <c:txPr>
          <a:bodyPr/>
          <a:lstStyle/>
          <a:p>
            <a:pPr>
              <a:defRPr sz="1500">
                <a:latin typeface="Constantia"/>
                <a:cs typeface="Constantia"/>
              </a:defRPr>
            </a:pPr>
            <a:endParaRPr lang="en-US"/>
          </a:p>
        </c:txPr>
        <c:crossAx val="360867712"/>
        <c:crosses val="autoZero"/>
        <c:auto val="1"/>
        <c:lblAlgn val="ctr"/>
        <c:lblOffset val="100"/>
        <c:noMultiLvlLbl val="0"/>
      </c:catAx>
      <c:valAx>
        <c:axId val="360867712"/>
        <c:scaling>
          <c:orientation val="minMax"/>
        </c:scaling>
        <c:delete val="0"/>
        <c:axPos val="b"/>
        <c:title>
          <c:tx>
            <c:rich>
              <a:bodyPr/>
              <a:lstStyle/>
              <a:p>
                <a:pPr>
                  <a:defRPr sz="1500">
                    <a:latin typeface="Constantia"/>
                    <a:cs typeface="Constantia"/>
                  </a:defRPr>
                </a:pPr>
                <a:r>
                  <a:rPr lang="en-US" sz="1500">
                    <a:latin typeface="Constantia"/>
                    <a:cs typeface="Constantia"/>
                  </a:rPr>
                  <a:t>12-month percent change</a:t>
                </a:r>
              </a:p>
            </c:rich>
          </c:tx>
          <c:layout/>
          <c:overlay val="0"/>
        </c:title>
        <c:numFmt formatCode="0%" sourceLinked="0"/>
        <c:majorTickMark val="out"/>
        <c:minorTickMark val="none"/>
        <c:tickLblPos val="nextTo"/>
        <c:txPr>
          <a:bodyPr/>
          <a:lstStyle/>
          <a:p>
            <a:pPr>
              <a:defRPr sz="1500">
                <a:latin typeface="Constantia"/>
                <a:cs typeface="Constantia"/>
              </a:defRPr>
            </a:pPr>
            <a:endParaRPr lang="en-US"/>
          </a:p>
        </c:txPr>
        <c:crossAx val="360865792"/>
        <c:crosses val="autoZero"/>
        <c:crossBetween val="between"/>
      </c:valAx>
    </c:plotArea>
    <c:plotVisOnly val="1"/>
    <c:dispBlanksAs val="gap"/>
    <c:showDLblsOverMax val="0"/>
  </c:chart>
  <c:txPr>
    <a:bodyPr/>
    <a:lstStyle/>
    <a:p>
      <a:pPr>
        <a:defRPr sz="1800">
          <a:latin typeface="+mj-l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0300928878735805E-2"/>
          <c:y val="0.116152449693788"/>
          <c:w val="0.91197314253244099"/>
          <c:h val="0.71890857392825902"/>
        </c:manualLayout>
      </c:layout>
      <c:areaChart>
        <c:grouping val="standard"/>
        <c:varyColors val="0"/>
        <c:ser>
          <c:idx val="0"/>
          <c:order val="0"/>
          <c:tx>
            <c:strRef>
              <c:f>Sheet1!$B$1</c:f>
              <c:strCache>
                <c:ptCount val="1"/>
                <c:pt idx="0">
                  <c:v>Reserve Bank Credit</c:v>
                </c:pt>
              </c:strCache>
            </c:strRef>
          </c:tx>
          <c:spPr>
            <a:solidFill>
              <a:srgbClr val="000000"/>
            </a:solidFill>
            <a:ln w="12700">
              <a:noFill/>
            </a:ln>
          </c:spPr>
          <c:cat>
            <c:numRef>
              <c:f>Sheet1!$A$2:$A$287</c:f>
              <c:numCache>
                <c:formatCode>m/d/yy</c:formatCode>
                <c:ptCount val="286"/>
                <c:pt idx="0">
                  <c:v>39540</c:v>
                </c:pt>
                <c:pt idx="1">
                  <c:v>39547</c:v>
                </c:pt>
                <c:pt idx="2">
                  <c:v>39554</c:v>
                </c:pt>
                <c:pt idx="3">
                  <c:v>39561</c:v>
                </c:pt>
                <c:pt idx="4">
                  <c:v>39568</c:v>
                </c:pt>
                <c:pt idx="5">
                  <c:v>39575</c:v>
                </c:pt>
                <c:pt idx="6">
                  <c:v>39582</c:v>
                </c:pt>
                <c:pt idx="7">
                  <c:v>39589</c:v>
                </c:pt>
                <c:pt idx="8">
                  <c:v>39596</c:v>
                </c:pt>
                <c:pt idx="9">
                  <c:v>39603</c:v>
                </c:pt>
                <c:pt idx="10">
                  <c:v>39610</c:v>
                </c:pt>
                <c:pt idx="11">
                  <c:v>39617</c:v>
                </c:pt>
                <c:pt idx="12">
                  <c:v>39624</c:v>
                </c:pt>
                <c:pt idx="13">
                  <c:v>39631</c:v>
                </c:pt>
                <c:pt idx="14">
                  <c:v>39638</c:v>
                </c:pt>
                <c:pt idx="15">
                  <c:v>39645</c:v>
                </c:pt>
                <c:pt idx="16">
                  <c:v>39652</c:v>
                </c:pt>
                <c:pt idx="17">
                  <c:v>39659</c:v>
                </c:pt>
                <c:pt idx="18">
                  <c:v>39666</c:v>
                </c:pt>
                <c:pt idx="19">
                  <c:v>39673</c:v>
                </c:pt>
                <c:pt idx="20">
                  <c:v>39680</c:v>
                </c:pt>
                <c:pt idx="21">
                  <c:v>39687</c:v>
                </c:pt>
                <c:pt idx="22">
                  <c:v>39694</c:v>
                </c:pt>
                <c:pt idx="23">
                  <c:v>39701</c:v>
                </c:pt>
                <c:pt idx="24">
                  <c:v>39708</c:v>
                </c:pt>
                <c:pt idx="25">
                  <c:v>39715</c:v>
                </c:pt>
                <c:pt idx="26">
                  <c:v>39722</c:v>
                </c:pt>
                <c:pt idx="27">
                  <c:v>39729</c:v>
                </c:pt>
                <c:pt idx="28">
                  <c:v>39736</c:v>
                </c:pt>
                <c:pt idx="29">
                  <c:v>39743</c:v>
                </c:pt>
                <c:pt idx="30">
                  <c:v>39750</c:v>
                </c:pt>
                <c:pt idx="31">
                  <c:v>39757</c:v>
                </c:pt>
                <c:pt idx="32">
                  <c:v>39764</c:v>
                </c:pt>
                <c:pt idx="33">
                  <c:v>39771</c:v>
                </c:pt>
                <c:pt idx="34">
                  <c:v>39778</c:v>
                </c:pt>
                <c:pt idx="35">
                  <c:v>39785</c:v>
                </c:pt>
                <c:pt idx="36">
                  <c:v>39792</c:v>
                </c:pt>
                <c:pt idx="37">
                  <c:v>39799</c:v>
                </c:pt>
                <c:pt idx="38">
                  <c:v>39806</c:v>
                </c:pt>
                <c:pt idx="39">
                  <c:v>39813</c:v>
                </c:pt>
                <c:pt idx="40">
                  <c:v>39820</c:v>
                </c:pt>
                <c:pt idx="41">
                  <c:v>39827</c:v>
                </c:pt>
                <c:pt idx="42">
                  <c:v>39834</c:v>
                </c:pt>
                <c:pt idx="43">
                  <c:v>39841</c:v>
                </c:pt>
                <c:pt idx="44">
                  <c:v>39848</c:v>
                </c:pt>
                <c:pt idx="45">
                  <c:v>39855</c:v>
                </c:pt>
                <c:pt idx="46">
                  <c:v>39862</c:v>
                </c:pt>
                <c:pt idx="47">
                  <c:v>39869</c:v>
                </c:pt>
                <c:pt idx="48">
                  <c:v>39876</c:v>
                </c:pt>
                <c:pt idx="49">
                  <c:v>39883</c:v>
                </c:pt>
                <c:pt idx="50">
                  <c:v>39890</c:v>
                </c:pt>
                <c:pt idx="51">
                  <c:v>39897</c:v>
                </c:pt>
                <c:pt idx="52">
                  <c:v>39904</c:v>
                </c:pt>
                <c:pt idx="53">
                  <c:v>39911</c:v>
                </c:pt>
                <c:pt idx="54">
                  <c:v>39918</c:v>
                </c:pt>
                <c:pt idx="55">
                  <c:v>39925</c:v>
                </c:pt>
                <c:pt idx="56">
                  <c:v>39932</c:v>
                </c:pt>
                <c:pt idx="57">
                  <c:v>39939</c:v>
                </c:pt>
                <c:pt idx="58">
                  <c:v>39946</c:v>
                </c:pt>
                <c:pt idx="59">
                  <c:v>39953</c:v>
                </c:pt>
                <c:pt idx="60">
                  <c:v>39960</c:v>
                </c:pt>
                <c:pt idx="61">
                  <c:v>39967</c:v>
                </c:pt>
                <c:pt idx="62">
                  <c:v>39974</c:v>
                </c:pt>
                <c:pt idx="63">
                  <c:v>39981</c:v>
                </c:pt>
                <c:pt idx="64">
                  <c:v>39988</c:v>
                </c:pt>
                <c:pt idx="65">
                  <c:v>39995</c:v>
                </c:pt>
                <c:pt idx="66">
                  <c:v>40002</c:v>
                </c:pt>
                <c:pt idx="67">
                  <c:v>40009</c:v>
                </c:pt>
                <c:pt idx="68">
                  <c:v>40016</c:v>
                </c:pt>
                <c:pt idx="69">
                  <c:v>40023</c:v>
                </c:pt>
                <c:pt idx="70">
                  <c:v>40030</c:v>
                </c:pt>
                <c:pt idx="71">
                  <c:v>40037</c:v>
                </c:pt>
                <c:pt idx="72">
                  <c:v>40044</c:v>
                </c:pt>
                <c:pt idx="73">
                  <c:v>40051</c:v>
                </c:pt>
                <c:pt idx="74">
                  <c:v>40058</c:v>
                </c:pt>
                <c:pt idx="75">
                  <c:v>40065</c:v>
                </c:pt>
                <c:pt idx="76">
                  <c:v>40072</c:v>
                </c:pt>
                <c:pt idx="77">
                  <c:v>40079</c:v>
                </c:pt>
                <c:pt idx="78">
                  <c:v>40086</c:v>
                </c:pt>
                <c:pt idx="79">
                  <c:v>40093</c:v>
                </c:pt>
                <c:pt idx="80">
                  <c:v>40100</c:v>
                </c:pt>
                <c:pt idx="81">
                  <c:v>40107</c:v>
                </c:pt>
                <c:pt idx="82">
                  <c:v>40114</c:v>
                </c:pt>
                <c:pt idx="83">
                  <c:v>40121</c:v>
                </c:pt>
                <c:pt idx="84">
                  <c:v>40128</c:v>
                </c:pt>
                <c:pt idx="85">
                  <c:v>40135</c:v>
                </c:pt>
                <c:pt idx="86">
                  <c:v>40142</c:v>
                </c:pt>
                <c:pt idx="87">
                  <c:v>40149</c:v>
                </c:pt>
                <c:pt idx="88">
                  <c:v>40156</c:v>
                </c:pt>
                <c:pt idx="89">
                  <c:v>40163</c:v>
                </c:pt>
                <c:pt idx="90">
                  <c:v>40170</c:v>
                </c:pt>
                <c:pt idx="91">
                  <c:v>40177</c:v>
                </c:pt>
                <c:pt idx="92">
                  <c:v>40184</c:v>
                </c:pt>
                <c:pt idx="93">
                  <c:v>40191</c:v>
                </c:pt>
                <c:pt idx="94">
                  <c:v>40198</c:v>
                </c:pt>
                <c:pt idx="95">
                  <c:v>40205</c:v>
                </c:pt>
                <c:pt idx="96">
                  <c:v>40212</c:v>
                </c:pt>
                <c:pt idx="97">
                  <c:v>40219</c:v>
                </c:pt>
                <c:pt idx="98">
                  <c:v>40226</c:v>
                </c:pt>
                <c:pt idx="99">
                  <c:v>40233</c:v>
                </c:pt>
                <c:pt idx="100">
                  <c:v>40240</c:v>
                </c:pt>
                <c:pt idx="101">
                  <c:v>40247</c:v>
                </c:pt>
                <c:pt idx="102">
                  <c:v>40254</c:v>
                </c:pt>
                <c:pt idx="103">
                  <c:v>40261</c:v>
                </c:pt>
                <c:pt idx="104">
                  <c:v>40268</c:v>
                </c:pt>
                <c:pt idx="105">
                  <c:v>40275</c:v>
                </c:pt>
                <c:pt idx="106">
                  <c:v>40282</c:v>
                </c:pt>
                <c:pt idx="107">
                  <c:v>40289</c:v>
                </c:pt>
                <c:pt idx="108">
                  <c:v>40296</c:v>
                </c:pt>
                <c:pt idx="109">
                  <c:v>40303</c:v>
                </c:pt>
                <c:pt idx="110">
                  <c:v>40310</c:v>
                </c:pt>
                <c:pt idx="111">
                  <c:v>40317</c:v>
                </c:pt>
                <c:pt idx="112">
                  <c:v>40324</c:v>
                </c:pt>
                <c:pt idx="113">
                  <c:v>40331</c:v>
                </c:pt>
                <c:pt idx="114">
                  <c:v>40338</c:v>
                </c:pt>
                <c:pt idx="115">
                  <c:v>40345</c:v>
                </c:pt>
                <c:pt idx="116">
                  <c:v>40352</c:v>
                </c:pt>
                <c:pt idx="117">
                  <c:v>40359</c:v>
                </c:pt>
                <c:pt idx="118">
                  <c:v>40366</c:v>
                </c:pt>
                <c:pt idx="119">
                  <c:v>40373</c:v>
                </c:pt>
                <c:pt idx="120">
                  <c:v>40380</c:v>
                </c:pt>
                <c:pt idx="121">
                  <c:v>40387</c:v>
                </c:pt>
                <c:pt idx="122">
                  <c:v>40394</c:v>
                </c:pt>
                <c:pt idx="123">
                  <c:v>40401</c:v>
                </c:pt>
                <c:pt idx="124">
                  <c:v>40408</c:v>
                </c:pt>
                <c:pt idx="125">
                  <c:v>40415</c:v>
                </c:pt>
                <c:pt idx="126">
                  <c:v>40422</c:v>
                </c:pt>
                <c:pt idx="127">
                  <c:v>40429</c:v>
                </c:pt>
                <c:pt idx="128">
                  <c:v>40436</c:v>
                </c:pt>
                <c:pt idx="129">
                  <c:v>40443</c:v>
                </c:pt>
                <c:pt idx="130">
                  <c:v>40450</c:v>
                </c:pt>
                <c:pt idx="131">
                  <c:v>40457</c:v>
                </c:pt>
                <c:pt idx="132">
                  <c:v>40464</c:v>
                </c:pt>
                <c:pt idx="133">
                  <c:v>40471</c:v>
                </c:pt>
                <c:pt idx="134">
                  <c:v>40478</c:v>
                </c:pt>
                <c:pt idx="135">
                  <c:v>40485</c:v>
                </c:pt>
                <c:pt idx="136">
                  <c:v>40492</c:v>
                </c:pt>
                <c:pt idx="137">
                  <c:v>40499</c:v>
                </c:pt>
                <c:pt idx="138">
                  <c:v>40506</c:v>
                </c:pt>
                <c:pt idx="139">
                  <c:v>40513</c:v>
                </c:pt>
                <c:pt idx="140">
                  <c:v>40520</c:v>
                </c:pt>
                <c:pt idx="141">
                  <c:v>40527</c:v>
                </c:pt>
                <c:pt idx="142">
                  <c:v>40534</c:v>
                </c:pt>
                <c:pt idx="143">
                  <c:v>40541</c:v>
                </c:pt>
                <c:pt idx="144">
                  <c:v>40548</c:v>
                </c:pt>
                <c:pt idx="145">
                  <c:v>40555</c:v>
                </c:pt>
                <c:pt idx="146">
                  <c:v>40562</c:v>
                </c:pt>
                <c:pt idx="147">
                  <c:v>40569</c:v>
                </c:pt>
                <c:pt idx="148">
                  <c:v>40576</c:v>
                </c:pt>
                <c:pt idx="149">
                  <c:v>40583</c:v>
                </c:pt>
                <c:pt idx="150">
                  <c:v>40590</c:v>
                </c:pt>
                <c:pt idx="151">
                  <c:v>40597</c:v>
                </c:pt>
                <c:pt idx="152">
                  <c:v>40604</c:v>
                </c:pt>
                <c:pt idx="153">
                  <c:v>40611</c:v>
                </c:pt>
                <c:pt idx="154">
                  <c:v>40618</c:v>
                </c:pt>
                <c:pt idx="155">
                  <c:v>40625</c:v>
                </c:pt>
                <c:pt idx="156">
                  <c:v>40632</c:v>
                </c:pt>
                <c:pt idx="157">
                  <c:v>40639</c:v>
                </c:pt>
                <c:pt idx="158">
                  <c:v>40646</c:v>
                </c:pt>
                <c:pt idx="159">
                  <c:v>40653</c:v>
                </c:pt>
                <c:pt idx="160">
                  <c:v>40660</c:v>
                </c:pt>
                <c:pt idx="161">
                  <c:v>40667</c:v>
                </c:pt>
                <c:pt idx="162">
                  <c:v>40674</c:v>
                </c:pt>
                <c:pt idx="163">
                  <c:v>40681</c:v>
                </c:pt>
                <c:pt idx="164">
                  <c:v>40688</c:v>
                </c:pt>
                <c:pt idx="165">
                  <c:v>40695</c:v>
                </c:pt>
                <c:pt idx="166">
                  <c:v>40702</c:v>
                </c:pt>
                <c:pt idx="167">
                  <c:v>40709</c:v>
                </c:pt>
                <c:pt idx="168">
                  <c:v>40716</c:v>
                </c:pt>
                <c:pt idx="169">
                  <c:v>40723</c:v>
                </c:pt>
                <c:pt idx="170">
                  <c:v>40730</c:v>
                </c:pt>
                <c:pt idx="171">
                  <c:v>40737</c:v>
                </c:pt>
                <c:pt idx="172">
                  <c:v>40744</c:v>
                </c:pt>
                <c:pt idx="173">
                  <c:v>40751</c:v>
                </c:pt>
                <c:pt idx="174">
                  <c:v>40758</c:v>
                </c:pt>
                <c:pt idx="175">
                  <c:v>40765</c:v>
                </c:pt>
                <c:pt idx="176">
                  <c:v>40772</c:v>
                </c:pt>
                <c:pt idx="177">
                  <c:v>40779</c:v>
                </c:pt>
                <c:pt idx="178">
                  <c:v>40786</c:v>
                </c:pt>
                <c:pt idx="179">
                  <c:v>40793</c:v>
                </c:pt>
                <c:pt idx="180">
                  <c:v>40800</c:v>
                </c:pt>
                <c:pt idx="181">
                  <c:v>40807</c:v>
                </c:pt>
                <c:pt idx="182">
                  <c:v>40814</c:v>
                </c:pt>
                <c:pt idx="183">
                  <c:v>40821</c:v>
                </c:pt>
                <c:pt idx="184">
                  <c:v>40828</c:v>
                </c:pt>
                <c:pt idx="185">
                  <c:v>40835</c:v>
                </c:pt>
                <c:pt idx="186">
                  <c:v>40842</c:v>
                </c:pt>
                <c:pt idx="187">
                  <c:v>40849</c:v>
                </c:pt>
                <c:pt idx="188">
                  <c:v>40856</c:v>
                </c:pt>
                <c:pt idx="189">
                  <c:v>40863</c:v>
                </c:pt>
                <c:pt idx="190">
                  <c:v>40870</c:v>
                </c:pt>
                <c:pt idx="191">
                  <c:v>40877</c:v>
                </c:pt>
                <c:pt idx="192">
                  <c:v>40884</c:v>
                </c:pt>
                <c:pt idx="193">
                  <c:v>40891</c:v>
                </c:pt>
                <c:pt idx="194">
                  <c:v>40898</c:v>
                </c:pt>
                <c:pt idx="195">
                  <c:v>40905</c:v>
                </c:pt>
                <c:pt idx="196">
                  <c:v>40912</c:v>
                </c:pt>
                <c:pt idx="197">
                  <c:v>40919</c:v>
                </c:pt>
                <c:pt idx="198">
                  <c:v>40926</c:v>
                </c:pt>
                <c:pt idx="199">
                  <c:v>40933</c:v>
                </c:pt>
                <c:pt idx="200">
                  <c:v>40940</c:v>
                </c:pt>
                <c:pt idx="201">
                  <c:v>40947</c:v>
                </c:pt>
                <c:pt idx="202">
                  <c:v>40954</c:v>
                </c:pt>
                <c:pt idx="203">
                  <c:v>40961</c:v>
                </c:pt>
                <c:pt idx="204">
                  <c:v>40968</c:v>
                </c:pt>
                <c:pt idx="205">
                  <c:v>40975</c:v>
                </c:pt>
                <c:pt idx="206">
                  <c:v>40982</c:v>
                </c:pt>
                <c:pt idx="207">
                  <c:v>40989</c:v>
                </c:pt>
                <c:pt idx="208">
                  <c:v>40996</c:v>
                </c:pt>
                <c:pt idx="209">
                  <c:v>41003</c:v>
                </c:pt>
                <c:pt idx="210">
                  <c:v>41010</c:v>
                </c:pt>
                <c:pt idx="211">
                  <c:v>41017</c:v>
                </c:pt>
                <c:pt idx="212">
                  <c:v>41024</c:v>
                </c:pt>
                <c:pt idx="213">
                  <c:v>41031</c:v>
                </c:pt>
                <c:pt idx="214">
                  <c:v>41038</c:v>
                </c:pt>
                <c:pt idx="215">
                  <c:v>41045</c:v>
                </c:pt>
                <c:pt idx="216">
                  <c:v>41052</c:v>
                </c:pt>
                <c:pt idx="217">
                  <c:v>41059</c:v>
                </c:pt>
                <c:pt idx="218">
                  <c:v>41066</c:v>
                </c:pt>
                <c:pt idx="219">
                  <c:v>41073</c:v>
                </c:pt>
                <c:pt idx="220">
                  <c:v>41080</c:v>
                </c:pt>
                <c:pt idx="221">
                  <c:v>41087</c:v>
                </c:pt>
                <c:pt idx="222">
                  <c:v>41094</c:v>
                </c:pt>
                <c:pt idx="223">
                  <c:v>41101</c:v>
                </c:pt>
                <c:pt idx="224">
                  <c:v>41108</c:v>
                </c:pt>
                <c:pt idx="225">
                  <c:v>41115</c:v>
                </c:pt>
                <c:pt idx="226">
                  <c:v>41122</c:v>
                </c:pt>
                <c:pt idx="227">
                  <c:v>41129</c:v>
                </c:pt>
                <c:pt idx="228">
                  <c:v>41136</c:v>
                </c:pt>
                <c:pt idx="229">
                  <c:v>41143</c:v>
                </c:pt>
                <c:pt idx="230">
                  <c:v>41150</c:v>
                </c:pt>
                <c:pt idx="231">
                  <c:v>41157</c:v>
                </c:pt>
                <c:pt idx="232">
                  <c:v>41164</c:v>
                </c:pt>
                <c:pt idx="233">
                  <c:v>41171</c:v>
                </c:pt>
                <c:pt idx="234">
                  <c:v>41178</c:v>
                </c:pt>
                <c:pt idx="235">
                  <c:v>41185</c:v>
                </c:pt>
                <c:pt idx="236">
                  <c:v>41192</c:v>
                </c:pt>
                <c:pt idx="237">
                  <c:v>41199</c:v>
                </c:pt>
                <c:pt idx="238">
                  <c:v>41206</c:v>
                </c:pt>
                <c:pt idx="239">
                  <c:v>41213</c:v>
                </c:pt>
                <c:pt idx="240">
                  <c:v>41220</c:v>
                </c:pt>
                <c:pt idx="241">
                  <c:v>41227</c:v>
                </c:pt>
                <c:pt idx="242">
                  <c:v>41234</c:v>
                </c:pt>
                <c:pt idx="243">
                  <c:v>41241</c:v>
                </c:pt>
                <c:pt idx="244">
                  <c:v>41248</c:v>
                </c:pt>
                <c:pt idx="245">
                  <c:v>41255</c:v>
                </c:pt>
                <c:pt idx="246">
                  <c:v>41262</c:v>
                </c:pt>
                <c:pt idx="247">
                  <c:v>41269</c:v>
                </c:pt>
                <c:pt idx="248">
                  <c:v>41276</c:v>
                </c:pt>
                <c:pt idx="249">
                  <c:v>41283</c:v>
                </c:pt>
                <c:pt idx="250">
                  <c:v>41290</c:v>
                </c:pt>
                <c:pt idx="251">
                  <c:v>41297</c:v>
                </c:pt>
                <c:pt idx="252">
                  <c:v>41304</c:v>
                </c:pt>
                <c:pt idx="253">
                  <c:v>41311</c:v>
                </c:pt>
                <c:pt idx="254">
                  <c:v>41318</c:v>
                </c:pt>
                <c:pt idx="255">
                  <c:v>41325</c:v>
                </c:pt>
                <c:pt idx="256">
                  <c:v>41332</c:v>
                </c:pt>
                <c:pt idx="257">
                  <c:v>41339</c:v>
                </c:pt>
                <c:pt idx="258">
                  <c:v>41346</c:v>
                </c:pt>
                <c:pt idx="259">
                  <c:v>41353</c:v>
                </c:pt>
                <c:pt idx="260">
                  <c:v>41360</c:v>
                </c:pt>
                <c:pt idx="261">
                  <c:v>41367</c:v>
                </c:pt>
                <c:pt idx="262">
                  <c:v>41374</c:v>
                </c:pt>
                <c:pt idx="263">
                  <c:v>41381</c:v>
                </c:pt>
                <c:pt idx="264">
                  <c:v>41388</c:v>
                </c:pt>
                <c:pt idx="265">
                  <c:v>41395</c:v>
                </c:pt>
                <c:pt idx="266">
                  <c:v>41402</c:v>
                </c:pt>
                <c:pt idx="267">
                  <c:v>41409</c:v>
                </c:pt>
                <c:pt idx="268">
                  <c:v>41416</c:v>
                </c:pt>
                <c:pt idx="269">
                  <c:v>41423</c:v>
                </c:pt>
                <c:pt idx="270">
                  <c:v>41430</c:v>
                </c:pt>
                <c:pt idx="271">
                  <c:v>41437</c:v>
                </c:pt>
                <c:pt idx="272">
                  <c:v>41444</c:v>
                </c:pt>
                <c:pt idx="273">
                  <c:v>41451</c:v>
                </c:pt>
                <c:pt idx="274">
                  <c:v>41458</c:v>
                </c:pt>
                <c:pt idx="275">
                  <c:v>41465</c:v>
                </c:pt>
                <c:pt idx="276">
                  <c:v>41472</c:v>
                </c:pt>
                <c:pt idx="277">
                  <c:v>41479</c:v>
                </c:pt>
                <c:pt idx="278">
                  <c:v>41486</c:v>
                </c:pt>
                <c:pt idx="279">
                  <c:v>41493</c:v>
                </c:pt>
                <c:pt idx="280">
                  <c:v>41500</c:v>
                </c:pt>
                <c:pt idx="281">
                  <c:v>41507</c:v>
                </c:pt>
                <c:pt idx="282">
                  <c:v>41514</c:v>
                </c:pt>
                <c:pt idx="283">
                  <c:v>41521</c:v>
                </c:pt>
                <c:pt idx="284">
                  <c:v>41528</c:v>
                </c:pt>
                <c:pt idx="285">
                  <c:v>41535</c:v>
                </c:pt>
              </c:numCache>
            </c:numRef>
          </c:cat>
          <c:val>
            <c:numRef>
              <c:f>Sheet1!$B$2:$B$287</c:f>
              <c:numCache>
                <c:formatCode>#,##0</c:formatCode>
                <c:ptCount val="286"/>
                <c:pt idx="0">
                  <c:v>875607</c:v>
                </c:pt>
                <c:pt idx="1">
                  <c:v>866631</c:v>
                </c:pt>
                <c:pt idx="2">
                  <c:v>867480</c:v>
                </c:pt>
                <c:pt idx="3">
                  <c:v>868585</c:v>
                </c:pt>
                <c:pt idx="4">
                  <c:v>865810</c:v>
                </c:pt>
                <c:pt idx="5">
                  <c:v>869232</c:v>
                </c:pt>
                <c:pt idx="6">
                  <c:v>868118</c:v>
                </c:pt>
                <c:pt idx="7">
                  <c:v>872481</c:v>
                </c:pt>
                <c:pt idx="8">
                  <c:v>879031</c:v>
                </c:pt>
                <c:pt idx="9">
                  <c:v>879344</c:v>
                </c:pt>
                <c:pt idx="10">
                  <c:v>874304</c:v>
                </c:pt>
                <c:pt idx="11">
                  <c:v>878702</c:v>
                </c:pt>
                <c:pt idx="12">
                  <c:v>875461</c:v>
                </c:pt>
                <c:pt idx="13">
                  <c:v>890038</c:v>
                </c:pt>
                <c:pt idx="14">
                  <c:v>888540</c:v>
                </c:pt>
                <c:pt idx="15">
                  <c:v>888389</c:v>
                </c:pt>
                <c:pt idx="16">
                  <c:v>884736</c:v>
                </c:pt>
                <c:pt idx="17">
                  <c:v>895265</c:v>
                </c:pt>
                <c:pt idx="18">
                  <c:v>891511</c:v>
                </c:pt>
                <c:pt idx="19">
                  <c:v>887247</c:v>
                </c:pt>
                <c:pt idx="20">
                  <c:v>890877</c:v>
                </c:pt>
                <c:pt idx="21">
                  <c:v>887488</c:v>
                </c:pt>
                <c:pt idx="22">
                  <c:v>895447</c:v>
                </c:pt>
                <c:pt idx="23">
                  <c:v>891476</c:v>
                </c:pt>
                <c:pt idx="24">
                  <c:v>932628</c:v>
                </c:pt>
                <c:pt idx="25">
                  <c:v>1134257</c:v>
                </c:pt>
                <c:pt idx="26">
                  <c:v>1391136</c:v>
                </c:pt>
                <c:pt idx="27">
                  <c:v>1494693</c:v>
                </c:pt>
                <c:pt idx="28">
                  <c:v>1740041</c:v>
                </c:pt>
                <c:pt idx="29">
                  <c:v>1803287</c:v>
                </c:pt>
                <c:pt idx="30">
                  <c:v>1872948</c:v>
                </c:pt>
                <c:pt idx="31">
                  <c:v>2055824</c:v>
                </c:pt>
                <c:pt idx="32">
                  <c:v>2198200</c:v>
                </c:pt>
                <c:pt idx="33">
                  <c:v>2178872</c:v>
                </c:pt>
                <c:pt idx="34">
                  <c:v>2092430</c:v>
                </c:pt>
                <c:pt idx="35">
                  <c:v>2117585</c:v>
                </c:pt>
                <c:pt idx="36">
                  <c:v>2236892</c:v>
                </c:pt>
                <c:pt idx="37">
                  <c:v>2225786</c:v>
                </c:pt>
                <c:pt idx="38">
                  <c:v>2180689</c:v>
                </c:pt>
                <c:pt idx="39">
                  <c:v>2218492</c:v>
                </c:pt>
                <c:pt idx="40">
                  <c:v>2157607</c:v>
                </c:pt>
                <c:pt idx="41">
                  <c:v>2054960</c:v>
                </c:pt>
                <c:pt idx="42">
                  <c:v>2041173</c:v>
                </c:pt>
                <c:pt idx="43">
                  <c:v>1989654</c:v>
                </c:pt>
                <c:pt idx="44">
                  <c:v>1840589</c:v>
                </c:pt>
                <c:pt idx="45">
                  <c:v>1830089</c:v>
                </c:pt>
                <c:pt idx="46">
                  <c:v>1907400</c:v>
                </c:pt>
                <c:pt idx="47">
                  <c:v>1900275</c:v>
                </c:pt>
                <c:pt idx="48">
                  <c:v>1891362</c:v>
                </c:pt>
                <c:pt idx="49">
                  <c:v>1877550</c:v>
                </c:pt>
                <c:pt idx="50">
                  <c:v>2041483</c:v>
                </c:pt>
                <c:pt idx="51">
                  <c:v>2051075</c:v>
                </c:pt>
                <c:pt idx="52">
                  <c:v>2046241</c:v>
                </c:pt>
                <c:pt idx="53">
                  <c:v>2072125</c:v>
                </c:pt>
                <c:pt idx="54">
                  <c:v>2098592</c:v>
                </c:pt>
                <c:pt idx="55">
                  <c:v>2169019</c:v>
                </c:pt>
                <c:pt idx="56">
                  <c:v>2087451</c:v>
                </c:pt>
                <c:pt idx="57">
                  <c:v>2041311</c:v>
                </c:pt>
                <c:pt idx="58">
                  <c:v>2116333</c:v>
                </c:pt>
                <c:pt idx="59">
                  <c:v>2164991</c:v>
                </c:pt>
                <c:pt idx="60">
                  <c:v>2075559</c:v>
                </c:pt>
                <c:pt idx="61">
                  <c:v>2064875</c:v>
                </c:pt>
                <c:pt idx="62">
                  <c:v>2025671</c:v>
                </c:pt>
                <c:pt idx="63">
                  <c:v>2055092</c:v>
                </c:pt>
                <c:pt idx="64">
                  <c:v>1996422</c:v>
                </c:pt>
                <c:pt idx="65">
                  <c:v>1986822</c:v>
                </c:pt>
                <c:pt idx="66">
                  <c:v>1977441</c:v>
                </c:pt>
                <c:pt idx="67">
                  <c:v>2011797</c:v>
                </c:pt>
                <c:pt idx="68">
                  <c:v>2010695</c:v>
                </c:pt>
                <c:pt idx="69">
                  <c:v>2010083</c:v>
                </c:pt>
                <c:pt idx="70">
                  <c:v>1977894</c:v>
                </c:pt>
                <c:pt idx="71">
                  <c:v>1989306</c:v>
                </c:pt>
                <c:pt idx="72">
                  <c:v>2025517</c:v>
                </c:pt>
                <c:pt idx="73">
                  <c:v>2057955</c:v>
                </c:pt>
                <c:pt idx="74">
                  <c:v>2063318</c:v>
                </c:pt>
                <c:pt idx="75">
                  <c:v>2069711</c:v>
                </c:pt>
                <c:pt idx="76">
                  <c:v>2088622</c:v>
                </c:pt>
                <c:pt idx="77">
                  <c:v>2132625</c:v>
                </c:pt>
                <c:pt idx="78">
                  <c:v>2120261</c:v>
                </c:pt>
                <c:pt idx="79">
                  <c:v>2119490</c:v>
                </c:pt>
                <c:pt idx="80">
                  <c:v>2106645</c:v>
                </c:pt>
                <c:pt idx="81">
                  <c:v>2171684</c:v>
                </c:pt>
                <c:pt idx="82">
                  <c:v>2154338</c:v>
                </c:pt>
                <c:pt idx="83">
                  <c:v>2148875</c:v>
                </c:pt>
                <c:pt idx="84">
                  <c:v>2116227</c:v>
                </c:pt>
                <c:pt idx="85">
                  <c:v>2191361</c:v>
                </c:pt>
                <c:pt idx="86">
                  <c:v>2189963</c:v>
                </c:pt>
                <c:pt idx="87">
                  <c:v>2187185</c:v>
                </c:pt>
                <c:pt idx="88">
                  <c:v>2167841</c:v>
                </c:pt>
                <c:pt idx="89">
                  <c:v>2190589</c:v>
                </c:pt>
                <c:pt idx="90">
                  <c:v>2216862</c:v>
                </c:pt>
                <c:pt idx="91">
                  <c:v>2217306</c:v>
                </c:pt>
                <c:pt idx="92">
                  <c:v>2216302</c:v>
                </c:pt>
                <c:pt idx="93">
                  <c:v>2225679</c:v>
                </c:pt>
                <c:pt idx="94">
                  <c:v>2230798</c:v>
                </c:pt>
                <c:pt idx="95">
                  <c:v>2234687</c:v>
                </c:pt>
                <c:pt idx="96">
                  <c:v>2231328</c:v>
                </c:pt>
                <c:pt idx="97">
                  <c:v>2233216</c:v>
                </c:pt>
                <c:pt idx="98">
                  <c:v>2264151</c:v>
                </c:pt>
                <c:pt idx="99">
                  <c:v>2269442</c:v>
                </c:pt>
                <c:pt idx="100">
                  <c:v>2262336</c:v>
                </c:pt>
                <c:pt idx="101">
                  <c:v>2262804</c:v>
                </c:pt>
                <c:pt idx="102">
                  <c:v>2292082</c:v>
                </c:pt>
                <c:pt idx="103">
                  <c:v>2298137</c:v>
                </c:pt>
                <c:pt idx="104">
                  <c:v>2290054</c:v>
                </c:pt>
                <c:pt idx="105">
                  <c:v>2290119</c:v>
                </c:pt>
                <c:pt idx="106">
                  <c:v>2297444</c:v>
                </c:pt>
                <c:pt idx="107">
                  <c:v>2318478</c:v>
                </c:pt>
                <c:pt idx="108">
                  <c:v>2316304</c:v>
                </c:pt>
                <c:pt idx="109">
                  <c:v>2311761</c:v>
                </c:pt>
                <c:pt idx="110">
                  <c:v>2309807</c:v>
                </c:pt>
                <c:pt idx="111">
                  <c:v>2339412</c:v>
                </c:pt>
                <c:pt idx="112">
                  <c:v>2323266</c:v>
                </c:pt>
                <c:pt idx="113">
                  <c:v>2319907</c:v>
                </c:pt>
                <c:pt idx="114">
                  <c:v>2313209</c:v>
                </c:pt>
                <c:pt idx="115">
                  <c:v>2322194</c:v>
                </c:pt>
                <c:pt idx="116">
                  <c:v>2328042</c:v>
                </c:pt>
                <c:pt idx="117">
                  <c:v>2316346</c:v>
                </c:pt>
                <c:pt idx="118">
                  <c:v>2314607</c:v>
                </c:pt>
                <c:pt idx="119">
                  <c:v>2315928</c:v>
                </c:pt>
                <c:pt idx="120">
                  <c:v>2315688</c:v>
                </c:pt>
                <c:pt idx="121">
                  <c:v>2312394</c:v>
                </c:pt>
                <c:pt idx="122">
                  <c:v>2309095</c:v>
                </c:pt>
                <c:pt idx="123">
                  <c:v>2309012</c:v>
                </c:pt>
                <c:pt idx="124">
                  <c:v>2302474</c:v>
                </c:pt>
                <c:pt idx="125">
                  <c:v>2294173</c:v>
                </c:pt>
                <c:pt idx="126">
                  <c:v>2286672</c:v>
                </c:pt>
                <c:pt idx="127">
                  <c:v>2286623</c:v>
                </c:pt>
                <c:pt idx="128">
                  <c:v>2289293</c:v>
                </c:pt>
                <c:pt idx="129">
                  <c:v>2286510</c:v>
                </c:pt>
                <c:pt idx="130">
                  <c:v>2287667</c:v>
                </c:pt>
                <c:pt idx="131">
                  <c:v>2284557</c:v>
                </c:pt>
                <c:pt idx="132">
                  <c:v>2293194</c:v>
                </c:pt>
                <c:pt idx="133">
                  <c:v>2283717</c:v>
                </c:pt>
                <c:pt idx="134">
                  <c:v>2282755</c:v>
                </c:pt>
                <c:pt idx="135">
                  <c:v>2280709</c:v>
                </c:pt>
                <c:pt idx="136">
                  <c:v>2289270</c:v>
                </c:pt>
                <c:pt idx="137">
                  <c:v>2293128</c:v>
                </c:pt>
                <c:pt idx="138">
                  <c:v>2317491</c:v>
                </c:pt>
                <c:pt idx="139">
                  <c:v>2317831</c:v>
                </c:pt>
                <c:pt idx="140">
                  <c:v>2351592</c:v>
                </c:pt>
                <c:pt idx="141">
                  <c:v>2374289</c:v>
                </c:pt>
                <c:pt idx="142">
                  <c:v>2388699</c:v>
                </c:pt>
                <c:pt idx="143">
                  <c:v>2407512</c:v>
                </c:pt>
                <c:pt idx="144">
                  <c:v>2410838</c:v>
                </c:pt>
                <c:pt idx="145">
                  <c:v>2432344</c:v>
                </c:pt>
                <c:pt idx="146">
                  <c:v>2416302</c:v>
                </c:pt>
                <c:pt idx="147">
                  <c:v>2419415</c:v>
                </c:pt>
                <c:pt idx="148">
                  <c:v>2438482</c:v>
                </c:pt>
                <c:pt idx="149">
                  <c:v>2469418</c:v>
                </c:pt>
                <c:pt idx="150">
                  <c:v>2491999</c:v>
                </c:pt>
                <c:pt idx="151">
                  <c:v>2505379</c:v>
                </c:pt>
                <c:pt idx="152">
                  <c:v>2518664</c:v>
                </c:pt>
                <c:pt idx="153">
                  <c:v>2546683</c:v>
                </c:pt>
                <c:pt idx="154">
                  <c:v>2568216</c:v>
                </c:pt>
                <c:pt idx="155">
                  <c:v>2582161</c:v>
                </c:pt>
                <c:pt idx="156">
                  <c:v>2597379</c:v>
                </c:pt>
                <c:pt idx="157">
                  <c:v>2619625</c:v>
                </c:pt>
                <c:pt idx="158">
                  <c:v>2643284</c:v>
                </c:pt>
                <c:pt idx="159">
                  <c:v>2659326</c:v>
                </c:pt>
                <c:pt idx="160">
                  <c:v>2671834</c:v>
                </c:pt>
                <c:pt idx="161">
                  <c:v>2686866</c:v>
                </c:pt>
                <c:pt idx="162">
                  <c:v>2713093</c:v>
                </c:pt>
                <c:pt idx="163">
                  <c:v>2739463</c:v>
                </c:pt>
                <c:pt idx="164">
                  <c:v>2750615</c:v>
                </c:pt>
                <c:pt idx="165">
                  <c:v>2770711</c:v>
                </c:pt>
                <c:pt idx="166">
                  <c:v>2784175</c:v>
                </c:pt>
                <c:pt idx="167">
                  <c:v>2809609</c:v>
                </c:pt>
                <c:pt idx="168">
                  <c:v>2826487</c:v>
                </c:pt>
                <c:pt idx="169">
                  <c:v>2843037</c:v>
                </c:pt>
                <c:pt idx="170">
                  <c:v>2854145</c:v>
                </c:pt>
                <c:pt idx="171">
                  <c:v>2858982</c:v>
                </c:pt>
                <c:pt idx="172">
                  <c:v>2854723</c:v>
                </c:pt>
                <c:pt idx="173">
                  <c:v>2852736</c:v>
                </c:pt>
                <c:pt idx="174">
                  <c:v>2849367</c:v>
                </c:pt>
                <c:pt idx="175">
                  <c:v>2854578</c:v>
                </c:pt>
                <c:pt idx="176">
                  <c:v>2848083</c:v>
                </c:pt>
                <c:pt idx="177">
                  <c:v>2842364</c:v>
                </c:pt>
                <c:pt idx="178">
                  <c:v>2835633</c:v>
                </c:pt>
                <c:pt idx="179">
                  <c:v>2840706</c:v>
                </c:pt>
                <c:pt idx="180">
                  <c:v>2844324</c:v>
                </c:pt>
                <c:pt idx="181">
                  <c:v>2839994</c:v>
                </c:pt>
                <c:pt idx="182">
                  <c:v>2838267</c:v>
                </c:pt>
                <c:pt idx="183">
                  <c:v>2835568</c:v>
                </c:pt>
                <c:pt idx="184">
                  <c:v>2839799</c:v>
                </c:pt>
                <c:pt idx="185">
                  <c:v>2837765</c:v>
                </c:pt>
                <c:pt idx="186">
                  <c:v>2832816</c:v>
                </c:pt>
                <c:pt idx="187">
                  <c:v>2817446</c:v>
                </c:pt>
                <c:pt idx="188">
                  <c:v>2811533</c:v>
                </c:pt>
                <c:pt idx="189">
                  <c:v>2819942</c:v>
                </c:pt>
                <c:pt idx="190">
                  <c:v>2808200</c:v>
                </c:pt>
                <c:pt idx="191">
                  <c:v>2793116</c:v>
                </c:pt>
                <c:pt idx="192">
                  <c:v>2797867</c:v>
                </c:pt>
                <c:pt idx="193">
                  <c:v>2867032</c:v>
                </c:pt>
                <c:pt idx="194">
                  <c:v>2884938</c:v>
                </c:pt>
                <c:pt idx="195">
                  <c:v>2920045</c:v>
                </c:pt>
                <c:pt idx="196">
                  <c:v>2900646</c:v>
                </c:pt>
                <c:pt idx="197">
                  <c:v>2882739</c:v>
                </c:pt>
                <c:pt idx="198">
                  <c:v>2903658</c:v>
                </c:pt>
                <c:pt idx="199">
                  <c:v>2905174</c:v>
                </c:pt>
                <c:pt idx="200">
                  <c:v>2905552</c:v>
                </c:pt>
                <c:pt idx="201">
                  <c:v>2913419</c:v>
                </c:pt>
                <c:pt idx="202">
                  <c:v>2918023</c:v>
                </c:pt>
                <c:pt idx="203">
                  <c:v>2917318</c:v>
                </c:pt>
                <c:pt idx="204">
                  <c:v>2908101</c:v>
                </c:pt>
                <c:pt idx="205">
                  <c:v>2864741</c:v>
                </c:pt>
                <c:pt idx="206">
                  <c:v>2871605</c:v>
                </c:pt>
                <c:pt idx="207">
                  <c:v>2871001</c:v>
                </c:pt>
                <c:pt idx="208">
                  <c:v>2872531</c:v>
                </c:pt>
                <c:pt idx="209">
                  <c:v>2842964</c:v>
                </c:pt>
                <c:pt idx="210">
                  <c:v>2843984</c:v>
                </c:pt>
                <c:pt idx="211">
                  <c:v>2865743</c:v>
                </c:pt>
                <c:pt idx="212">
                  <c:v>2860228</c:v>
                </c:pt>
                <c:pt idx="213">
                  <c:v>2845687</c:v>
                </c:pt>
                <c:pt idx="214">
                  <c:v>2845026</c:v>
                </c:pt>
                <c:pt idx="215">
                  <c:v>2840265</c:v>
                </c:pt>
                <c:pt idx="216">
                  <c:v>2842378</c:v>
                </c:pt>
                <c:pt idx="217">
                  <c:v>2834445</c:v>
                </c:pt>
                <c:pt idx="218">
                  <c:v>2830903</c:v>
                </c:pt>
                <c:pt idx="219">
                  <c:v>2835551</c:v>
                </c:pt>
                <c:pt idx="220">
                  <c:v>2849636</c:v>
                </c:pt>
                <c:pt idx="221">
                  <c:v>2854304</c:v>
                </c:pt>
                <c:pt idx="222">
                  <c:v>2845448</c:v>
                </c:pt>
                <c:pt idx="223">
                  <c:v>2849051</c:v>
                </c:pt>
                <c:pt idx="224">
                  <c:v>2860629</c:v>
                </c:pt>
                <c:pt idx="225">
                  <c:v>2840873</c:v>
                </c:pt>
                <c:pt idx="226">
                  <c:v>2833359</c:v>
                </c:pt>
                <c:pt idx="227">
                  <c:v>2834809</c:v>
                </c:pt>
                <c:pt idx="228">
                  <c:v>2839614</c:v>
                </c:pt>
                <c:pt idx="229">
                  <c:v>2810644</c:v>
                </c:pt>
                <c:pt idx="230">
                  <c:v>2803639</c:v>
                </c:pt>
                <c:pt idx="231">
                  <c:v>2798012</c:v>
                </c:pt>
                <c:pt idx="232">
                  <c:v>2806395</c:v>
                </c:pt>
                <c:pt idx="233">
                  <c:v>2807401</c:v>
                </c:pt>
                <c:pt idx="234">
                  <c:v>2796585</c:v>
                </c:pt>
                <c:pt idx="235">
                  <c:v>2785574</c:v>
                </c:pt>
                <c:pt idx="236">
                  <c:v>2797387</c:v>
                </c:pt>
                <c:pt idx="237">
                  <c:v>2819975</c:v>
                </c:pt>
                <c:pt idx="238">
                  <c:v>2829091</c:v>
                </c:pt>
                <c:pt idx="239">
                  <c:v>2806766</c:v>
                </c:pt>
                <c:pt idx="240">
                  <c:v>2783774</c:v>
                </c:pt>
                <c:pt idx="241">
                  <c:v>2792319</c:v>
                </c:pt>
                <c:pt idx="242">
                  <c:v>2812575</c:v>
                </c:pt>
                <c:pt idx="243">
                  <c:v>2814329</c:v>
                </c:pt>
                <c:pt idx="244">
                  <c:v>2816519</c:v>
                </c:pt>
                <c:pt idx="245">
                  <c:v>2831645</c:v>
                </c:pt>
                <c:pt idx="246">
                  <c:v>2872862</c:v>
                </c:pt>
                <c:pt idx="247">
                  <c:v>2878402</c:v>
                </c:pt>
                <c:pt idx="248">
                  <c:v>2869682</c:v>
                </c:pt>
                <c:pt idx="249">
                  <c:v>2879328</c:v>
                </c:pt>
                <c:pt idx="250">
                  <c:v>2903206</c:v>
                </c:pt>
                <c:pt idx="251">
                  <c:v>2949240</c:v>
                </c:pt>
                <c:pt idx="252">
                  <c:v>2962567</c:v>
                </c:pt>
                <c:pt idx="253">
                  <c:v>2965207</c:v>
                </c:pt>
                <c:pt idx="254">
                  <c:v>2991588</c:v>
                </c:pt>
                <c:pt idx="255">
                  <c:v>3037355</c:v>
                </c:pt>
                <c:pt idx="256">
                  <c:v>3051695</c:v>
                </c:pt>
                <c:pt idx="257">
                  <c:v>3059166</c:v>
                </c:pt>
                <c:pt idx="258">
                  <c:v>3084705</c:v>
                </c:pt>
                <c:pt idx="259">
                  <c:v>3141055</c:v>
                </c:pt>
                <c:pt idx="260">
                  <c:v>3161908</c:v>
                </c:pt>
                <c:pt idx="261">
                  <c:v>3165248</c:v>
                </c:pt>
                <c:pt idx="262">
                  <c:v>3180582</c:v>
                </c:pt>
                <c:pt idx="263">
                  <c:v>3240951</c:v>
                </c:pt>
                <c:pt idx="264">
                  <c:v>3270862</c:v>
                </c:pt>
                <c:pt idx="265">
                  <c:v>3266101</c:v>
                </c:pt>
                <c:pt idx="266">
                  <c:v>3276457</c:v>
                </c:pt>
                <c:pt idx="267">
                  <c:v>3303259</c:v>
                </c:pt>
                <c:pt idx="268">
                  <c:v>3336659</c:v>
                </c:pt>
                <c:pt idx="269">
                  <c:v>3352693</c:v>
                </c:pt>
                <c:pt idx="270">
                  <c:v>3349794</c:v>
                </c:pt>
                <c:pt idx="271">
                  <c:v>3364000</c:v>
                </c:pt>
                <c:pt idx="272">
                  <c:v>3418376</c:v>
                </c:pt>
                <c:pt idx="273">
                  <c:v>3442861</c:v>
                </c:pt>
                <c:pt idx="274">
                  <c:v>3444898</c:v>
                </c:pt>
                <c:pt idx="275" formatCode="General">
                  <c:v>3456317</c:v>
                </c:pt>
                <c:pt idx="276" formatCode="General">
                  <c:v>3477581</c:v>
                </c:pt>
                <c:pt idx="277" formatCode="General">
                  <c:v>3516577</c:v>
                </c:pt>
                <c:pt idx="278" formatCode="General">
                  <c:v>3524211</c:v>
                </c:pt>
                <c:pt idx="279" formatCode="General">
                  <c:v>3534531</c:v>
                </c:pt>
                <c:pt idx="280">
                  <c:v>3565560</c:v>
                </c:pt>
                <c:pt idx="281">
                  <c:v>3589705</c:v>
                </c:pt>
                <c:pt idx="282">
                  <c:v>3601664</c:v>
                </c:pt>
                <c:pt idx="283">
                  <c:v>3607114</c:v>
                </c:pt>
                <c:pt idx="284">
                  <c:v>3615997</c:v>
                </c:pt>
                <c:pt idx="285">
                  <c:v>3672426</c:v>
                </c:pt>
              </c:numCache>
            </c:numRef>
          </c:val>
        </c:ser>
        <c:dLbls>
          <c:showLegendKey val="0"/>
          <c:showVal val="0"/>
          <c:showCatName val="0"/>
          <c:showSerName val="0"/>
          <c:showPercent val="0"/>
          <c:showBubbleSize val="0"/>
        </c:dLbls>
        <c:axId val="381176064"/>
        <c:axId val="381177856"/>
      </c:areaChart>
      <c:lineChart>
        <c:grouping val="standard"/>
        <c:varyColors val="0"/>
        <c:ser>
          <c:idx val="1"/>
          <c:order val="1"/>
          <c:tx>
            <c:strRef>
              <c:f>Sheet1!$C$1</c:f>
              <c:strCache>
                <c:ptCount val="1"/>
                <c:pt idx="0">
                  <c:v>S&amp;P</c:v>
                </c:pt>
              </c:strCache>
            </c:strRef>
          </c:tx>
          <c:spPr>
            <a:ln w="57150">
              <a:solidFill>
                <a:srgbClr val="FF0000"/>
              </a:solidFill>
            </a:ln>
          </c:spPr>
          <c:marker>
            <c:symbol val="none"/>
          </c:marker>
          <c:cat>
            <c:numRef>
              <c:f>Sheet1!$A$2:$A$287</c:f>
              <c:numCache>
                <c:formatCode>m/d/yy</c:formatCode>
                <c:ptCount val="286"/>
                <c:pt idx="0">
                  <c:v>39540</c:v>
                </c:pt>
                <c:pt idx="1">
                  <c:v>39547</c:v>
                </c:pt>
                <c:pt idx="2">
                  <c:v>39554</c:v>
                </c:pt>
                <c:pt idx="3">
                  <c:v>39561</c:v>
                </c:pt>
                <c:pt idx="4">
                  <c:v>39568</c:v>
                </c:pt>
                <c:pt idx="5">
                  <c:v>39575</c:v>
                </c:pt>
                <c:pt idx="6">
                  <c:v>39582</c:v>
                </c:pt>
                <c:pt idx="7">
                  <c:v>39589</c:v>
                </c:pt>
                <c:pt idx="8">
                  <c:v>39596</c:v>
                </c:pt>
                <c:pt idx="9">
                  <c:v>39603</c:v>
                </c:pt>
                <c:pt idx="10">
                  <c:v>39610</c:v>
                </c:pt>
                <c:pt idx="11">
                  <c:v>39617</c:v>
                </c:pt>
                <c:pt idx="12">
                  <c:v>39624</c:v>
                </c:pt>
                <c:pt idx="13">
                  <c:v>39631</c:v>
                </c:pt>
                <c:pt idx="14">
                  <c:v>39638</c:v>
                </c:pt>
                <c:pt idx="15">
                  <c:v>39645</c:v>
                </c:pt>
                <c:pt idx="16">
                  <c:v>39652</c:v>
                </c:pt>
                <c:pt idx="17">
                  <c:v>39659</c:v>
                </c:pt>
                <c:pt idx="18">
                  <c:v>39666</c:v>
                </c:pt>
                <c:pt idx="19">
                  <c:v>39673</c:v>
                </c:pt>
                <c:pt idx="20">
                  <c:v>39680</c:v>
                </c:pt>
                <c:pt idx="21">
                  <c:v>39687</c:v>
                </c:pt>
                <c:pt idx="22">
                  <c:v>39694</c:v>
                </c:pt>
                <c:pt idx="23">
                  <c:v>39701</c:v>
                </c:pt>
                <c:pt idx="24">
                  <c:v>39708</c:v>
                </c:pt>
                <c:pt idx="25">
                  <c:v>39715</c:v>
                </c:pt>
                <c:pt idx="26">
                  <c:v>39722</c:v>
                </c:pt>
                <c:pt idx="27">
                  <c:v>39729</c:v>
                </c:pt>
                <c:pt idx="28">
                  <c:v>39736</c:v>
                </c:pt>
                <c:pt idx="29">
                  <c:v>39743</c:v>
                </c:pt>
                <c:pt idx="30">
                  <c:v>39750</c:v>
                </c:pt>
                <c:pt idx="31">
                  <c:v>39757</c:v>
                </c:pt>
                <c:pt idx="32">
                  <c:v>39764</c:v>
                </c:pt>
                <c:pt idx="33">
                  <c:v>39771</c:v>
                </c:pt>
                <c:pt idx="34">
                  <c:v>39778</c:v>
                </c:pt>
                <c:pt idx="35">
                  <c:v>39785</c:v>
                </c:pt>
                <c:pt idx="36">
                  <c:v>39792</c:v>
                </c:pt>
                <c:pt idx="37">
                  <c:v>39799</c:v>
                </c:pt>
                <c:pt idx="38">
                  <c:v>39806</c:v>
                </c:pt>
                <c:pt idx="39">
                  <c:v>39813</c:v>
                </c:pt>
                <c:pt idx="40">
                  <c:v>39820</c:v>
                </c:pt>
                <c:pt idx="41">
                  <c:v>39827</c:v>
                </c:pt>
                <c:pt idx="42">
                  <c:v>39834</c:v>
                </c:pt>
                <c:pt idx="43">
                  <c:v>39841</c:v>
                </c:pt>
                <c:pt idx="44">
                  <c:v>39848</c:v>
                </c:pt>
                <c:pt idx="45">
                  <c:v>39855</c:v>
                </c:pt>
                <c:pt idx="46">
                  <c:v>39862</c:v>
                </c:pt>
                <c:pt idx="47">
                  <c:v>39869</c:v>
                </c:pt>
                <c:pt idx="48">
                  <c:v>39876</c:v>
                </c:pt>
                <c:pt idx="49">
                  <c:v>39883</c:v>
                </c:pt>
                <c:pt idx="50">
                  <c:v>39890</c:v>
                </c:pt>
                <c:pt idx="51">
                  <c:v>39897</c:v>
                </c:pt>
                <c:pt idx="52">
                  <c:v>39904</c:v>
                </c:pt>
                <c:pt idx="53">
                  <c:v>39911</c:v>
                </c:pt>
                <c:pt idx="54">
                  <c:v>39918</c:v>
                </c:pt>
                <c:pt idx="55">
                  <c:v>39925</c:v>
                </c:pt>
                <c:pt idx="56">
                  <c:v>39932</c:v>
                </c:pt>
                <c:pt idx="57">
                  <c:v>39939</c:v>
                </c:pt>
                <c:pt idx="58">
                  <c:v>39946</c:v>
                </c:pt>
                <c:pt idx="59">
                  <c:v>39953</c:v>
                </c:pt>
                <c:pt idx="60">
                  <c:v>39960</c:v>
                </c:pt>
                <c:pt idx="61">
                  <c:v>39967</c:v>
                </c:pt>
                <c:pt idx="62">
                  <c:v>39974</c:v>
                </c:pt>
                <c:pt idx="63">
                  <c:v>39981</c:v>
                </c:pt>
                <c:pt idx="64">
                  <c:v>39988</c:v>
                </c:pt>
                <c:pt idx="65">
                  <c:v>39995</c:v>
                </c:pt>
                <c:pt idx="66">
                  <c:v>40002</c:v>
                </c:pt>
                <c:pt idx="67">
                  <c:v>40009</c:v>
                </c:pt>
                <c:pt idx="68">
                  <c:v>40016</c:v>
                </c:pt>
                <c:pt idx="69">
                  <c:v>40023</c:v>
                </c:pt>
                <c:pt idx="70">
                  <c:v>40030</c:v>
                </c:pt>
                <c:pt idx="71">
                  <c:v>40037</c:v>
                </c:pt>
                <c:pt idx="72">
                  <c:v>40044</c:v>
                </c:pt>
                <c:pt idx="73">
                  <c:v>40051</c:v>
                </c:pt>
                <c:pt idx="74">
                  <c:v>40058</c:v>
                </c:pt>
                <c:pt idx="75">
                  <c:v>40065</c:v>
                </c:pt>
                <c:pt idx="76">
                  <c:v>40072</c:v>
                </c:pt>
                <c:pt idx="77">
                  <c:v>40079</c:v>
                </c:pt>
                <c:pt idx="78">
                  <c:v>40086</c:v>
                </c:pt>
                <c:pt idx="79">
                  <c:v>40093</c:v>
                </c:pt>
                <c:pt idx="80">
                  <c:v>40100</c:v>
                </c:pt>
                <c:pt idx="81">
                  <c:v>40107</c:v>
                </c:pt>
                <c:pt idx="82">
                  <c:v>40114</c:v>
                </c:pt>
                <c:pt idx="83">
                  <c:v>40121</c:v>
                </c:pt>
                <c:pt idx="84">
                  <c:v>40128</c:v>
                </c:pt>
                <c:pt idx="85">
                  <c:v>40135</c:v>
                </c:pt>
                <c:pt idx="86">
                  <c:v>40142</c:v>
                </c:pt>
                <c:pt idx="87">
                  <c:v>40149</c:v>
                </c:pt>
                <c:pt idx="88">
                  <c:v>40156</c:v>
                </c:pt>
                <c:pt idx="89">
                  <c:v>40163</c:v>
                </c:pt>
                <c:pt idx="90">
                  <c:v>40170</c:v>
                </c:pt>
                <c:pt idx="91">
                  <c:v>40177</c:v>
                </c:pt>
                <c:pt idx="92">
                  <c:v>40184</c:v>
                </c:pt>
                <c:pt idx="93">
                  <c:v>40191</c:v>
                </c:pt>
                <c:pt idx="94">
                  <c:v>40198</c:v>
                </c:pt>
                <c:pt idx="95">
                  <c:v>40205</c:v>
                </c:pt>
                <c:pt idx="96">
                  <c:v>40212</c:v>
                </c:pt>
                <c:pt idx="97">
                  <c:v>40219</c:v>
                </c:pt>
                <c:pt idx="98">
                  <c:v>40226</c:v>
                </c:pt>
                <c:pt idx="99">
                  <c:v>40233</c:v>
                </c:pt>
                <c:pt idx="100">
                  <c:v>40240</c:v>
                </c:pt>
                <c:pt idx="101">
                  <c:v>40247</c:v>
                </c:pt>
                <c:pt idx="102">
                  <c:v>40254</c:v>
                </c:pt>
                <c:pt idx="103">
                  <c:v>40261</c:v>
                </c:pt>
                <c:pt idx="104">
                  <c:v>40268</c:v>
                </c:pt>
                <c:pt idx="105">
                  <c:v>40275</c:v>
                </c:pt>
                <c:pt idx="106">
                  <c:v>40282</c:v>
                </c:pt>
                <c:pt idx="107">
                  <c:v>40289</c:v>
                </c:pt>
                <c:pt idx="108">
                  <c:v>40296</c:v>
                </c:pt>
                <c:pt idx="109">
                  <c:v>40303</c:v>
                </c:pt>
                <c:pt idx="110">
                  <c:v>40310</c:v>
                </c:pt>
                <c:pt idx="111">
                  <c:v>40317</c:v>
                </c:pt>
                <c:pt idx="112">
                  <c:v>40324</c:v>
                </c:pt>
                <c:pt idx="113">
                  <c:v>40331</c:v>
                </c:pt>
                <c:pt idx="114">
                  <c:v>40338</c:v>
                </c:pt>
                <c:pt idx="115">
                  <c:v>40345</c:v>
                </c:pt>
                <c:pt idx="116">
                  <c:v>40352</c:v>
                </c:pt>
                <c:pt idx="117">
                  <c:v>40359</c:v>
                </c:pt>
                <c:pt idx="118">
                  <c:v>40366</c:v>
                </c:pt>
                <c:pt idx="119">
                  <c:v>40373</c:v>
                </c:pt>
                <c:pt idx="120">
                  <c:v>40380</c:v>
                </c:pt>
                <c:pt idx="121">
                  <c:v>40387</c:v>
                </c:pt>
                <c:pt idx="122">
                  <c:v>40394</c:v>
                </c:pt>
                <c:pt idx="123">
                  <c:v>40401</c:v>
                </c:pt>
                <c:pt idx="124">
                  <c:v>40408</c:v>
                </c:pt>
                <c:pt idx="125">
                  <c:v>40415</c:v>
                </c:pt>
                <c:pt idx="126">
                  <c:v>40422</c:v>
                </c:pt>
                <c:pt idx="127">
                  <c:v>40429</c:v>
                </c:pt>
                <c:pt idx="128">
                  <c:v>40436</c:v>
                </c:pt>
                <c:pt idx="129">
                  <c:v>40443</c:v>
                </c:pt>
                <c:pt idx="130">
                  <c:v>40450</c:v>
                </c:pt>
                <c:pt idx="131">
                  <c:v>40457</c:v>
                </c:pt>
                <c:pt idx="132">
                  <c:v>40464</c:v>
                </c:pt>
                <c:pt idx="133">
                  <c:v>40471</c:v>
                </c:pt>
                <c:pt idx="134">
                  <c:v>40478</c:v>
                </c:pt>
                <c:pt idx="135">
                  <c:v>40485</c:v>
                </c:pt>
                <c:pt idx="136">
                  <c:v>40492</c:v>
                </c:pt>
                <c:pt idx="137">
                  <c:v>40499</c:v>
                </c:pt>
                <c:pt idx="138">
                  <c:v>40506</c:v>
                </c:pt>
                <c:pt idx="139">
                  <c:v>40513</c:v>
                </c:pt>
                <c:pt idx="140">
                  <c:v>40520</c:v>
                </c:pt>
                <c:pt idx="141">
                  <c:v>40527</c:v>
                </c:pt>
                <c:pt idx="142">
                  <c:v>40534</c:v>
                </c:pt>
                <c:pt idx="143">
                  <c:v>40541</c:v>
                </c:pt>
                <c:pt idx="144">
                  <c:v>40548</c:v>
                </c:pt>
                <c:pt idx="145">
                  <c:v>40555</c:v>
                </c:pt>
                <c:pt idx="146">
                  <c:v>40562</c:v>
                </c:pt>
                <c:pt idx="147">
                  <c:v>40569</c:v>
                </c:pt>
                <c:pt idx="148">
                  <c:v>40576</c:v>
                </c:pt>
                <c:pt idx="149">
                  <c:v>40583</c:v>
                </c:pt>
                <c:pt idx="150">
                  <c:v>40590</c:v>
                </c:pt>
                <c:pt idx="151">
                  <c:v>40597</c:v>
                </c:pt>
                <c:pt idx="152">
                  <c:v>40604</c:v>
                </c:pt>
                <c:pt idx="153">
                  <c:v>40611</c:v>
                </c:pt>
                <c:pt idx="154">
                  <c:v>40618</c:v>
                </c:pt>
                <c:pt idx="155">
                  <c:v>40625</c:v>
                </c:pt>
                <c:pt idx="156">
                  <c:v>40632</c:v>
                </c:pt>
                <c:pt idx="157">
                  <c:v>40639</c:v>
                </c:pt>
                <c:pt idx="158">
                  <c:v>40646</c:v>
                </c:pt>
                <c:pt idx="159">
                  <c:v>40653</c:v>
                </c:pt>
                <c:pt idx="160">
                  <c:v>40660</c:v>
                </c:pt>
                <c:pt idx="161">
                  <c:v>40667</c:v>
                </c:pt>
                <c:pt idx="162">
                  <c:v>40674</c:v>
                </c:pt>
                <c:pt idx="163">
                  <c:v>40681</c:v>
                </c:pt>
                <c:pt idx="164">
                  <c:v>40688</c:v>
                </c:pt>
                <c:pt idx="165">
                  <c:v>40695</c:v>
                </c:pt>
                <c:pt idx="166">
                  <c:v>40702</c:v>
                </c:pt>
                <c:pt idx="167">
                  <c:v>40709</c:v>
                </c:pt>
                <c:pt idx="168">
                  <c:v>40716</c:v>
                </c:pt>
                <c:pt idx="169">
                  <c:v>40723</c:v>
                </c:pt>
                <c:pt idx="170">
                  <c:v>40730</c:v>
                </c:pt>
                <c:pt idx="171">
                  <c:v>40737</c:v>
                </c:pt>
                <c:pt idx="172">
                  <c:v>40744</c:v>
                </c:pt>
                <c:pt idx="173">
                  <c:v>40751</c:v>
                </c:pt>
                <c:pt idx="174">
                  <c:v>40758</c:v>
                </c:pt>
                <c:pt idx="175">
                  <c:v>40765</c:v>
                </c:pt>
                <c:pt idx="176">
                  <c:v>40772</c:v>
                </c:pt>
                <c:pt idx="177">
                  <c:v>40779</c:v>
                </c:pt>
                <c:pt idx="178">
                  <c:v>40786</c:v>
                </c:pt>
                <c:pt idx="179">
                  <c:v>40793</c:v>
                </c:pt>
                <c:pt idx="180">
                  <c:v>40800</c:v>
                </c:pt>
                <c:pt idx="181">
                  <c:v>40807</c:v>
                </c:pt>
                <c:pt idx="182">
                  <c:v>40814</c:v>
                </c:pt>
                <c:pt idx="183">
                  <c:v>40821</c:v>
                </c:pt>
                <c:pt idx="184">
                  <c:v>40828</c:v>
                </c:pt>
                <c:pt idx="185">
                  <c:v>40835</c:v>
                </c:pt>
                <c:pt idx="186">
                  <c:v>40842</c:v>
                </c:pt>
                <c:pt idx="187">
                  <c:v>40849</c:v>
                </c:pt>
                <c:pt idx="188">
                  <c:v>40856</c:v>
                </c:pt>
                <c:pt idx="189">
                  <c:v>40863</c:v>
                </c:pt>
                <c:pt idx="190">
                  <c:v>40870</c:v>
                </c:pt>
                <c:pt idx="191">
                  <c:v>40877</c:v>
                </c:pt>
                <c:pt idx="192">
                  <c:v>40884</c:v>
                </c:pt>
                <c:pt idx="193">
                  <c:v>40891</c:v>
                </c:pt>
                <c:pt idx="194">
                  <c:v>40898</c:v>
                </c:pt>
                <c:pt idx="195">
                  <c:v>40905</c:v>
                </c:pt>
                <c:pt idx="196">
                  <c:v>40912</c:v>
                </c:pt>
                <c:pt idx="197">
                  <c:v>40919</c:v>
                </c:pt>
                <c:pt idx="198">
                  <c:v>40926</c:v>
                </c:pt>
                <c:pt idx="199">
                  <c:v>40933</c:v>
                </c:pt>
                <c:pt idx="200">
                  <c:v>40940</c:v>
                </c:pt>
                <c:pt idx="201">
                  <c:v>40947</c:v>
                </c:pt>
                <c:pt idx="202">
                  <c:v>40954</c:v>
                </c:pt>
                <c:pt idx="203">
                  <c:v>40961</c:v>
                </c:pt>
                <c:pt idx="204">
                  <c:v>40968</c:v>
                </c:pt>
                <c:pt idx="205">
                  <c:v>40975</c:v>
                </c:pt>
                <c:pt idx="206">
                  <c:v>40982</c:v>
                </c:pt>
                <c:pt idx="207">
                  <c:v>40989</c:v>
                </c:pt>
                <c:pt idx="208">
                  <c:v>40996</c:v>
                </c:pt>
                <c:pt idx="209">
                  <c:v>41003</c:v>
                </c:pt>
                <c:pt idx="210">
                  <c:v>41010</c:v>
                </c:pt>
                <c:pt idx="211">
                  <c:v>41017</c:v>
                </c:pt>
                <c:pt idx="212">
                  <c:v>41024</c:v>
                </c:pt>
                <c:pt idx="213">
                  <c:v>41031</c:v>
                </c:pt>
                <c:pt idx="214">
                  <c:v>41038</c:v>
                </c:pt>
                <c:pt idx="215">
                  <c:v>41045</c:v>
                </c:pt>
                <c:pt idx="216">
                  <c:v>41052</c:v>
                </c:pt>
                <c:pt idx="217">
                  <c:v>41059</c:v>
                </c:pt>
                <c:pt idx="218">
                  <c:v>41066</c:v>
                </c:pt>
                <c:pt idx="219">
                  <c:v>41073</c:v>
                </c:pt>
                <c:pt idx="220">
                  <c:v>41080</c:v>
                </c:pt>
                <c:pt idx="221">
                  <c:v>41087</c:v>
                </c:pt>
                <c:pt idx="222">
                  <c:v>41094</c:v>
                </c:pt>
                <c:pt idx="223">
                  <c:v>41101</c:v>
                </c:pt>
                <c:pt idx="224">
                  <c:v>41108</c:v>
                </c:pt>
                <c:pt idx="225">
                  <c:v>41115</c:v>
                </c:pt>
                <c:pt idx="226">
                  <c:v>41122</c:v>
                </c:pt>
                <c:pt idx="227">
                  <c:v>41129</c:v>
                </c:pt>
                <c:pt idx="228">
                  <c:v>41136</c:v>
                </c:pt>
                <c:pt idx="229">
                  <c:v>41143</c:v>
                </c:pt>
                <c:pt idx="230">
                  <c:v>41150</c:v>
                </c:pt>
                <c:pt idx="231">
                  <c:v>41157</c:v>
                </c:pt>
                <c:pt idx="232">
                  <c:v>41164</c:v>
                </c:pt>
                <c:pt idx="233">
                  <c:v>41171</c:v>
                </c:pt>
                <c:pt idx="234">
                  <c:v>41178</c:v>
                </c:pt>
                <c:pt idx="235">
                  <c:v>41185</c:v>
                </c:pt>
                <c:pt idx="236">
                  <c:v>41192</c:v>
                </c:pt>
                <c:pt idx="237">
                  <c:v>41199</c:v>
                </c:pt>
                <c:pt idx="238">
                  <c:v>41206</c:v>
                </c:pt>
                <c:pt idx="239">
                  <c:v>41213</c:v>
                </c:pt>
                <c:pt idx="240">
                  <c:v>41220</c:v>
                </c:pt>
                <c:pt idx="241">
                  <c:v>41227</c:v>
                </c:pt>
                <c:pt idx="242">
                  <c:v>41234</c:v>
                </c:pt>
                <c:pt idx="243">
                  <c:v>41241</c:v>
                </c:pt>
                <c:pt idx="244">
                  <c:v>41248</c:v>
                </c:pt>
                <c:pt idx="245">
                  <c:v>41255</c:v>
                </c:pt>
                <c:pt idx="246">
                  <c:v>41262</c:v>
                </c:pt>
                <c:pt idx="247">
                  <c:v>41269</c:v>
                </c:pt>
                <c:pt idx="248">
                  <c:v>41276</c:v>
                </c:pt>
                <c:pt idx="249">
                  <c:v>41283</c:v>
                </c:pt>
                <c:pt idx="250">
                  <c:v>41290</c:v>
                </c:pt>
                <c:pt idx="251">
                  <c:v>41297</c:v>
                </c:pt>
                <c:pt idx="252">
                  <c:v>41304</c:v>
                </c:pt>
                <c:pt idx="253">
                  <c:v>41311</c:v>
                </c:pt>
                <c:pt idx="254">
                  <c:v>41318</c:v>
                </c:pt>
                <c:pt idx="255">
                  <c:v>41325</c:v>
                </c:pt>
                <c:pt idx="256">
                  <c:v>41332</c:v>
                </c:pt>
                <c:pt idx="257">
                  <c:v>41339</c:v>
                </c:pt>
                <c:pt idx="258">
                  <c:v>41346</c:v>
                </c:pt>
                <c:pt idx="259">
                  <c:v>41353</c:v>
                </c:pt>
                <c:pt idx="260">
                  <c:v>41360</c:v>
                </c:pt>
                <c:pt idx="261">
                  <c:v>41367</c:v>
                </c:pt>
                <c:pt idx="262">
                  <c:v>41374</c:v>
                </c:pt>
                <c:pt idx="263">
                  <c:v>41381</c:v>
                </c:pt>
                <c:pt idx="264">
                  <c:v>41388</c:v>
                </c:pt>
                <c:pt idx="265">
                  <c:v>41395</c:v>
                </c:pt>
                <c:pt idx="266">
                  <c:v>41402</c:v>
                </c:pt>
                <c:pt idx="267">
                  <c:v>41409</c:v>
                </c:pt>
                <c:pt idx="268">
                  <c:v>41416</c:v>
                </c:pt>
                <c:pt idx="269">
                  <c:v>41423</c:v>
                </c:pt>
                <c:pt idx="270">
                  <c:v>41430</c:v>
                </c:pt>
                <c:pt idx="271">
                  <c:v>41437</c:v>
                </c:pt>
                <c:pt idx="272">
                  <c:v>41444</c:v>
                </c:pt>
                <c:pt idx="273">
                  <c:v>41451</c:v>
                </c:pt>
                <c:pt idx="274">
                  <c:v>41458</c:v>
                </c:pt>
                <c:pt idx="275">
                  <c:v>41465</c:v>
                </c:pt>
                <c:pt idx="276">
                  <c:v>41472</c:v>
                </c:pt>
                <c:pt idx="277">
                  <c:v>41479</c:v>
                </c:pt>
                <c:pt idx="278">
                  <c:v>41486</c:v>
                </c:pt>
                <c:pt idx="279">
                  <c:v>41493</c:v>
                </c:pt>
                <c:pt idx="280">
                  <c:v>41500</c:v>
                </c:pt>
                <c:pt idx="281">
                  <c:v>41507</c:v>
                </c:pt>
                <c:pt idx="282">
                  <c:v>41514</c:v>
                </c:pt>
                <c:pt idx="283">
                  <c:v>41521</c:v>
                </c:pt>
                <c:pt idx="284">
                  <c:v>41528</c:v>
                </c:pt>
                <c:pt idx="285">
                  <c:v>41535</c:v>
                </c:pt>
              </c:numCache>
            </c:numRef>
          </c:cat>
          <c:val>
            <c:numRef>
              <c:f>Sheet1!$C$2:$C$287</c:f>
              <c:numCache>
                <c:formatCode>General</c:formatCode>
                <c:ptCount val="286"/>
                <c:pt idx="0">
                  <c:v>1367.53</c:v>
                </c:pt>
                <c:pt idx="1">
                  <c:v>1354.49</c:v>
                </c:pt>
                <c:pt idx="2">
                  <c:v>1364.71</c:v>
                </c:pt>
                <c:pt idx="3">
                  <c:v>1379.93</c:v>
                </c:pt>
                <c:pt idx="4">
                  <c:v>1385.59</c:v>
                </c:pt>
                <c:pt idx="5">
                  <c:v>1392.57</c:v>
                </c:pt>
                <c:pt idx="6">
                  <c:v>1408.66</c:v>
                </c:pt>
                <c:pt idx="7">
                  <c:v>1390.71</c:v>
                </c:pt>
                <c:pt idx="8">
                  <c:v>1390.84</c:v>
                </c:pt>
                <c:pt idx="9">
                  <c:v>1377.2</c:v>
                </c:pt>
                <c:pt idx="10">
                  <c:v>1335.49</c:v>
                </c:pt>
                <c:pt idx="11">
                  <c:v>1337.81</c:v>
                </c:pt>
                <c:pt idx="12">
                  <c:v>1321.97</c:v>
                </c:pt>
                <c:pt idx="13">
                  <c:v>1261.52</c:v>
                </c:pt>
                <c:pt idx="14">
                  <c:v>1244.69</c:v>
                </c:pt>
                <c:pt idx="15">
                  <c:v>1245.3599999999999</c:v>
                </c:pt>
                <c:pt idx="16">
                  <c:v>1282.19</c:v>
                </c:pt>
                <c:pt idx="17">
                  <c:v>1284.26</c:v>
                </c:pt>
                <c:pt idx="18">
                  <c:v>1289.19</c:v>
                </c:pt>
                <c:pt idx="19">
                  <c:v>1285.83</c:v>
                </c:pt>
                <c:pt idx="20">
                  <c:v>1274.54</c:v>
                </c:pt>
                <c:pt idx="21">
                  <c:v>1281.6600000000001</c:v>
                </c:pt>
                <c:pt idx="22">
                  <c:v>1274.98</c:v>
                </c:pt>
                <c:pt idx="23">
                  <c:v>1232.04</c:v>
                </c:pt>
                <c:pt idx="24">
                  <c:v>1156.3900000000001</c:v>
                </c:pt>
                <c:pt idx="25">
                  <c:v>1185.8699999999999</c:v>
                </c:pt>
                <c:pt idx="26">
                  <c:v>1161.06</c:v>
                </c:pt>
                <c:pt idx="27">
                  <c:v>984.93999999999983</c:v>
                </c:pt>
                <c:pt idx="28">
                  <c:v>907.83999999999958</c:v>
                </c:pt>
                <c:pt idx="29">
                  <c:v>896.78</c:v>
                </c:pt>
                <c:pt idx="30">
                  <c:v>930.09</c:v>
                </c:pt>
                <c:pt idx="31">
                  <c:v>952.77</c:v>
                </c:pt>
                <c:pt idx="32">
                  <c:v>852.3</c:v>
                </c:pt>
                <c:pt idx="33">
                  <c:v>806.58</c:v>
                </c:pt>
                <c:pt idx="34">
                  <c:v>887.68</c:v>
                </c:pt>
                <c:pt idx="35">
                  <c:v>870.74</c:v>
                </c:pt>
                <c:pt idx="36">
                  <c:v>899.24</c:v>
                </c:pt>
                <c:pt idx="37">
                  <c:v>904.42</c:v>
                </c:pt>
                <c:pt idx="38">
                  <c:v>868.15</c:v>
                </c:pt>
                <c:pt idx="39">
                  <c:v>903.25</c:v>
                </c:pt>
                <c:pt idx="40">
                  <c:v>906.65</c:v>
                </c:pt>
                <c:pt idx="41">
                  <c:v>842.62</c:v>
                </c:pt>
                <c:pt idx="42">
                  <c:v>840.24</c:v>
                </c:pt>
                <c:pt idx="43">
                  <c:v>874.09</c:v>
                </c:pt>
                <c:pt idx="44">
                  <c:v>832.23</c:v>
                </c:pt>
                <c:pt idx="45">
                  <c:v>833.74</c:v>
                </c:pt>
                <c:pt idx="46">
                  <c:v>788.42</c:v>
                </c:pt>
                <c:pt idx="47">
                  <c:v>764.9</c:v>
                </c:pt>
                <c:pt idx="48">
                  <c:v>712.87</c:v>
                </c:pt>
                <c:pt idx="49">
                  <c:v>721.35999999999956</c:v>
                </c:pt>
                <c:pt idx="50">
                  <c:v>794.34999999999957</c:v>
                </c:pt>
                <c:pt idx="51">
                  <c:v>813.88</c:v>
                </c:pt>
                <c:pt idx="52">
                  <c:v>811.08</c:v>
                </c:pt>
                <c:pt idx="53">
                  <c:v>825.16</c:v>
                </c:pt>
                <c:pt idx="54">
                  <c:v>852.05999999999949</c:v>
                </c:pt>
                <c:pt idx="55">
                  <c:v>843.55</c:v>
                </c:pt>
                <c:pt idx="56">
                  <c:v>873.64</c:v>
                </c:pt>
                <c:pt idx="57">
                  <c:v>919.53</c:v>
                </c:pt>
                <c:pt idx="58">
                  <c:v>883.92</c:v>
                </c:pt>
                <c:pt idx="59">
                  <c:v>903.47</c:v>
                </c:pt>
                <c:pt idx="60">
                  <c:v>893.05999999999949</c:v>
                </c:pt>
                <c:pt idx="61">
                  <c:v>931.76</c:v>
                </c:pt>
                <c:pt idx="62">
                  <c:v>939.15</c:v>
                </c:pt>
                <c:pt idx="63">
                  <c:v>910.71</c:v>
                </c:pt>
                <c:pt idx="64">
                  <c:v>900.93999999999983</c:v>
                </c:pt>
                <c:pt idx="65">
                  <c:v>923.32999999999959</c:v>
                </c:pt>
                <c:pt idx="66">
                  <c:v>879.55999999999949</c:v>
                </c:pt>
                <c:pt idx="67">
                  <c:v>932.68</c:v>
                </c:pt>
                <c:pt idx="68">
                  <c:v>954.07</c:v>
                </c:pt>
                <c:pt idx="69">
                  <c:v>975.15</c:v>
                </c:pt>
                <c:pt idx="70">
                  <c:v>1002.72</c:v>
                </c:pt>
                <c:pt idx="71">
                  <c:v>1005.81</c:v>
                </c:pt>
                <c:pt idx="72">
                  <c:v>996.45999999999958</c:v>
                </c:pt>
                <c:pt idx="73">
                  <c:v>1028.1199999999999</c:v>
                </c:pt>
                <c:pt idx="74">
                  <c:v>994.75</c:v>
                </c:pt>
                <c:pt idx="75">
                  <c:v>1033.3699999999999</c:v>
                </c:pt>
                <c:pt idx="76">
                  <c:v>1068.76</c:v>
                </c:pt>
                <c:pt idx="77">
                  <c:v>1060.8699999999999</c:v>
                </c:pt>
                <c:pt idx="78">
                  <c:v>1057.08</c:v>
                </c:pt>
                <c:pt idx="79">
                  <c:v>1057.58</c:v>
                </c:pt>
                <c:pt idx="80">
                  <c:v>1092.02</c:v>
                </c:pt>
                <c:pt idx="81">
                  <c:v>1081.4000000000001</c:v>
                </c:pt>
                <c:pt idx="82">
                  <c:v>1042.6300000000001</c:v>
                </c:pt>
                <c:pt idx="83">
                  <c:v>1046.5</c:v>
                </c:pt>
                <c:pt idx="84">
                  <c:v>1098.51</c:v>
                </c:pt>
                <c:pt idx="85">
                  <c:v>1109.8</c:v>
                </c:pt>
                <c:pt idx="86">
                  <c:v>1110.6300000000001</c:v>
                </c:pt>
                <c:pt idx="87">
                  <c:v>1109.24</c:v>
                </c:pt>
                <c:pt idx="88">
                  <c:v>1095.95</c:v>
                </c:pt>
                <c:pt idx="89">
                  <c:v>1109.18</c:v>
                </c:pt>
                <c:pt idx="90">
                  <c:v>1120.5899999999999</c:v>
                </c:pt>
                <c:pt idx="91">
                  <c:v>1126.42</c:v>
                </c:pt>
                <c:pt idx="92">
                  <c:v>1137.1400000000001</c:v>
                </c:pt>
                <c:pt idx="93">
                  <c:v>1145.68</c:v>
                </c:pt>
                <c:pt idx="94">
                  <c:v>1138.04</c:v>
                </c:pt>
                <c:pt idx="95">
                  <c:v>1097.5</c:v>
                </c:pt>
                <c:pt idx="96">
                  <c:v>1097.28</c:v>
                </c:pt>
                <c:pt idx="97">
                  <c:v>1068.1300000000001</c:v>
                </c:pt>
                <c:pt idx="98">
                  <c:v>1099.51</c:v>
                </c:pt>
                <c:pt idx="99">
                  <c:v>1105.24</c:v>
                </c:pt>
                <c:pt idx="100">
                  <c:v>1118.79</c:v>
                </c:pt>
                <c:pt idx="101">
                  <c:v>1145.6099999999999</c:v>
                </c:pt>
                <c:pt idx="102">
                  <c:v>1166.21</c:v>
                </c:pt>
                <c:pt idx="103">
                  <c:v>1167.72</c:v>
                </c:pt>
                <c:pt idx="104">
                  <c:v>1169.43</c:v>
                </c:pt>
                <c:pt idx="105">
                  <c:v>1182.45</c:v>
                </c:pt>
                <c:pt idx="106">
                  <c:v>1210.6500000000001</c:v>
                </c:pt>
                <c:pt idx="107">
                  <c:v>1205.94</c:v>
                </c:pt>
                <c:pt idx="108">
                  <c:v>1191.3599999999999</c:v>
                </c:pt>
                <c:pt idx="109">
                  <c:v>1165.8699999999999</c:v>
                </c:pt>
                <c:pt idx="110">
                  <c:v>1171.67</c:v>
                </c:pt>
                <c:pt idx="111">
                  <c:v>1115.05</c:v>
                </c:pt>
                <c:pt idx="112">
                  <c:v>1067.95</c:v>
                </c:pt>
                <c:pt idx="113">
                  <c:v>1098.3800000000001</c:v>
                </c:pt>
                <c:pt idx="114">
                  <c:v>1055.69</c:v>
                </c:pt>
                <c:pt idx="115">
                  <c:v>1114.6099999999999</c:v>
                </c:pt>
                <c:pt idx="116">
                  <c:v>1092.04</c:v>
                </c:pt>
                <c:pt idx="117">
                  <c:v>1030.71</c:v>
                </c:pt>
                <c:pt idx="118">
                  <c:v>1060.27</c:v>
                </c:pt>
                <c:pt idx="119">
                  <c:v>1095.17</c:v>
                </c:pt>
                <c:pt idx="120">
                  <c:v>1069.5899999999999</c:v>
                </c:pt>
                <c:pt idx="121">
                  <c:v>1106.1300000000001</c:v>
                </c:pt>
                <c:pt idx="122">
                  <c:v>1127.24</c:v>
                </c:pt>
                <c:pt idx="123">
                  <c:v>1089.47</c:v>
                </c:pt>
                <c:pt idx="124">
                  <c:v>1094.1600000000001</c:v>
                </c:pt>
                <c:pt idx="125">
                  <c:v>1055.33</c:v>
                </c:pt>
                <c:pt idx="126">
                  <c:v>1080.29</c:v>
                </c:pt>
                <c:pt idx="127">
                  <c:v>1098.8699999999999</c:v>
                </c:pt>
                <c:pt idx="128">
                  <c:v>1125.07</c:v>
                </c:pt>
                <c:pt idx="129">
                  <c:v>1134.28</c:v>
                </c:pt>
                <c:pt idx="130">
                  <c:v>1144.73</c:v>
                </c:pt>
                <c:pt idx="131">
                  <c:v>1159.97</c:v>
                </c:pt>
                <c:pt idx="132">
                  <c:v>1178.0999999999999</c:v>
                </c:pt>
                <c:pt idx="133">
                  <c:v>1178.17</c:v>
                </c:pt>
                <c:pt idx="134">
                  <c:v>1182.45</c:v>
                </c:pt>
                <c:pt idx="135">
                  <c:v>1197.96</c:v>
                </c:pt>
                <c:pt idx="136">
                  <c:v>1218.71</c:v>
                </c:pt>
                <c:pt idx="137">
                  <c:v>1178.5899999999999</c:v>
                </c:pt>
                <c:pt idx="138">
                  <c:v>1198.3499999999999</c:v>
                </c:pt>
                <c:pt idx="139">
                  <c:v>1206.07</c:v>
                </c:pt>
                <c:pt idx="140">
                  <c:v>1228.28</c:v>
                </c:pt>
                <c:pt idx="141">
                  <c:v>1235.23</c:v>
                </c:pt>
                <c:pt idx="142">
                  <c:v>1258.8399999999999</c:v>
                </c:pt>
                <c:pt idx="143">
                  <c:v>1259.78</c:v>
                </c:pt>
                <c:pt idx="144">
                  <c:v>1276.56</c:v>
                </c:pt>
                <c:pt idx="145">
                  <c:v>1285.96</c:v>
                </c:pt>
                <c:pt idx="146">
                  <c:v>1281.92</c:v>
                </c:pt>
                <c:pt idx="147">
                  <c:v>1296.6300000000001</c:v>
                </c:pt>
                <c:pt idx="148">
                  <c:v>1304.03</c:v>
                </c:pt>
                <c:pt idx="149">
                  <c:v>1320.88</c:v>
                </c:pt>
                <c:pt idx="150">
                  <c:v>1336.32</c:v>
                </c:pt>
                <c:pt idx="151">
                  <c:v>1307.4000000000001</c:v>
                </c:pt>
                <c:pt idx="152">
                  <c:v>1308.44</c:v>
                </c:pt>
                <c:pt idx="153">
                  <c:v>1320.02</c:v>
                </c:pt>
                <c:pt idx="154">
                  <c:v>1256.8800000000001</c:v>
                </c:pt>
                <c:pt idx="155">
                  <c:v>1297.54</c:v>
                </c:pt>
                <c:pt idx="156">
                  <c:v>1328.26</c:v>
                </c:pt>
                <c:pt idx="157">
                  <c:v>1335.54</c:v>
                </c:pt>
                <c:pt idx="158">
                  <c:v>1314.41</c:v>
                </c:pt>
                <c:pt idx="159">
                  <c:v>1330.36</c:v>
                </c:pt>
                <c:pt idx="160">
                  <c:v>1355.66</c:v>
                </c:pt>
                <c:pt idx="161">
                  <c:v>1347.32</c:v>
                </c:pt>
                <c:pt idx="162">
                  <c:v>1342.08</c:v>
                </c:pt>
                <c:pt idx="163">
                  <c:v>1340.68</c:v>
                </c:pt>
                <c:pt idx="164">
                  <c:v>1320.47</c:v>
                </c:pt>
                <c:pt idx="165">
                  <c:v>1314.55</c:v>
                </c:pt>
                <c:pt idx="166">
                  <c:v>1279.56</c:v>
                </c:pt>
                <c:pt idx="167">
                  <c:v>1265.42</c:v>
                </c:pt>
                <c:pt idx="168">
                  <c:v>1287.1400000000001</c:v>
                </c:pt>
                <c:pt idx="169">
                  <c:v>1307.4100000000001</c:v>
                </c:pt>
                <c:pt idx="170">
                  <c:v>1339.22</c:v>
                </c:pt>
                <c:pt idx="171">
                  <c:v>1317.72</c:v>
                </c:pt>
                <c:pt idx="172">
                  <c:v>1325.84</c:v>
                </c:pt>
                <c:pt idx="173">
                  <c:v>1304.8900000000001</c:v>
                </c:pt>
                <c:pt idx="174">
                  <c:v>1260.3399999999999</c:v>
                </c:pt>
                <c:pt idx="175">
                  <c:v>1120.76</c:v>
                </c:pt>
                <c:pt idx="176">
                  <c:v>1193.8900000000001</c:v>
                </c:pt>
                <c:pt idx="177">
                  <c:v>1177.5999999999999</c:v>
                </c:pt>
                <c:pt idx="178">
                  <c:v>1218.8900000000001</c:v>
                </c:pt>
                <c:pt idx="179">
                  <c:v>1198.6199999999999</c:v>
                </c:pt>
                <c:pt idx="180">
                  <c:v>1188.68</c:v>
                </c:pt>
                <c:pt idx="181">
                  <c:v>1166.76</c:v>
                </c:pt>
                <c:pt idx="182">
                  <c:v>1151.06</c:v>
                </c:pt>
                <c:pt idx="183">
                  <c:v>1144.03</c:v>
                </c:pt>
                <c:pt idx="184">
                  <c:v>1207.25</c:v>
                </c:pt>
                <c:pt idx="185">
                  <c:v>1209.8800000000001</c:v>
                </c:pt>
                <c:pt idx="186">
                  <c:v>1242</c:v>
                </c:pt>
                <c:pt idx="187">
                  <c:v>1237.9000000000001</c:v>
                </c:pt>
                <c:pt idx="188">
                  <c:v>1229.0999999999999</c:v>
                </c:pt>
                <c:pt idx="189">
                  <c:v>1236.9100000000001</c:v>
                </c:pt>
                <c:pt idx="190">
                  <c:v>1161.79</c:v>
                </c:pt>
                <c:pt idx="191">
                  <c:v>1246.96</c:v>
                </c:pt>
                <c:pt idx="192">
                  <c:v>1261.01</c:v>
                </c:pt>
                <c:pt idx="193">
                  <c:v>1211.82</c:v>
                </c:pt>
                <c:pt idx="194">
                  <c:v>1243.72</c:v>
                </c:pt>
                <c:pt idx="195">
                  <c:v>1249.6400000000001</c:v>
                </c:pt>
                <c:pt idx="196">
                  <c:v>1277.3</c:v>
                </c:pt>
                <c:pt idx="197">
                  <c:v>1292.48</c:v>
                </c:pt>
                <c:pt idx="198">
                  <c:v>1308.04</c:v>
                </c:pt>
                <c:pt idx="199">
                  <c:v>1326.06</c:v>
                </c:pt>
                <c:pt idx="200">
                  <c:v>1324.09</c:v>
                </c:pt>
                <c:pt idx="201">
                  <c:v>1349.96</c:v>
                </c:pt>
                <c:pt idx="202">
                  <c:v>1343.23</c:v>
                </c:pt>
                <c:pt idx="203">
                  <c:v>1357.66</c:v>
                </c:pt>
                <c:pt idx="204">
                  <c:v>1365.68</c:v>
                </c:pt>
                <c:pt idx="205">
                  <c:v>1352.63</c:v>
                </c:pt>
                <c:pt idx="206">
                  <c:v>1394.28</c:v>
                </c:pt>
                <c:pt idx="207">
                  <c:v>1402.89</c:v>
                </c:pt>
                <c:pt idx="208">
                  <c:v>1405.54</c:v>
                </c:pt>
                <c:pt idx="209">
                  <c:v>1398.96</c:v>
                </c:pt>
                <c:pt idx="210">
                  <c:v>1368.71</c:v>
                </c:pt>
                <c:pt idx="211">
                  <c:v>1385.14</c:v>
                </c:pt>
                <c:pt idx="212">
                  <c:v>1390.69</c:v>
                </c:pt>
                <c:pt idx="213">
                  <c:v>1402.31</c:v>
                </c:pt>
                <c:pt idx="214">
                  <c:v>1354.58</c:v>
                </c:pt>
                <c:pt idx="215">
                  <c:v>1324.8</c:v>
                </c:pt>
                <c:pt idx="216">
                  <c:v>1318.86</c:v>
                </c:pt>
                <c:pt idx="217">
                  <c:v>1313.32</c:v>
                </c:pt>
                <c:pt idx="218">
                  <c:v>1315.13</c:v>
                </c:pt>
                <c:pt idx="219">
                  <c:v>1314.88</c:v>
                </c:pt>
                <c:pt idx="220">
                  <c:v>1355.69</c:v>
                </c:pt>
                <c:pt idx="221">
                  <c:v>1331.85</c:v>
                </c:pt>
                <c:pt idx="222">
                  <c:v>1331.85</c:v>
                </c:pt>
                <c:pt idx="223">
                  <c:v>1341.45</c:v>
                </c:pt>
                <c:pt idx="224">
                  <c:v>1372.78</c:v>
                </c:pt>
                <c:pt idx="225">
                  <c:v>1337.89</c:v>
                </c:pt>
                <c:pt idx="226">
                  <c:v>1375.32</c:v>
                </c:pt>
                <c:pt idx="227">
                  <c:v>1402.22</c:v>
                </c:pt>
                <c:pt idx="228">
                  <c:v>1405.53</c:v>
                </c:pt>
                <c:pt idx="229">
                  <c:v>1413.49</c:v>
                </c:pt>
                <c:pt idx="230">
                  <c:v>1410.49</c:v>
                </c:pt>
                <c:pt idx="231">
                  <c:v>1403.44</c:v>
                </c:pt>
                <c:pt idx="232">
                  <c:v>1436.56</c:v>
                </c:pt>
                <c:pt idx="233">
                  <c:v>1461.05</c:v>
                </c:pt>
                <c:pt idx="234">
                  <c:v>1433.32</c:v>
                </c:pt>
                <c:pt idx="235">
                  <c:v>1450.99</c:v>
                </c:pt>
                <c:pt idx="236">
                  <c:v>1432.56</c:v>
                </c:pt>
                <c:pt idx="237">
                  <c:v>1460.91</c:v>
                </c:pt>
                <c:pt idx="238">
                  <c:v>1408.75</c:v>
                </c:pt>
                <c:pt idx="239">
                  <c:v>1412.16</c:v>
                </c:pt>
                <c:pt idx="240">
                  <c:v>1394.53</c:v>
                </c:pt>
                <c:pt idx="241">
                  <c:v>1355.49</c:v>
                </c:pt>
                <c:pt idx="242">
                  <c:v>1391.03</c:v>
                </c:pt>
                <c:pt idx="243">
                  <c:v>1409.93</c:v>
                </c:pt>
                <c:pt idx="244">
                  <c:v>1409.28</c:v>
                </c:pt>
                <c:pt idx="245">
                  <c:v>1428.48</c:v>
                </c:pt>
                <c:pt idx="246">
                  <c:v>1435.81</c:v>
                </c:pt>
                <c:pt idx="247">
                  <c:v>1419.83</c:v>
                </c:pt>
                <c:pt idx="248">
                  <c:v>1462.42</c:v>
                </c:pt>
                <c:pt idx="249">
                  <c:v>1461.02</c:v>
                </c:pt>
                <c:pt idx="250">
                  <c:v>1472.63</c:v>
                </c:pt>
                <c:pt idx="251">
                  <c:v>1494.81</c:v>
                </c:pt>
                <c:pt idx="252">
                  <c:v>1501.96</c:v>
                </c:pt>
                <c:pt idx="253">
                  <c:v>1512.12</c:v>
                </c:pt>
                <c:pt idx="254">
                  <c:v>1520.33</c:v>
                </c:pt>
                <c:pt idx="255">
                  <c:v>1511.95</c:v>
                </c:pt>
                <c:pt idx="256">
                  <c:v>1515.99</c:v>
                </c:pt>
                <c:pt idx="257">
                  <c:v>1541.46</c:v>
                </c:pt>
                <c:pt idx="258">
                  <c:v>1554.52</c:v>
                </c:pt>
                <c:pt idx="259">
                  <c:v>1558.71</c:v>
                </c:pt>
                <c:pt idx="260">
                  <c:v>1562.85</c:v>
                </c:pt>
                <c:pt idx="261">
                  <c:v>1553.69</c:v>
                </c:pt>
                <c:pt idx="262">
                  <c:v>1587.73</c:v>
                </c:pt>
                <c:pt idx="263">
                  <c:v>1552.01</c:v>
                </c:pt>
                <c:pt idx="264">
                  <c:v>1578.79</c:v>
                </c:pt>
                <c:pt idx="265">
                  <c:v>1582.7</c:v>
                </c:pt>
                <c:pt idx="266">
                  <c:v>1632.69</c:v>
                </c:pt>
                <c:pt idx="267">
                  <c:v>1658.78</c:v>
                </c:pt>
                <c:pt idx="268">
                  <c:v>1655.35</c:v>
                </c:pt>
                <c:pt idx="269">
                  <c:v>1648.36</c:v>
                </c:pt>
                <c:pt idx="270">
                  <c:v>1608.9</c:v>
                </c:pt>
                <c:pt idx="271">
                  <c:v>1612.52</c:v>
                </c:pt>
                <c:pt idx="272">
                  <c:v>1628.93</c:v>
                </c:pt>
                <c:pt idx="273">
                  <c:v>1603.26</c:v>
                </c:pt>
                <c:pt idx="274">
                  <c:v>1615.41</c:v>
                </c:pt>
                <c:pt idx="275">
                  <c:v>1652.62</c:v>
                </c:pt>
                <c:pt idx="276">
                  <c:v>1680.91</c:v>
                </c:pt>
                <c:pt idx="277">
                  <c:v>1685.94</c:v>
                </c:pt>
                <c:pt idx="278">
                  <c:v>1685.73</c:v>
                </c:pt>
                <c:pt idx="279" formatCode="#,##0.00">
                  <c:v>1690.91</c:v>
                </c:pt>
                <c:pt idx="280" formatCode="#,##0.00">
                  <c:v>1685.39</c:v>
                </c:pt>
                <c:pt idx="281" formatCode="#,##0.00">
                  <c:v>1642.8</c:v>
                </c:pt>
                <c:pt idx="282">
                  <c:v>1634.96</c:v>
                </c:pt>
                <c:pt idx="283">
                  <c:v>1653.08</c:v>
                </c:pt>
                <c:pt idx="284">
                  <c:v>1689.13</c:v>
                </c:pt>
                <c:pt idx="285">
                  <c:v>1725.52</c:v>
                </c:pt>
              </c:numCache>
            </c:numRef>
          </c:val>
          <c:smooth val="0"/>
        </c:ser>
        <c:dLbls>
          <c:showLegendKey val="0"/>
          <c:showVal val="0"/>
          <c:showCatName val="0"/>
          <c:showSerName val="0"/>
          <c:showPercent val="0"/>
          <c:showBubbleSize val="0"/>
        </c:dLbls>
        <c:marker val="1"/>
        <c:smooth val="0"/>
        <c:axId val="381181952"/>
        <c:axId val="381179776"/>
      </c:lineChart>
      <c:dateAx>
        <c:axId val="381176064"/>
        <c:scaling>
          <c:orientation val="minMax"/>
        </c:scaling>
        <c:delete val="0"/>
        <c:axPos val="b"/>
        <c:numFmt formatCode="[$-409]mmm\-yy;@" sourceLinked="0"/>
        <c:majorTickMark val="out"/>
        <c:minorTickMark val="none"/>
        <c:tickLblPos val="nextTo"/>
        <c:txPr>
          <a:bodyPr rot="-5400000" vert="horz"/>
          <a:lstStyle/>
          <a:p>
            <a:pPr>
              <a:defRPr/>
            </a:pPr>
            <a:endParaRPr lang="en-US"/>
          </a:p>
        </c:txPr>
        <c:crossAx val="381177856"/>
        <c:crosses val="autoZero"/>
        <c:auto val="1"/>
        <c:lblOffset val="100"/>
        <c:baseTimeUnit val="days"/>
        <c:majorUnit val="2"/>
        <c:majorTimeUnit val="months"/>
        <c:minorUnit val="1"/>
        <c:minorTimeUnit val="months"/>
      </c:dateAx>
      <c:valAx>
        <c:axId val="381177856"/>
        <c:scaling>
          <c:orientation val="minMax"/>
          <c:min val="800000"/>
        </c:scaling>
        <c:delete val="0"/>
        <c:axPos val="l"/>
        <c:numFmt formatCode="#,##0.0" sourceLinked="0"/>
        <c:majorTickMark val="out"/>
        <c:minorTickMark val="none"/>
        <c:tickLblPos val="nextTo"/>
        <c:crossAx val="381176064"/>
        <c:crosses val="autoZero"/>
        <c:crossBetween val="between"/>
        <c:dispUnits>
          <c:builtInUnit val="millions"/>
          <c:dispUnitsLbl>
            <c:layout>
              <c:manualLayout>
                <c:xMode val="edge"/>
                <c:yMode val="edge"/>
                <c:x val="8.8365243004418295E-3"/>
                <c:y val="1.8197725284339399E-3"/>
              </c:manualLayout>
            </c:layout>
            <c:tx>
              <c:rich>
                <a:bodyPr rot="0" vert="horz"/>
                <a:lstStyle/>
                <a:p>
                  <a:pPr algn="ctr">
                    <a:defRPr sz="1199" b="1" i="0" u="none" strike="noStrike" baseline="0">
                      <a:solidFill>
                        <a:srgbClr val="000000"/>
                      </a:solidFill>
                      <a:latin typeface="Georgia"/>
                      <a:ea typeface="Georgia"/>
                      <a:cs typeface="Georgia"/>
                    </a:defRPr>
                  </a:pPr>
                  <a:r>
                    <a:rPr lang="en-US" dirty="0" smtClean="0"/>
                    <a:t>FRB</a:t>
                  </a:r>
                  <a:r>
                    <a:rPr lang="en-US" baseline="0" dirty="0" smtClean="0"/>
                    <a:t> Credit Reserve</a:t>
                  </a:r>
                  <a:endParaRPr lang="en-US" dirty="0" smtClean="0"/>
                </a:p>
                <a:p>
                  <a:pPr algn="ctr">
                    <a:defRPr sz="1199" b="1" i="0" u="none" strike="noStrike" baseline="0">
                      <a:solidFill>
                        <a:srgbClr val="000000"/>
                      </a:solidFill>
                      <a:latin typeface="Georgia"/>
                      <a:ea typeface="Georgia"/>
                      <a:cs typeface="Georgia"/>
                    </a:defRPr>
                  </a:pPr>
                  <a:r>
                    <a:rPr lang="en-US" dirty="0" smtClean="0"/>
                    <a:t>$</a:t>
                  </a:r>
                  <a:r>
                    <a:rPr lang="en-US" dirty="0"/>
                    <a:t>Trillions</a:t>
                  </a:r>
                </a:p>
              </c:rich>
            </c:tx>
          </c:dispUnitsLbl>
        </c:dispUnits>
      </c:valAx>
      <c:valAx>
        <c:axId val="381179776"/>
        <c:scaling>
          <c:orientation val="minMax"/>
          <c:min val="500"/>
        </c:scaling>
        <c:delete val="0"/>
        <c:axPos val="r"/>
        <c:title>
          <c:tx>
            <c:rich>
              <a:bodyPr rot="0" vert="horz"/>
              <a:lstStyle/>
              <a:p>
                <a:pPr>
                  <a:defRPr/>
                </a:pPr>
                <a:r>
                  <a:rPr lang="en-US" dirty="0" smtClean="0"/>
                  <a:t>S&amp;P 500</a:t>
                </a:r>
                <a:endParaRPr lang="en-US" dirty="0"/>
              </a:p>
            </c:rich>
          </c:tx>
          <c:layout>
            <c:manualLayout>
              <c:xMode val="edge"/>
              <c:yMode val="edge"/>
              <c:x val="0.911303445316758"/>
              <c:y val="1.7780183727034101E-2"/>
            </c:manualLayout>
          </c:layout>
          <c:overlay val="0"/>
        </c:title>
        <c:numFmt formatCode="General" sourceLinked="1"/>
        <c:majorTickMark val="out"/>
        <c:minorTickMark val="none"/>
        <c:tickLblPos val="nextTo"/>
        <c:crossAx val="381181952"/>
        <c:crosses val="max"/>
        <c:crossBetween val="between"/>
      </c:valAx>
      <c:dateAx>
        <c:axId val="381181952"/>
        <c:scaling>
          <c:orientation val="minMax"/>
        </c:scaling>
        <c:delete val="1"/>
        <c:axPos val="b"/>
        <c:numFmt formatCode="m/d/yy" sourceLinked="1"/>
        <c:majorTickMark val="out"/>
        <c:minorTickMark val="none"/>
        <c:tickLblPos val="nextTo"/>
        <c:crossAx val="381179776"/>
        <c:crosses val="autoZero"/>
        <c:auto val="1"/>
        <c:lblOffset val="100"/>
        <c:baseTimeUnit val="days"/>
      </c:dateAx>
    </c:plotArea>
    <c:plotVisOnly val="1"/>
    <c:dispBlanksAs val="zero"/>
    <c:showDLblsOverMax val="0"/>
  </c:chart>
  <c:spPr>
    <a:noFill/>
  </c:spPr>
  <c:txPr>
    <a:bodyPr/>
    <a:lstStyle/>
    <a:p>
      <a:pPr>
        <a:defRPr sz="1199"/>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spPr>
            <a:solidFill>
              <a:srgbClr val="C00000"/>
            </a:solidFill>
          </c:spPr>
          <c:invertIfNegative val="0"/>
          <c:cat>
            <c:numRef>
              <c:f>Sheet1!$A$2:$A$153</c:f>
              <c:numCache>
                <c:formatCode>mmm\-yy</c:formatCode>
                <c:ptCount val="152"/>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41499</c:v>
                </c:pt>
              </c:numCache>
            </c:numRef>
          </c:cat>
          <c:val>
            <c:numRef>
              <c:f>Sheet1!$B$2:$B$153</c:f>
              <c:numCache>
                <c:formatCode>General</c:formatCode>
                <c:ptCount val="152"/>
                <c:pt idx="0">
                  <c:v>91.316599999999994</c:v>
                </c:pt>
                <c:pt idx="1">
                  <c:v>90.766599999999997</c:v>
                </c:pt>
                <c:pt idx="2">
                  <c:v>90.520200000000003</c:v>
                </c:pt>
                <c:pt idx="3">
                  <c:v>90.2684</c:v>
                </c:pt>
                <c:pt idx="4">
                  <c:v>89.6126</c:v>
                </c:pt>
                <c:pt idx="5">
                  <c:v>89.0137</c:v>
                </c:pt>
                <c:pt idx="6">
                  <c:v>88.62139999999998</c:v>
                </c:pt>
                <c:pt idx="7">
                  <c:v>88.393799999999999</c:v>
                </c:pt>
                <c:pt idx="8">
                  <c:v>88.105499999999978</c:v>
                </c:pt>
                <c:pt idx="9">
                  <c:v>87.673799999999972</c:v>
                </c:pt>
                <c:pt idx="10">
                  <c:v>87.200800000000001</c:v>
                </c:pt>
                <c:pt idx="11">
                  <c:v>87.222399999999979</c:v>
                </c:pt>
                <c:pt idx="12">
                  <c:v>87.76</c:v>
                </c:pt>
                <c:pt idx="13">
                  <c:v>87.724900000000005</c:v>
                </c:pt>
                <c:pt idx="14">
                  <c:v>88.374799999999979</c:v>
                </c:pt>
                <c:pt idx="15">
                  <c:v>88.744600000000005</c:v>
                </c:pt>
                <c:pt idx="16">
                  <c:v>89.202600000000004</c:v>
                </c:pt>
                <c:pt idx="17">
                  <c:v>90.0745</c:v>
                </c:pt>
                <c:pt idx="18">
                  <c:v>89.772299999999973</c:v>
                </c:pt>
                <c:pt idx="19">
                  <c:v>89.89579999999998</c:v>
                </c:pt>
                <c:pt idx="20">
                  <c:v>89.942499999999995</c:v>
                </c:pt>
                <c:pt idx="21">
                  <c:v>89.644599999999997</c:v>
                </c:pt>
                <c:pt idx="22">
                  <c:v>90.135499999999979</c:v>
                </c:pt>
                <c:pt idx="23">
                  <c:v>89.728899999999982</c:v>
                </c:pt>
                <c:pt idx="24">
                  <c:v>90.356399999999979</c:v>
                </c:pt>
                <c:pt idx="25">
                  <c:v>90.690399999999983</c:v>
                </c:pt>
                <c:pt idx="26">
                  <c:v>90.51</c:v>
                </c:pt>
                <c:pt idx="27">
                  <c:v>89.769800000000004</c:v>
                </c:pt>
                <c:pt idx="28">
                  <c:v>89.757499999999993</c:v>
                </c:pt>
                <c:pt idx="29">
                  <c:v>89.765199999999993</c:v>
                </c:pt>
                <c:pt idx="30">
                  <c:v>90.081700000000012</c:v>
                </c:pt>
                <c:pt idx="31">
                  <c:v>89.974300000000014</c:v>
                </c:pt>
                <c:pt idx="32">
                  <c:v>90.521299999999997</c:v>
                </c:pt>
                <c:pt idx="33">
                  <c:v>90.488399999999999</c:v>
                </c:pt>
                <c:pt idx="34">
                  <c:v>91.172999999999973</c:v>
                </c:pt>
                <c:pt idx="35">
                  <c:v>91.097899999999996</c:v>
                </c:pt>
                <c:pt idx="36">
                  <c:v>91.363600000000005</c:v>
                </c:pt>
                <c:pt idx="37">
                  <c:v>91.88039999999998</c:v>
                </c:pt>
                <c:pt idx="38">
                  <c:v>91.388000000000005</c:v>
                </c:pt>
                <c:pt idx="39">
                  <c:v>91.760300000000001</c:v>
                </c:pt>
                <c:pt idx="40">
                  <c:v>92.427199999999999</c:v>
                </c:pt>
                <c:pt idx="41">
                  <c:v>91.695799999999977</c:v>
                </c:pt>
                <c:pt idx="42">
                  <c:v>92.414100000000005</c:v>
                </c:pt>
                <c:pt idx="43">
                  <c:v>92.578299999999984</c:v>
                </c:pt>
                <c:pt idx="44">
                  <c:v>92.615600000000001</c:v>
                </c:pt>
                <c:pt idx="45">
                  <c:v>93.5</c:v>
                </c:pt>
                <c:pt idx="46">
                  <c:v>93.686599999999999</c:v>
                </c:pt>
                <c:pt idx="47">
                  <c:v>94.319500000000005</c:v>
                </c:pt>
                <c:pt idx="48">
                  <c:v>94.707499999999996</c:v>
                </c:pt>
                <c:pt idx="49">
                  <c:v>95.301500000000004</c:v>
                </c:pt>
                <c:pt idx="50">
                  <c:v>95.2423</c:v>
                </c:pt>
                <c:pt idx="51">
                  <c:v>95.325999999999979</c:v>
                </c:pt>
                <c:pt idx="52">
                  <c:v>95.5</c:v>
                </c:pt>
                <c:pt idx="53">
                  <c:v>95.9</c:v>
                </c:pt>
                <c:pt idx="54">
                  <c:v>95.7684</c:v>
                </c:pt>
                <c:pt idx="55">
                  <c:v>95.888399999999976</c:v>
                </c:pt>
                <c:pt idx="56">
                  <c:v>94.015299999999996</c:v>
                </c:pt>
                <c:pt idx="57">
                  <c:v>95.183999999999983</c:v>
                </c:pt>
                <c:pt idx="58">
                  <c:v>96.112499999999983</c:v>
                </c:pt>
                <c:pt idx="59">
                  <c:v>96.660200000000003</c:v>
                </c:pt>
                <c:pt idx="60">
                  <c:v>96.754000000000005</c:v>
                </c:pt>
                <c:pt idx="61">
                  <c:v>96.831900000000005</c:v>
                </c:pt>
                <c:pt idx="62">
                  <c:v>97.074100000000001</c:v>
                </c:pt>
                <c:pt idx="63">
                  <c:v>97.4499</c:v>
                </c:pt>
                <c:pt idx="64">
                  <c:v>97.3416</c:v>
                </c:pt>
                <c:pt idx="65">
                  <c:v>97.716499999999996</c:v>
                </c:pt>
                <c:pt idx="66">
                  <c:v>97.763800000000003</c:v>
                </c:pt>
                <c:pt idx="67">
                  <c:v>97.965999999999994</c:v>
                </c:pt>
                <c:pt idx="68">
                  <c:v>97.837000000000003</c:v>
                </c:pt>
                <c:pt idx="69">
                  <c:v>97.745199999999997</c:v>
                </c:pt>
                <c:pt idx="70">
                  <c:v>97.631600000000006</c:v>
                </c:pt>
                <c:pt idx="71">
                  <c:v>98.631399999999999</c:v>
                </c:pt>
                <c:pt idx="72">
                  <c:v>98.160799999999981</c:v>
                </c:pt>
                <c:pt idx="73">
                  <c:v>99.255899999999983</c:v>
                </c:pt>
                <c:pt idx="74">
                  <c:v>99.329499999999982</c:v>
                </c:pt>
                <c:pt idx="75">
                  <c:v>100.05119999999999</c:v>
                </c:pt>
                <c:pt idx="76">
                  <c:v>100.1109</c:v>
                </c:pt>
                <c:pt idx="77">
                  <c:v>100.1159</c:v>
                </c:pt>
                <c:pt idx="78">
                  <c:v>100.1435</c:v>
                </c:pt>
                <c:pt idx="79">
                  <c:v>100.26990000000001</c:v>
                </c:pt>
                <c:pt idx="80">
                  <c:v>100.7148</c:v>
                </c:pt>
                <c:pt idx="81">
                  <c:v>100.2223</c:v>
                </c:pt>
                <c:pt idx="82">
                  <c:v>100.8053</c:v>
                </c:pt>
                <c:pt idx="83">
                  <c:v>100.82</c:v>
                </c:pt>
                <c:pt idx="84">
                  <c:v>100.4978</c:v>
                </c:pt>
                <c:pt idx="85">
                  <c:v>100.3008</c:v>
                </c:pt>
                <c:pt idx="86">
                  <c:v>100.0078</c:v>
                </c:pt>
                <c:pt idx="87">
                  <c:v>99.2273</c:v>
                </c:pt>
                <c:pt idx="88">
                  <c:v>98.765199999999993</c:v>
                </c:pt>
                <c:pt idx="89">
                  <c:v>98.563900000000004</c:v>
                </c:pt>
                <c:pt idx="90">
                  <c:v>98.118200000000002</c:v>
                </c:pt>
                <c:pt idx="91">
                  <c:v>96.545699999999997</c:v>
                </c:pt>
                <c:pt idx="92">
                  <c:v>92.479500000000002</c:v>
                </c:pt>
                <c:pt idx="93">
                  <c:v>93.245000000000005</c:v>
                </c:pt>
                <c:pt idx="94">
                  <c:v>92.164299999999997</c:v>
                </c:pt>
                <c:pt idx="95">
                  <c:v>89.563100000000006</c:v>
                </c:pt>
                <c:pt idx="96">
                  <c:v>87.548100000000005</c:v>
                </c:pt>
                <c:pt idx="97">
                  <c:v>86.987099999999998</c:v>
                </c:pt>
                <c:pt idx="98">
                  <c:v>85.650899999999979</c:v>
                </c:pt>
                <c:pt idx="99">
                  <c:v>84.933199999999999</c:v>
                </c:pt>
                <c:pt idx="100">
                  <c:v>84.066699999999997</c:v>
                </c:pt>
                <c:pt idx="101">
                  <c:v>83.757199999999997</c:v>
                </c:pt>
                <c:pt idx="102">
                  <c:v>84.4816</c:v>
                </c:pt>
                <c:pt idx="103">
                  <c:v>85.37139999999998</c:v>
                </c:pt>
                <c:pt idx="104">
                  <c:v>85.953199999999995</c:v>
                </c:pt>
                <c:pt idx="105">
                  <c:v>86.223100000000002</c:v>
                </c:pt>
                <c:pt idx="106">
                  <c:v>86.639399999999981</c:v>
                </c:pt>
                <c:pt idx="107">
                  <c:v>87.043599999999998</c:v>
                </c:pt>
                <c:pt idx="108">
                  <c:v>87.963999999999999</c:v>
                </c:pt>
                <c:pt idx="109">
                  <c:v>88.302099999999982</c:v>
                </c:pt>
                <c:pt idx="110">
                  <c:v>88.970500000000001</c:v>
                </c:pt>
                <c:pt idx="111">
                  <c:v>89.267399999999995</c:v>
                </c:pt>
                <c:pt idx="112">
                  <c:v>90.675399999999954</c:v>
                </c:pt>
                <c:pt idx="113">
                  <c:v>90.87439999999998</c:v>
                </c:pt>
                <c:pt idx="114">
                  <c:v>91.405900000000003</c:v>
                </c:pt>
                <c:pt idx="115">
                  <c:v>91.649100000000004</c:v>
                </c:pt>
                <c:pt idx="116">
                  <c:v>91.882899999999978</c:v>
                </c:pt>
                <c:pt idx="117">
                  <c:v>91.5685</c:v>
                </c:pt>
                <c:pt idx="118">
                  <c:v>91.8155</c:v>
                </c:pt>
                <c:pt idx="119">
                  <c:v>92.722499999999982</c:v>
                </c:pt>
                <c:pt idx="120">
                  <c:v>92.608799999999974</c:v>
                </c:pt>
                <c:pt idx="121">
                  <c:v>92.174799999999976</c:v>
                </c:pt>
                <c:pt idx="122">
                  <c:v>93.113699999999994</c:v>
                </c:pt>
                <c:pt idx="123">
                  <c:v>92.576499999999982</c:v>
                </c:pt>
                <c:pt idx="124">
                  <c:v>92.912599999999998</c:v>
                </c:pt>
                <c:pt idx="125">
                  <c:v>93.077399999999983</c:v>
                </c:pt>
                <c:pt idx="126">
                  <c:v>93.608799999999974</c:v>
                </c:pt>
                <c:pt idx="127">
                  <c:v>94.121200000000002</c:v>
                </c:pt>
                <c:pt idx="128">
                  <c:v>94.221599999999995</c:v>
                </c:pt>
                <c:pt idx="129">
                  <c:v>94.747399999999999</c:v>
                </c:pt>
                <c:pt idx="130">
                  <c:v>94.959800000000001</c:v>
                </c:pt>
                <c:pt idx="131">
                  <c:v>95.523899999999998</c:v>
                </c:pt>
                <c:pt idx="132">
                  <c:v>96.19589999999998</c:v>
                </c:pt>
                <c:pt idx="133">
                  <c:v>96.667199999999994</c:v>
                </c:pt>
                <c:pt idx="134">
                  <c:v>96.139300000000006</c:v>
                </c:pt>
                <c:pt idx="135">
                  <c:v>96.857200000000006</c:v>
                </c:pt>
                <c:pt idx="136">
                  <c:v>97.104200000000006</c:v>
                </c:pt>
                <c:pt idx="137">
                  <c:v>97.132199999999983</c:v>
                </c:pt>
                <c:pt idx="138">
                  <c:v>97.557100000000005</c:v>
                </c:pt>
                <c:pt idx="139">
                  <c:v>96.784999999999997</c:v>
                </c:pt>
                <c:pt idx="140">
                  <c:v>96.954899999999995</c:v>
                </c:pt>
                <c:pt idx="141">
                  <c:v>96.840900000000005</c:v>
                </c:pt>
                <c:pt idx="142">
                  <c:v>98.111800000000002</c:v>
                </c:pt>
                <c:pt idx="143">
                  <c:v>98.150199999999998</c:v>
                </c:pt>
                <c:pt idx="144">
                  <c:v>98.163600000000002</c:v>
                </c:pt>
                <c:pt idx="145">
                  <c:v>98.825999999999979</c:v>
                </c:pt>
                <c:pt idx="146">
                  <c:v>99.044300000000007</c:v>
                </c:pt>
                <c:pt idx="147">
                  <c:v>98.713499999999996</c:v>
                </c:pt>
                <c:pt idx="148">
                  <c:v>98.713499999999996</c:v>
                </c:pt>
                <c:pt idx="149">
                  <c:v>98.669399999999982</c:v>
                </c:pt>
                <c:pt idx="150">
                  <c:v>98.956700000000012</c:v>
                </c:pt>
                <c:pt idx="151">
                  <c:v>99.357900000000001</c:v>
                </c:pt>
              </c:numCache>
            </c:numRef>
          </c:val>
        </c:ser>
        <c:dLbls>
          <c:showLegendKey val="0"/>
          <c:showVal val="0"/>
          <c:showCatName val="0"/>
          <c:showSerName val="0"/>
          <c:showPercent val="0"/>
          <c:showBubbleSize val="0"/>
        </c:dLbls>
        <c:gapWidth val="150"/>
        <c:shape val="box"/>
        <c:axId val="382292736"/>
        <c:axId val="382294272"/>
        <c:axId val="0"/>
      </c:bar3DChart>
      <c:dateAx>
        <c:axId val="382292736"/>
        <c:scaling>
          <c:orientation val="minMax"/>
          <c:min val="36951"/>
        </c:scaling>
        <c:delete val="0"/>
        <c:axPos val="b"/>
        <c:numFmt formatCode="mmm\-yy" sourceLinked="1"/>
        <c:majorTickMark val="out"/>
        <c:minorTickMark val="none"/>
        <c:tickLblPos val="nextTo"/>
        <c:txPr>
          <a:bodyPr/>
          <a:lstStyle/>
          <a:p>
            <a:pPr>
              <a:defRPr sz="1400"/>
            </a:pPr>
            <a:endParaRPr lang="en-US"/>
          </a:p>
        </c:txPr>
        <c:crossAx val="382294272"/>
        <c:crosses val="autoZero"/>
        <c:auto val="1"/>
        <c:lblOffset val="100"/>
        <c:baseTimeUnit val="months"/>
        <c:majorUnit val="4"/>
        <c:majorTimeUnit val="months"/>
      </c:dateAx>
      <c:valAx>
        <c:axId val="382294272"/>
        <c:scaling>
          <c:orientation val="minMax"/>
          <c:min val="80"/>
        </c:scaling>
        <c:delete val="0"/>
        <c:axPos val="l"/>
        <c:title>
          <c:tx>
            <c:rich>
              <a:bodyPr rot="-5400000" vert="horz"/>
              <a:lstStyle/>
              <a:p>
                <a:pPr>
                  <a:defRPr sz="1200"/>
                </a:pPr>
                <a:r>
                  <a:rPr lang="en-US" sz="1200" dirty="0" smtClean="0"/>
                  <a:t>Index</a:t>
                </a:r>
                <a:r>
                  <a:rPr lang="en-US" sz="1200" baseline="0" dirty="0" smtClean="0"/>
                  <a:t> (2007 = 100)</a:t>
                </a:r>
                <a:endParaRPr lang="en-US" sz="1200" dirty="0"/>
              </a:p>
            </c:rich>
          </c:tx>
          <c:layout/>
          <c:overlay val="0"/>
        </c:title>
        <c:numFmt formatCode="General" sourceLinked="1"/>
        <c:majorTickMark val="out"/>
        <c:minorTickMark val="none"/>
        <c:tickLblPos val="nextTo"/>
        <c:txPr>
          <a:bodyPr/>
          <a:lstStyle/>
          <a:p>
            <a:pPr>
              <a:defRPr sz="1500"/>
            </a:pPr>
            <a:endParaRPr lang="en-US"/>
          </a:p>
        </c:txPr>
        <c:crossAx val="38229273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spPr>
            <a:solidFill>
              <a:srgbClr val="C00000"/>
            </a:solidFill>
          </c:spPr>
          <c:invertIfNegative val="0"/>
          <c:cat>
            <c:strRef>
              <c:f>Sheet1!$A$2:$A$95</c:f>
              <c:strCache>
                <c:ptCount val="94"/>
                <c:pt idx="0">
                  <c:v>1990Q1</c:v>
                </c:pt>
                <c:pt idx="1">
                  <c:v>1990Q2</c:v>
                </c:pt>
                <c:pt idx="2">
                  <c:v>1990Q3</c:v>
                </c:pt>
                <c:pt idx="3">
                  <c:v>1990Q4</c:v>
                </c:pt>
                <c:pt idx="4">
                  <c:v>1991Q1</c:v>
                </c:pt>
                <c:pt idx="5">
                  <c:v>1991Q2</c:v>
                </c:pt>
                <c:pt idx="6">
                  <c:v>1991Q3</c:v>
                </c:pt>
                <c:pt idx="7">
                  <c:v>1991Q4</c:v>
                </c:pt>
                <c:pt idx="8">
                  <c:v>1992Q1</c:v>
                </c:pt>
                <c:pt idx="9">
                  <c:v>1992Q2</c:v>
                </c:pt>
                <c:pt idx="10">
                  <c:v>1992Q3</c:v>
                </c:pt>
                <c:pt idx="11">
                  <c:v>1992Q4</c:v>
                </c:pt>
                <c:pt idx="12">
                  <c:v>1993Q1</c:v>
                </c:pt>
                <c:pt idx="13">
                  <c:v>1993Q2</c:v>
                </c:pt>
                <c:pt idx="14">
                  <c:v>1993Q3</c:v>
                </c:pt>
                <c:pt idx="15">
                  <c:v>1993Q4</c:v>
                </c:pt>
                <c:pt idx="16">
                  <c:v>1994Q1</c:v>
                </c:pt>
                <c:pt idx="17">
                  <c:v>1994Q2</c:v>
                </c:pt>
                <c:pt idx="18">
                  <c:v>1994Q3</c:v>
                </c:pt>
                <c:pt idx="19">
                  <c:v>1994Q4</c:v>
                </c:pt>
                <c:pt idx="20">
                  <c:v>1995Q1</c:v>
                </c:pt>
                <c:pt idx="21">
                  <c:v>1995Q2</c:v>
                </c:pt>
                <c:pt idx="22">
                  <c:v>1995Q3</c:v>
                </c:pt>
                <c:pt idx="23">
                  <c:v>1995Q4</c:v>
                </c:pt>
                <c:pt idx="24">
                  <c:v>1996Q1</c:v>
                </c:pt>
                <c:pt idx="25">
                  <c:v>1996Q2</c:v>
                </c:pt>
                <c:pt idx="26">
                  <c:v>1996Q3</c:v>
                </c:pt>
                <c:pt idx="27">
                  <c:v>1996Q4</c:v>
                </c:pt>
                <c:pt idx="28">
                  <c:v>1997Q1</c:v>
                </c:pt>
                <c:pt idx="29">
                  <c:v>1997Q2</c:v>
                </c:pt>
                <c:pt idx="30">
                  <c:v>1997Q3</c:v>
                </c:pt>
                <c:pt idx="31">
                  <c:v>1997Q4</c:v>
                </c:pt>
                <c:pt idx="32">
                  <c:v>1998Q1</c:v>
                </c:pt>
                <c:pt idx="33">
                  <c:v>1998Q2</c:v>
                </c:pt>
                <c:pt idx="34">
                  <c:v>1998Q3</c:v>
                </c:pt>
                <c:pt idx="35">
                  <c:v>1998Q4</c:v>
                </c:pt>
                <c:pt idx="36">
                  <c:v>1999Q1</c:v>
                </c:pt>
                <c:pt idx="37">
                  <c:v>1999Q2</c:v>
                </c:pt>
                <c:pt idx="38">
                  <c:v>1999Q3</c:v>
                </c:pt>
                <c:pt idx="39">
                  <c:v>1999Q4</c:v>
                </c:pt>
                <c:pt idx="40">
                  <c:v>2000Q1</c:v>
                </c:pt>
                <c:pt idx="41">
                  <c:v>2000Q2</c:v>
                </c:pt>
                <c:pt idx="42">
                  <c:v>2000Q3</c:v>
                </c:pt>
                <c:pt idx="43">
                  <c:v>2000Q4</c:v>
                </c:pt>
                <c:pt idx="44">
                  <c:v>2001Q1</c:v>
                </c:pt>
                <c:pt idx="45">
                  <c:v>2001Q2</c:v>
                </c:pt>
                <c:pt idx="46">
                  <c:v>2001Q3</c:v>
                </c:pt>
                <c:pt idx="47">
                  <c:v>2001Q4</c:v>
                </c:pt>
                <c:pt idx="48">
                  <c:v>2002Q1</c:v>
                </c:pt>
                <c:pt idx="49">
                  <c:v>2002Q2</c:v>
                </c:pt>
                <c:pt idx="50">
                  <c:v>2002Q3</c:v>
                </c:pt>
                <c:pt idx="51">
                  <c:v>2002Q4</c:v>
                </c:pt>
                <c:pt idx="52">
                  <c:v>2003Q1</c:v>
                </c:pt>
                <c:pt idx="53">
                  <c:v>2003Q2</c:v>
                </c:pt>
                <c:pt idx="54">
                  <c:v>2003Q3</c:v>
                </c:pt>
                <c:pt idx="55">
                  <c:v>2003Q4</c:v>
                </c:pt>
                <c:pt idx="56">
                  <c:v>2004Q1</c:v>
                </c:pt>
                <c:pt idx="57">
                  <c:v>2004Q2</c:v>
                </c:pt>
                <c:pt idx="58">
                  <c:v>2004Q3</c:v>
                </c:pt>
                <c:pt idx="59">
                  <c:v>2004Q4</c:v>
                </c:pt>
                <c:pt idx="60">
                  <c:v>2005Q1</c:v>
                </c:pt>
                <c:pt idx="61">
                  <c:v>2005Q2</c:v>
                </c:pt>
                <c:pt idx="62">
                  <c:v>2005Q3</c:v>
                </c:pt>
                <c:pt idx="63">
                  <c:v>2005Q4</c:v>
                </c:pt>
                <c:pt idx="64">
                  <c:v>2006Q1</c:v>
                </c:pt>
                <c:pt idx="65">
                  <c:v>2006Q2</c:v>
                </c:pt>
                <c:pt idx="66">
                  <c:v>2006Q3</c:v>
                </c:pt>
                <c:pt idx="67">
                  <c:v>2006Q4</c:v>
                </c:pt>
                <c:pt idx="68">
                  <c:v>2007Q1</c:v>
                </c:pt>
                <c:pt idx="69">
                  <c:v>2007Q2</c:v>
                </c:pt>
                <c:pt idx="70">
                  <c:v>2007Q3</c:v>
                </c:pt>
                <c:pt idx="71">
                  <c:v>2007Q4</c:v>
                </c:pt>
                <c:pt idx="72">
                  <c:v>2008Q1</c:v>
                </c:pt>
                <c:pt idx="73">
                  <c:v>2008Q2</c:v>
                </c:pt>
                <c:pt idx="74">
                  <c:v>2008Q3</c:v>
                </c:pt>
                <c:pt idx="75">
                  <c:v>2008Q4</c:v>
                </c:pt>
                <c:pt idx="76">
                  <c:v>2009Q1</c:v>
                </c:pt>
                <c:pt idx="77">
                  <c:v>2009Q2</c:v>
                </c:pt>
                <c:pt idx="78">
                  <c:v>2009Q3</c:v>
                </c:pt>
                <c:pt idx="79">
                  <c:v>2009Q4</c:v>
                </c:pt>
                <c:pt idx="80">
                  <c:v>2010Q1</c:v>
                </c:pt>
                <c:pt idx="81">
                  <c:v>2010Q2</c:v>
                </c:pt>
                <c:pt idx="82">
                  <c:v>2010Q3</c:v>
                </c:pt>
                <c:pt idx="83">
                  <c:v>2010Q4</c:v>
                </c:pt>
                <c:pt idx="84">
                  <c:v>2011Q1</c:v>
                </c:pt>
                <c:pt idx="85">
                  <c:v>2011Q2</c:v>
                </c:pt>
                <c:pt idx="86">
                  <c:v>2011Q3</c:v>
                </c:pt>
                <c:pt idx="87">
                  <c:v>2011Q4</c:v>
                </c:pt>
                <c:pt idx="88">
                  <c:v>2012Q1</c:v>
                </c:pt>
                <c:pt idx="89">
                  <c:v>2012Q2</c:v>
                </c:pt>
                <c:pt idx="90">
                  <c:v>2012Q3</c:v>
                </c:pt>
                <c:pt idx="91">
                  <c:v>2012Q4</c:v>
                </c:pt>
                <c:pt idx="92">
                  <c:v>2013Q1</c:v>
                </c:pt>
                <c:pt idx="93">
                  <c:v>2013Q2</c:v>
                </c:pt>
              </c:strCache>
            </c:strRef>
          </c:cat>
          <c:val>
            <c:numRef>
              <c:f>Sheet1!$B$2:$B$95</c:f>
              <c:numCache>
                <c:formatCode>0.00%</c:formatCode>
                <c:ptCount val="94"/>
                <c:pt idx="0">
                  <c:v>4.3999999999999997E-2</c:v>
                </c:pt>
                <c:pt idx="1">
                  <c:v>1.6E-2</c:v>
                </c:pt>
                <c:pt idx="2">
                  <c:v>1E-3</c:v>
                </c:pt>
                <c:pt idx="3">
                  <c:v>-3.4000000000000002E-2</c:v>
                </c:pt>
                <c:pt idx="4">
                  <c:v>-1.9E-2</c:v>
                </c:pt>
                <c:pt idx="5">
                  <c:v>3.1E-2</c:v>
                </c:pt>
                <c:pt idx="6">
                  <c:v>1.9E-2</c:v>
                </c:pt>
                <c:pt idx="7">
                  <c:v>1.7999999999999999E-2</c:v>
                </c:pt>
                <c:pt idx="8">
                  <c:v>4.8000000000000001E-2</c:v>
                </c:pt>
                <c:pt idx="9">
                  <c:v>4.4999999999999998E-2</c:v>
                </c:pt>
                <c:pt idx="10">
                  <c:v>0.04</c:v>
                </c:pt>
                <c:pt idx="11">
                  <c:v>4.1000000000000002E-2</c:v>
                </c:pt>
                <c:pt idx="12">
                  <c:v>7.0000000000000001E-3</c:v>
                </c:pt>
                <c:pt idx="13">
                  <c:v>2.4E-2</c:v>
                </c:pt>
                <c:pt idx="14">
                  <c:v>0.02</c:v>
                </c:pt>
                <c:pt idx="15">
                  <c:v>5.3999999999999999E-2</c:v>
                </c:pt>
                <c:pt idx="16">
                  <c:v>0.04</c:v>
                </c:pt>
                <c:pt idx="17">
                  <c:v>5.6000000000000001E-2</c:v>
                </c:pt>
                <c:pt idx="18">
                  <c:v>2.4E-2</c:v>
                </c:pt>
                <c:pt idx="19">
                  <c:v>4.5999999999999999E-2</c:v>
                </c:pt>
                <c:pt idx="20">
                  <c:v>1.4E-2</c:v>
                </c:pt>
                <c:pt idx="21">
                  <c:v>1.4E-2</c:v>
                </c:pt>
                <c:pt idx="22">
                  <c:v>3.5000000000000003E-2</c:v>
                </c:pt>
                <c:pt idx="23">
                  <c:v>2.9000000000000001E-2</c:v>
                </c:pt>
                <c:pt idx="24">
                  <c:v>2.5999999999999999E-2</c:v>
                </c:pt>
                <c:pt idx="25">
                  <c:v>7.1999999999999995E-2</c:v>
                </c:pt>
                <c:pt idx="26">
                  <c:v>3.7999999999999999E-2</c:v>
                </c:pt>
                <c:pt idx="27">
                  <c:v>4.2999999999999997E-2</c:v>
                </c:pt>
                <c:pt idx="28">
                  <c:v>3.1E-2</c:v>
                </c:pt>
                <c:pt idx="29">
                  <c:v>6.2E-2</c:v>
                </c:pt>
                <c:pt idx="30">
                  <c:v>5.1999999999999998E-2</c:v>
                </c:pt>
                <c:pt idx="31">
                  <c:v>3.1E-2</c:v>
                </c:pt>
                <c:pt idx="32">
                  <c:v>0.04</c:v>
                </c:pt>
                <c:pt idx="33">
                  <c:v>3.9E-2</c:v>
                </c:pt>
                <c:pt idx="34">
                  <c:v>5.2999999999999999E-2</c:v>
                </c:pt>
                <c:pt idx="35">
                  <c:v>6.7000000000000004E-2</c:v>
                </c:pt>
                <c:pt idx="36">
                  <c:v>3.7999999999999999E-2</c:v>
                </c:pt>
                <c:pt idx="37">
                  <c:v>3.4000000000000002E-2</c:v>
                </c:pt>
                <c:pt idx="38">
                  <c:v>5.1999999999999998E-2</c:v>
                </c:pt>
                <c:pt idx="39">
                  <c:v>7.0999999999999994E-2</c:v>
                </c:pt>
                <c:pt idx="40">
                  <c:v>1.2E-2</c:v>
                </c:pt>
                <c:pt idx="41">
                  <c:v>7.8E-2</c:v>
                </c:pt>
                <c:pt idx="42">
                  <c:v>5.0000000000000001E-3</c:v>
                </c:pt>
                <c:pt idx="43">
                  <c:v>2.1000000000000001E-2</c:v>
                </c:pt>
                <c:pt idx="44">
                  <c:v>-1.0999999999999999E-2</c:v>
                </c:pt>
                <c:pt idx="45">
                  <c:v>2.1000000000000001E-2</c:v>
                </c:pt>
                <c:pt idx="46">
                  <c:v>-1.2E-2</c:v>
                </c:pt>
                <c:pt idx="47">
                  <c:v>0.01</c:v>
                </c:pt>
                <c:pt idx="48">
                  <c:v>3.7999999999999999E-2</c:v>
                </c:pt>
                <c:pt idx="49">
                  <c:v>2.1999999999999999E-2</c:v>
                </c:pt>
                <c:pt idx="50">
                  <c:v>1.9E-2</c:v>
                </c:pt>
                <c:pt idx="51">
                  <c:v>2E-3</c:v>
                </c:pt>
                <c:pt idx="52">
                  <c:v>0.02</c:v>
                </c:pt>
                <c:pt idx="53">
                  <c:v>3.7999999999999999E-2</c:v>
                </c:pt>
                <c:pt idx="54">
                  <c:v>6.9000000000000006E-2</c:v>
                </c:pt>
                <c:pt idx="55">
                  <c:v>4.5999999999999999E-2</c:v>
                </c:pt>
                <c:pt idx="56">
                  <c:v>2.4E-2</c:v>
                </c:pt>
                <c:pt idx="57">
                  <c:v>3.1E-2</c:v>
                </c:pt>
                <c:pt idx="58">
                  <c:v>3.5999999999999997E-2</c:v>
                </c:pt>
                <c:pt idx="59">
                  <c:v>3.4000000000000002E-2</c:v>
                </c:pt>
                <c:pt idx="60">
                  <c:v>4.4999999999999998E-2</c:v>
                </c:pt>
                <c:pt idx="61">
                  <c:v>2.1999999999999999E-2</c:v>
                </c:pt>
                <c:pt idx="62">
                  <c:v>3.3000000000000002E-2</c:v>
                </c:pt>
                <c:pt idx="63">
                  <c:v>2.1999999999999999E-2</c:v>
                </c:pt>
                <c:pt idx="64">
                  <c:v>4.9000000000000002E-2</c:v>
                </c:pt>
                <c:pt idx="65">
                  <c:v>1.2999999999999999E-2</c:v>
                </c:pt>
                <c:pt idx="66">
                  <c:v>3.0000000000000001E-3</c:v>
                </c:pt>
                <c:pt idx="67">
                  <c:v>3.2000000000000001E-2</c:v>
                </c:pt>
                <c:pt idx="68">
                  <c:v>3.0000000000000001E-3</c:v>
                </c:pt>
                <c:pt idx="69">
                  <c:v>3.1E-2</c:v>
                </c:pt>
                <c:pt idx="70">
                  <c:v>2.7E-2</c:v>
                </c:pt>
                <c:pt idx="71">
                  <c:v>1.4999999999999999E-2</c:v>
                </c:pt>
                <c:pt idx="72">
                  <c:v>-2.7E-2</c:v>
                </c:pt>
                <c:pt idx="73">
                  <c:v>0.02</c:v>
                </c:pt>
                <c:pt idx="74">
                  <c:v>-0.02</c:v>
                </c:pt>
                <c:pt idx="75">
                  <c:v>-8.3000000000000004E-2</c:v>
                </c:pt>
                <c:pt idx="76">
                  <c:v>-5.3999999999999999E-2</c:v>
                </c:pt>
                <c:pt idx="77">
                  <c:v>-4.0000000000000001E-3</c:v>
                </c:pt>
                <c:pt idx="78">
                  <c:v>1.2999999999999999E-2</c:v>
                </c:pt>
                <c:pt idx="79">
                  <c:v>3.9E-2</c:v>
                </c:pt>
                <c:pt idx="80">
                  <c:v>1.6E-2</c:v>
                </c:pt>
                <c:pt idx="81">
                  <c:v>3.9E-2</c:v>
                </c:pt>
                <c:pt idx="82">
                  <c:v>2.8000000000000001E-2</c:v>
                </c:pt>
                <c:pt idx="83">
                  <c:v>2.8000000000000001E-2</c:v>
                </c:pt>
                <c:pt idx="84">
                  <c:v>-1.2999999999999999E-2</c:v>
                </c:pt>
                <c:pt idx="85">
                  <c:v>3.2000000000000001E-2</c:v>
                </c:pt>
                <c:pt idx="86">
                  <c:v>1.4E-2</c:v>
                </c:pt>
                <c:pt idx="87">
                  <c:v>4.9000000000000002E-2</c:v>
                </c:pt>
                <c:pt idx="88">
                  <c:v>3.6999999999999998E-2</c:v>
                </c:pt>
                <c:pt idx="89">
                  <c:v>1.2E-2</c:v>
                </c:pt>
                <c:pt idx="90">
                  <c:v>2.8000000000000001E-2</c:v>
                </c:pt>
                <c:pt idx="91">
                  <c:v>1E-3</c:v>
                </c:pt>
                <c:pt idx="92">
                  <c:v>1.0999999999999999E-2</c:v>
                </c:pt>
                <c:pt idx="93">
                  <c:v>2.5000000000000001E-2</c:v>
                </c:pt>
              </c:numCache>
            </c:numRef>
          </c:val>
        </c:ser>
        <c:dLbls>
          <c:showLegendKey val="0"/>
          <c:showVal val="0"/>
          <c:showCatName val="0"/>
          <c:showSerName val="0"/>
          <c:showPercent val="0"/>
          <c:showBubbleSize val="0"/>
        </c:dLbls>
        <c:gapWidth val="150"/>
        <c:shape val="box"/>
        <c:axId val="384251008"/>
        <c:axId val="384252544"/>
        <c:axId val="0"/>
      </c:bar3DChart>
      <c:catAx>
        <c:axId val="384251008"/>
        <c:scaling>
          <c:orientation val="minMax"/>
        </c:scaling>
        <c:delete val="0"/>
        <c:axPos val="b"/>
        <c:numFmt formatCode="General" sourceLinked="0"/>
        <c:majorTickMark val="none"/>
        <c:minorTickMark val="none"/>
        <c:tickLblPos val="low"/>
        <c:txPr>
          <a:bodyPr/>
          <a:lstStyle/>
          <a:p>
            <a:pPr>
              <a:defRPr sz="1400">
                <a:solidFill>
                  <a:srgbClr val="080808"/>
                </a:solidFill>
                <a:latin typeface="+mn-lt"/>
              </a:defRPr>
            </a:pPr>
            <a:endParaRPr lang="en-US"/>
          </a:p>
        </c:txPr>
        <c:crossAx val="384252544"/>
        <c:crosses val="autoZero"/>
        <c:auto val="1"/>
        <c:lblAlgn val="ctr"/>
        <c:lblOffset val="100"/>
        <c:noMultiLvlLbl val="0"/>
      </c:catAx>
      <c:valAx>
        <c:axId val="384252544"/>
        <c:scaling>
          <c:orientation val="minMax"/>
        </c:scaling>
        <c:delete val="0"/>
        <c:axPos val="l"/>
        <c:title>
          <c:tx>
            <c:rich>
              <a:bodyPr rot="-5400000" vert="horz"/>
              <a:lstStyle/>
              <a:p>
                <a:pPr>
                  <a:defRPr sz="1200">
                    <a:solidFill>
                      <a:srgbClr val="080808"/>
                    </a:solidFill>
                  </a:defRPr>
                </a:pPr>
                <a:r>
                  <a:rPr lang="en-US" sz="1200" dirty="0" smtClean="0">
                    <a:solidFill>
                      <a:srgbClr val="080808"/>
                    </a:solidFill>
                  </a:rPr>
                  <a:t>Percent</a:t>
                </a:r>
                <a:r>
                  <a:rPr lang="en-US" sz="1200" baseline="0" dirty="0" smtClean="0">
                    <a:solidFill>
                      <a:srgbClr val="080808"/>
                    </a:solidFill>
                  </a:rPr>
                  <a:t> Change from Preceding Period (SAAR)</a:t>
                </a:r>
                <a:endParaRPr lang="en-US" sz="1200" dirty="0">
                  <a:solidFill>
                    <a:srgbClr val="080808"/>
                  </a:solidFill>
                </a:endParaRPr>
              </a:p>
            </c:rich>
          </c:tx>
          <c:layout>
            <c:manualLayout>
              <c:xMode val="edge"/>
              <c:yMode val="edge"/>
              <c:x val="1.6334912585079402E-2"/>
              <c:y val="5.3905879689016299E-2"/>
            </c:manualLayout>
          </c:layout>
          <c:overlay val="0"/>
        </c:title>
        <c:numFmt formatCode="0%" sourceLinked="0"/>
        <c:majorTickMark val="out"/>
        <c:minorTickMark val="none"/>
        <c:tickLblPos val="nextTo"/>
        <c:txPr>
          <a:bodyPr/>
          <a:lstStyle/>
          <a:p>
            <a:pPr>
              <a:defRPr sz="1500">
                <a:solidFill>
                  <a:srgbClr val="080808"/>
                </a:solidFill>
                <a:latin typeface="+mn-lt"/>
              </a:defRPr>
            </a:pPr>
            <a:endParaRPr lang="en-US"/>
          </a:p>
        </c:txPr>
        <c:crossAx val="38425100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gradFill>
              <a:gsLst>
                <a:gs pos="0">
                  <a:srgbClr val="008000"/>
                </a:gs>
                <a:gs pos="100000">
                  <a:srgbClr val="CCFFCC"/>
                </a:gs>
              </a:gsLst>
              <a:lin ang="5400000" scaled="1"/>
            </a:gradFill>
            <a:ln>
              <a:solidFill>
                <a:srgbClr val="000000"/>
              </a:solidFill>
            </a:ln>
          </c:spPr>
          <c:invertIfNegative val="0"/>
          <c:cat>
            <c:numRef>
              <c:f>Sheet1!$A$2:$A$141</c:f>
              <c:numCache>
                <c:formatCode>mmm\-yy</c:formatCode>
                <c:ptCount val="140"/>
                <c:pt idx="0">
                  <c:v>37257</c:v>
                </c:pt>
                <c:pt idx="1">
                  <c:v>37288</c:v>
                </c:pt>
                <c:pt idx="2">
                  <c:v>37316</c:v>
                </c:pt>
                <c:pt idx="3">
                  <c:v>37347</c:v>
                </c:pt>
                <c:pt idx="4">
                  <c:v>37377</c:v>
                </c:pt>
                <c:pt idx="5">
                  <c:v>37408</c:v>
                </c:pt>
                <c:pt idx="6">
                  <c:v>37438</c:v>
                </c:pt>
                <c:pt idx="7">
                  <c:v>37469</c:v>
                </c:pt>
                <c:pt idx="8">
                  <c:v>37500</c:v>
                </c:pt>
                <c:pt idx="9">
                  <c:v>37530</c:v>
                </c:pt>
                <c:pt idx="10">
                  <c:v>37561</c:v>
                </c:pt>
                <c:pt idx="11">
                  <c:v>37591</c:v>
                </c:pt>
                <c:pt idx="12">
                  <c:v>37622</c:v>
                </c:pt>
                <c:pt idx="13">
                  <c:v>37653</c:v>
                </c:pt>
                <c:pt idx="14">
                  <c:v>37681</c:v>
                </c:pt>
                <c:pt idx="15">
                  <c:v>37712</c:v>
                </c:pt>
                <c:pt idx="16">
                  <c:v>37742</c:v>
                </c:pt>
                <c:pt idx="17">
                  <c:v>37773</c:v>
                </c:pt>
                <c:pt idx="18">
                  <c:v>37803</c:v>
                </c:pt>
                <c:pt idx="19">
                  <c:v>37834</c:v>
                </c:pt>
                <c:pt idx="20">
                  <c:v>37865</c:v>
                </c:pt>
                <c:pt idx="21">
                  <c:v>37895</c:v>
                </c:pt>
                <c:pt idx="22">
                  <c:v>37926</c:v>
                </c:pt>
                <c:pt idx="23">
                  <c:v>37956</c:v>
                </c:pt>
                <c:pt idx="24">
                  <c:v>37987</c:v>
                </c:pt>
                <c:pt idx="25">
                  <c:v>38018</c:v>
                </c:pt>
                <c:pt idx="26">
                  <c:v>38047</c:v>
                </c:pt>
                <c:pt idx="27">
                  <c:v>38078</c:v>
                </c:pt>
                <c:pt idx="28">
                  <c:v>38108</c:v>
                </c:pt>
                <c:pt idx="29">
                  <c:v>38139</c:v>
                </c:pt>
                <c:pt idx="30">
                  <c:v>38169</c:v>
                </c:pt>
                <c:pt idx="31">
                  <c:v>38200</c:v>
                </c:pt>
                <c:pt idx="32">
                  <c:v>38231</c:v>
                </c:pt>
                <c:pt idx="33">
                  <c:v>38261</c:v>
                </c:pt>
                <c:pt idx="34">
                  <c:v>38292</c:v>
                </c:pt>
                <c:pt idx="35">
                  <c:v>38322</c:v>
                </c:pt>
                <c:pt idx="36">
                  <c:v>38353</c:v>
                </c:pt>
                <c:pt idx="37">
                  <c:v>38384</c:v>
                </c:pt>
                <c:pt idx="38">
                  <c:v>38412</c:v>
                </c:pt>
                <c:pt idx="39">
                  <c:v>38443</c:v>
                </c:pt>
                <c:pt idx="40">
                  <c:v>38473</c:v>
                </c:pt>
                <c:pt idx="41">
                  <c:v>38504</c:v>
                </c:pt>
                <c:pt idx="42">
                  <c:v>38534</c:v>
                </c:pt>
                <c:pt idx="43">
                  <c:v>38565</c:v>
                </c:pt>
                <c:pt idx="44">
                  <c:v>38596</c:v>
                </c:pt>
                <c:pt idx="45">
                  <c:v>38626</c:v>
                </c:pt>
                <c:pt idx="46">
                  <c:v>38657</c:v>
                </c:pt>
                <c:pt idx="47">
                  <c:v>38687</c:v>
                </c:pt>
                <c:pt idx="48">
                  <c:v>38718</c:v>
                </c:pt>
                <c:pt idx="49">
                  <c:v>38749</c:v>
                </c:pt>
                <c:pt idx="50">
                  <c:v>38777</c:v>
                </c:pt>
                <c:pt idx="51">
                  <c:v>38808</c:v>
                </c:pt>
                <c:pt idx="52">
                  <c:v>38838</c:v>
                </c:pt>
                <c:pt idx="53">
                  <c:v>38869</c:v>
                </c:pt>
                <c:pt idx="54">
                  <c:v>38899</c:v>
                </c:pt>
                <c:pt idx="55">
                  <c:v>38930</c:v>
                </c:pt>
                <c:pt idx="56">
                  <c:v>38961</c:v>
                </c:pt>
                <c:pt idx="57">
                  <c:v>38991</c:v>
                </c:pt>
                <c:pt idx="58">
                  <c:v>39022</c:v>
                </c:pt>
                <c:pt idx="59">
                  <c:v>39052</c:v>
                </c:pt>
                <c:pt idx="60">
                  <c:v>39083</c:v>
                </c:pt>
                <c:pt idx="61">
                  <c:v>39114</c:v>
                </c:pt>
                <c:pt idx="62">
                  <c:v>39142</c:v>
                </c:pt>
                <c:pt idx="63">
                  <c:v>39173</c:v>
                </c:pt>
                <c:pt idx="64">
                  <c:v>39203</c:v>
                </c:pt>
                <c:pt idx="65">
                  <c:v>39234</c:v>
                </c:pt>
                <c:pt idx="66">
                  <c:v>39264</c:v>
                </c:pt>
                <c:pt idx="67">
                  <c:v>39295</c:v>
                </c:pt>
                <c:pt idx="68">
                  <c:v>39326</c:v>
                </c:pt>
                <c:pt idx="69">
                  <c:v>39356</c:v>
                </c:pt>
                <c:pt idx="70">
                  <c:v>39387</c:v>
                </c:pt>
                <c:pt idx="71">
                  <c:v>39417</c:v>
                </c:pt>
                <c:pt idx="72">
                  <c:v>39448</c:v>
                </c:pt>
                <c:pt idx="73">
                  <c:v>39479</c:v>
                </c:pt>
                <c:pt idx="74">
                  <c:v>39508</c:v>
                </c:pt>
                <c:pt idx="75">
                  <c:v>39539</c:v>
                </c:pt>
                <c:pt idx="76">
                  <c:v>39569</c:v>
                </c:pt>
                <c:pt idx="77">
                  <c:v>39600</c:v>
                </c:pt>
                <c:pt idx="78">
                  <c:v>39630</c:v>
                </c:pt>
                <c:pt idx="79">
                  <c:v>39661</c:v>
                </c:pt>
                <c:pt idx="80">
                  <c:v>39692</c:v>
                </c:pt>
                <c:pt idx="81">
                  <c:v>39722</c:v>
                </c:pt>
                <c:pt idx="82">
                  <c:v>39753</c:v>
                </c:pt>
                <c:pt idx="83">
                  <c:v>39783</c:v>
                </c:pt>
                <c:pt idx="84">
                  <c:v>39814</c:v>
                </c:pt>
                <c:pt idx="85">
                  <c:v>39845</c:v>
                </c:pt>
                <c:pt idx="86">
                  <c:v>39873</c:v>
                </c:pt>
                <c:pt idx="87">
                  <c:v>39904</c:v>
                </c:pt>
                <c:pt idx="88">
                  <c:v>39934</c:v>
                </c:pt>
                <c:pt idx="89">
                  <c:v>39965</c:v>
                </c:pt>
                <c:pt idx="90">
                  <c:v>39995</c:v>
                </c:pt>
                <c:pt idx="91">
                  <c:v>40026</c:v>
                </c:pt>
                <c:pt idx="92">
                  <c:v>40057</c:v>
                </c:pt>
                <c:pt idx="93">
                  <c:v>40087</c:v>
                </c:pt>
                <c:pt idx="94">
                  <c:v>40118</c:v>
                </c:pt>
                <c:pt idx="95">
                  <c:v>40148</c:v>
                </c:pt>
                <c:pt idx="96">
                  <c:v>40179</c:v>
                </c:pt>
                <c:pt idx="97">
                  <c:v>40210</c:v>
                </c:pt>
                <c:pt idx="98">
                  <c:v>40238</c:v>
                </c:pt>
                <c:pt idx="99">
                  <c:v>40269</c:v>
                </c:pt>
                <c:pt idx="100">
                  <c:v>40299</c:v>
                </c:pt>
                <c:pt idx="101">
                  <c:v>40330</c:v>
                </c:pt>
                <c:pt idx="102">
                  <c:v>40360</c:v>
                </c:pt>
                <c:pt idx="103">
                  <c:v>40391</c:v>
                </c:pt>
                <c:pt idx="104">
                  <c:v>40422</c:v>
                </c:pt>
                <c:pt idx="105">
                  <c:v>40452</c:v>
                </c:pt>
                <c:pt idx="106">
                  <c:v>40483</c:v>
                </c:pt>
                <c:pt idx="107">
                  <c:v>40513</c:v>
                </c:pt>
                <c:pt idx="108">
                  <c:v>40544</c:v>
                </c:pt>
                <c:pt idx="109">
                  <c:v>40575</c:v>
                </c:pt>
                <c:pt idx="110">
                  <c:v>40603</c:v>
                </c:pt>
                <c:pt idx="111">
                  <c:v>40634</c:v>
                </c:pt>
                <c:pt idx="112">
                  <c:v>40664</c:v>
                </c:pt>
                <c:pt idx="113">
                  <c:v>40695</c:v>
                </c:pt>
                <c:pt idx="114">
                  <c:v>40725</c:v>
                </c:pt>
                <c:pt idx="115">
                  <c:v>40756</c:v>
                </c:pt>
                <c:pt idx="116">
                  <c:v>40787</c:v>
                </c:pt>
                <c:pt idx="117">
                  <c:v>40817</c:v>
                </c:pt>
                <c:pt idx="118">
                  <c:v>40848</c:v>
                </c:pt>
                <c:pt idx="119">
                  <c:v>40878</c:v>
                </c:pt>
                <c:pt idx="120">
                  <c:v>40909</c:v>
                </c:pt>
                <c:pt idx="121">
                  <c:v>40940</c:v>
                </c:pt>
                <c:pt idx="122">
                  <c:v>40969</c:v>
                </c:pt>
                <c:pt idx="123">
                  <c:v>41000</c:v>
                </c:pt>
                <c:pt idx="124">
                  <c:v>41030</c:v>
                </c:pt>
                <c:pt idx="125">
                  <c:v>41061</c:v>
                </c:pt>
                <c:pt idx="126">
                  <c:v>41091</c:v>
                </c:pt>
                <c:pt idx="127">
                  <c:v>41122</c:v>
                </c:pt>
                <c:pt idx="128">
                  <c:v>41153</c:v>
                </c:pt>
                <c:pt idx="129">
                  <c:v>41183</c:v>
                </c:pt>
                <c:pt idx="130">
                  <c:v>41214</c:v>
                </c:pt>
                <c:pt idx="131">
                  <c:v>41244</c:v>
                </c:pt>
                <c:pt idx="132">
                  <c:v>41275</c:v>
                </c:pt>
                <c:pt idx="133">
                  <c:v>41306</c:v>
                </c:pt>
                <c:pt idx="134">
                  <c:v>41334</c:v>
                </c:pt>
                <c:pt idx="135">
                  <c:v>41365</c:v>
                </c:pt>
                <c:pt idx="136">
                  <c:v>41395</c:v>
                </c:pt>
                <c:pt idx="137">
                  <c:v>41438</c:v>
                </c:pt>
                <c:pt idx="138">
                  <c:v>41481</c:v>
                </c:pt>
                <c:pt idx="139" formatCode="d\-mmm">
                  <c:v>41499</c:v>
                </c:pt>
              </c:numCache>
            </c:numRef>
          </c:cat>
          <c:val>
            <c:numRef>
              <c:f>Sheet1!$B$2:$B$141</c:f>
              <c:numCache>
                <c:formatCode>General</c:formatCode>
                <c:ptCount val="140"/>
                <c:pt idx="0">
                  <c:v>-143</c:v>
                </c:pt>
                <c:pt idx="1">
                  <c:v>-135</c:v>
                </c:pt>
                <c:pt idx="2">
                  <c:v>-22</c:v>
                </c:pt>
                <c:pt idx="3">
                  <c:v>-83</c:v>
                </c:pt>
                <c:pt idx="4">
                  <c:v>-6</c:v>
                </c:pt>
                <c:pt idx="5">
                  <c:v>52</c:v>
                </c:pt>
                <c:pt idx="6">
                  <c:v>-92</c:v>
                </c:pt>
                <c:pt idx="7">
                  <c:v>-14</c:v>
                </c:pt>
                <c:pt idx="8">
                  <c:v>-58</c:v>
                </c:pt>
                <c:pt idx="9">
                  <c:v>124</c:v>
                </c:pt>
                <c:pt idx="10">
                  <c:v>7</c:v>
                </c:pt>
                <c:pt idx="11">
                  <c:v>-162</c:v>
                </c:pt>
                <c:pt idx="12">
                  <c:v>89</c:v>
                </c:pt>
                <c:pt idx="13">
                  <c:v>-158</c:v>
                </c:pt>
                <c:pt idx="14">
                  <c:v>-215</c:v>
                </c:pt>
                <c:pt idx="15">
                  <c:v>-51</c:v>
                </c:pt>
                <c:pt idx="16">
                  <c:v>-10</c:v>
                </c:pt>
                <c:pt idx="17">
                  <c:v>-3</c:v>
                </c:pt>
                <c:pt idx="18">
                  <c:v>20</c:v>
                </c:pt>
                <c:pt idx="19">
                  <c:v>-44</c:v>
                </c:pt>
                <c:pt idx="20">
                  <c:v>105</c:v>
                </c:pt>
                <c:pt idx="21">
                  <c:v>197</c:v>
                </c:pt>
                <c:pt idx="22">
                  <c:v>13</c:v>
                </c:pt>
                <c:pt idx="23">
                  <c:v>119</c:v>
                </c:pt>
                <c:pt idx="24">
                  <c:v>159</c:v>
                </c:pt>
                <c:pt idx="25">
                  <c:v>43</c:v>
                </c:pt>
                <c:pt idx="26">
                  <c:v>333</c:v>
                </c:pt>
                <c:pt idx="27">
                  <c:v>247</c:v>
                </c:pt>
                <c:pt idx="28">
                  <c:v>306</c:v>
                </c:pt>
                <c:pt idx="29">
                  <c:v>78</c:v>
                </c:pt>
                <c:pt idx="30">
                  <c:v>37</c:v>
                </c:pt>
                <c:pt idx="31">
                  <c:v>125</c:v>
                </c:pt>
                <c:pt idx="32">
                  <c:v>155</c:v>
                </c:pt>
                <c:pt idx="33">
                  <c:v>343</c:v>
                </c:pt>
                <c:pt idx="34">
                  <c:v>65</c:v>
                </c:pt>
                <c:pt idx="35">
                  <c:v>128</c:v>
                </c:pt>
                <c:pt idx="36">
                  <c:v>130</c:v>
                </c:pt>
                <c:pt idx="37">
                  <c:v>240</c:v>
                </c:pt>
                <c:pt idx="38">
                  <c:v>135</c:v>
                </c:pt>
                <c:pt idx="39">
                  <c:v>362</c:v>
                </c:pt>
                <c:pt idx="40">
                  <c:v>168</c:v>
                </c:pt>
                <c:pt idx="41">
                  <c:v>246</c:v>
                </c:pt>
                <c:pt idx="42">
                  <c:v>372</c:v>
                </c:pt>
                <c:pt idx="43">
                  <c:v>192</c:v>
                </c:pt>
                <c:pt idx="44">
                  <c:v>65</c:v>
                </c:pt>
                <c:pt idx="45">
                  <c:v>81</c:v>
                </c:pt>
                <c:pt idx="46">
                  <c:v>335</c:v>
                </c:pt>
                <c:pt idx="47">
                  <c:v>158</c:v>
                </c:pt>
                <c:pt idx="48">
                  <c:v>274</c:v>
                </c:pt>
                <c:pt idx="49">
                  <c:v>316</c:v>
                </c:pt>
                <c:pt idx="50">
                  <c:v>280</c:v>
                </c:pt>
                <c:pt idx="51">
                  <c:v>181</c:v>
                </c:pt>
                <c:pt idx="52">
                  <c:v>21</c:v>
                </c:pt>
                <c:pt idx="53">
                  <c:v>80</c:v>
                </c:pt>
                <c:pt idx="54">
                  <c:v>210</c:v>
                </c:pt>
                <c:pt idx="55">
                  <c:v>179</c:v>
                </c:pt>
                <c:pt idx="56">
                  <c:v>159</c:v>
                </c:pt>
                <c:pt idx="57">
                  <c:v>-3</c:v>
                </c:pt>
                <c:pt idx="58">
                  <c:v>205</c:v>
                </c:pt>
                <c:pt idx="59">
                  <c:v>169</c:v>
                </c:pt>
                <c:pt idx="60">
                  <c:v>234</c:v>
                </c:pt>
                <c:pt idx="61">
                  <c:v>90</c:v>
                </c:pt>
                <c:pt idx="62">
                  <c:v>186</c:v>
                </c:pt>
                <c:pt idx="63">
                  <c:v>76</c:v>
                </c:pt>
                <c:pt idx="64">
                  <c:v>141</c:v>
                </c:pt>
                <c:pt idx="65">
                  <c:v>80</c:v>
                </c:pt>
                <c:pt idx="66">
                  <c:v>-35</c:v>
                </c:pt>
                <c:pt idx="67">
                  <c:v>-24</c:v>
                </c:pt>
                <c:pt idx="68">
                  <c:v>77</c:v>
                </c:pt>
                <c:pt idx="69">
                  <c:v>86</c:v>
                </c:pt>
                <c:pt idx="70">
                  <c:v>111</c:v>
                </c:pt>
                <c:pt idx="71">
                  <c:v>93</c:v>
                </c:pt>
                <c:pt idx="72">
                  <c:v>14</c:v>
                </c:pt>
                <c:pt idx="73">
                  <c:v>-85</c:v>
                </c:pt>
                <c:pt idx="74">
                  <c:v>-79</c:v>
                </c:pt>
                <c:pt idx="75">
                  <c:v>-215</c:v>
                </c:pt>
                <c:pt idx="76">
                  <c:v>-186</c:v>
                </c:pt>
                <c:pt idx="77">
                  <c:v>-169</c:v>
                </c:pt>
                <c:pt idx="78">
                  <c:v>-216</c:v>
                </c:pt>
                <c:pt idx="79">
                  <c:v>-270</c:v>
                </c:pt>
                <c:pt idx="80">
                  <c:v>-459</c:v>
                </c:pt>
                <c:pt idx="81">
                  <c:v>-472</c:v>
                </c:pt>
                <c:pt idx="82">
                  <c:v>-775</c:v>
                </c:pt>
                <c:pt idx="83">
                  <c:v>-705</c:v>
                </c:pt>
                <c:pt idx="84">
                  <c:v>-794</c:v>
                </c:pt>
                <c:pt idx="85">
                  <c:v>-695</c:v>
                </c:pt>
                <c:pt idx="86">
                  <c:v>-830</c:v>
                </c:pt>
                <c:pt idx="87">
                  <c:v>-704</c:v>
                </c:pt>
                <c:pt idx="88">
                  <c:v>-352</c:v>
                </c:pt>
                <c:pt idx="89">
                  <c:v>-472</c:v>
                </c:pt>
                <c:pt idx="90">
                  <c:v>-351</c:v>
                </c:pt>
                <c:pt idx="91">
                  <c:v>-210</c:v>
                </c:pt>
                <c:pt idx="92">
                  <c:v>-233</c:v>
                </c:pt>
                <c:pt idx="93">
                  <c:v>-170</c:v>
                </c:pt>
                <c:pt idx="94">
                  <c:v>-21</c:v>
                </c:pt>
                <c:pt idx="95">
                  <c:v>-220</c:v>
                </c:pt>
                <c:pt idx="96">
                  <c:v>-13</c:v>
                </c:pt>
                <c:pt idx="97">
                  <c:v>-40</c:v>
                </c:pt>
                <c:pt idx="98">
                  <c:v>154</c:v>
                </c:pt>
                <c:pt idx="99">
                  <c:v>229</c:v>
                </c:pt>
                <c:pt idx="100">
                  <c:v>521</c:v>
                </c:pt>
                <c:pt idx="101">
                  <c:v>-130</c:v>
                </c:pt>
                <c:pt idx="102">
                  <c:v>-86</c:v>
                </c:pt>
                <c:pt idx="103">
                  <c:v>-37</c:v>
                </c:pt>
                <c:pt idx="104">
                  <c:v>-43</c:v>
                </c:pt>
                <c:pt idx="105">
                  <c:v>228</c:v>
                </c:pt>
                <c:pt idx="106">
                  <c:v>144</c:v>
                </c:pt>
                <c:pt idx="107">
                  <c:v>95</c:v>
                </c:pt>
                <c:pt idx="108">
                  <c:v>69</c:v>
                </c:pt>
                <c:pt idx="109">
                  <c:v>196</c:v>
                </c:pt>
                <c:pt idx="110">
                  <c:v>205</c:v>
                </c:pt>
                <c:pt idx="111">
                  <c:v>304</c:v>
                </c:pt>
                <c:pt idx="112">
                  <c:v>115</c:v>
                </c:pt>
                <c:pt idx="113">
                  <c:v>209</c:v>
                </c:pt>
                <c:pt idx="114">
                  <c:v>78</c:v>
                </c:pt>
                <c:pt idx="115">
                  <c:v>132</c:v>
                </c:pt>
                <c:pt idx="116">
                  <c:v>225</c:v>
                </c:pt>
                <c:pt idx="117">
                  <c:v>166</c:v>
                </c:pt>
                <c:pt idx="118">
                  <c:v>174</c:v>
                </c:pt>
                <c:pt idx="119">
                  <c:v>230</c:v>
                </c:pt>
                <c:pt idx="120">
                  <c:v>311</c:v>
                </c:pt>
                <c:pt idx="121">
                  <c:v>271</c:v>
                </c:pt>
                <c:pt idx="122">
                  <c:v>205</c:v>
                </c:pt>
                <c:pt idx="123">
                  <c:v>112</c:v>
                </c:pt>
                <c:pt idx="124">
                  <c:v>125</c:v>
                </c:pt>
                <c:pt idx="125">
                  <c:v>87</c:v>
                </c:pt>
                <c:pt idx="126">
                  <c:v>153</c:v>
                </c:pt>
                <c:pt idx="127">
                  <c:v>165</c:v>
                </c:pt>
                <c:pt idx="128">
                  <c:v>138</c:v>
                </c:pt>
                <c:pt idx="129">
                  <c:v>160</c:v>
                </c:pt>
                <c:pt idx="130">
                  <c:v>247</c:v>
                </c:pt>
                <c:pt idx="131">
                  <c:v>219</c:v>
                </c:pt>
                <c:pt idx="132">
                  <c:v>148</c:v>
                </c:pt>
                <c:pt idx="133">
                  <c:v>332</c:v>
                </c:pt>
                <c:pt idx="134">
                  <c:v>142</c:v>
                </c:pt>
                <c:pt idx="135">
                  <c:v>199</c:v>
                </c:pt>
                <c:pt idx="136">
                  <c:v>176</c:v>
                </c:pt>
                <c:pt idx="137">
                  <c:v>172</c:v>
                </c:pt>
                <c:pt idx="138">
                  <c:v>104</c:v>
                </c:pt>
                <c:pt idx="139">
                  <c:v>169</c:v>
                </c:pt>
              </c:numCache>
            </c:numRef>
          </c:val>
        </c:ser>
        <c:dLbls>
          <c:showLegendKey val="0"/>
          <c:showVal val="0"/>
          <c:showCatName val="0"/>
          <c:showSerName val="0"/>
          <c:showPercent val="0"/>
          <c:showBubbleSize val="0"/>
        </c:dLbls>
        <c:gapWidth val="40"/>
        <c:axId val="384957056"/>
        <c:axId val="385376640"/>
      </c:barChart>
      <c:dateAx>
        <c:axId val="384957056"/>
        <c:scaling>
          <c:orientation val="minMax"/>
        </c:scaling>
        <c:delete val="0"/>
        <c:axPos val="b"/>
        <c:numFmt formatCode="mmm\-yy" sourceLinked="1"/>
        <c:majorTickMark val="out"/>
        <c:minorTickMark val="none"/>
        <c:tickLblPos val="low"/>
        <c:txPr>
          <a:bodyPr/>
          <a:lstStyle/>
          <a:p>
            <a:pPr>
              <a:defRPr sz="1400">
                <a:latin typeface="Times New Roman" pitchFamily="18" charset="0"/>
                <a:cs typeface="Times New Roman" pitchFamily="18" charset="0"/>
              </a:defRPr>
            </a:pPr>
            <a:endParaRPr lang="en-US"/>
          </a:p>
        </c:txPr>
        <c:crossAx val="385376640"/>
        <c:crosses val="autoZero"/>
        <c:auto val="1"/>
        <c:lblOffset val="100"/>
        <c:baseTimeUnit val="months"/>
        <c:majorUnit val="6"/>
        <c:majorTimeUnit val="months"/>
      </c:dateAx>
      <c:valAx>
        <c:axId val="385376640"/>
        <c:scaling>
          <c:orientation val="minMax"/>
        </c:scaling>
        <c:delete val="0"/>
        <c:axPos val="l"/>
        <c:title>
          <c:tx>
            <c:rich>
              <a:bodyPr rot="-5400000" vert="horz"/>
              <a:lstStyle/>
              <a:p>
                <a:pPr>
                  <a:defRPr/>
                </a:pPr>
                <a:r>
                  <a:rPr lang="en-US" sz="1280" dirty="0" smtClean="0">
                    <a:latin typeface="Arial" pitchFamily="34" charset="0"/>
                    <a:cs typeface="Arial" pitchFamily="34" charset="0"/>
                  </a:rPr>
                  <a:t>Thousands</a:t>
                </a:r>
                <a:endParaRPr lang="en-US" sz="1280" dirty="0">
                  <a:latin typeface="Arial" pitchFamily="34" charset="0"/>
                  <a:cs typeface="Arial" pitchFamily="34" charset="0"/>
                </a:endParaRPr>
              </a:p>
            </c:rich>
          </c:tx>
          <c:layout/>
          <c:overlay val="0"/>
        </c:title>
        <c:numFmt formatCode="General" sourceLinked="1"/>
        <c:majorTickMark val="out"/>
        <c:minorTickMark val="none"/>
        <c:tickLblPos val="nextTo"/>
        <c:txPr>
          <a:bodyPr/>
          <a:lstStyle/>
          <a:p>
            <a:pPr>
              <a:defRPr sz="1360">
                <a:latin typeface="Arial" pitchFamily="34" charset="0"/>
                <a:cs typeface="Arial" pitchFamily="34" charset="0"/>
              </a:defRPr>
            </a:pPr>
            <a:endParaRPr lang="en-US"/>
          </a:p>
        </c:txPr>
        <c:crossAx val="3849570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33675858523778701"/>
          <c:y val="2.2272215973005599E-3"/>
          <c:w val="0.63649811877985496"/>
          <c:h val="0.828507795100209"/>
        </c:manualLayout>
      </c:layout>
      <c:barChart>
        <c:barDir val="bar"/>
        <c:grouping val="clustered"/>
        <c:varyColors val="0"/>
        <c:ser>
          <c:idx val="0"/>
          <c:order val="0"/>
          <c:tx>
            <c:strRef>
              <c:f>Sheet1!$B$1</c:f>
              <c:strCache>
                <c:ptCount val="1"/>
              </c:strCache>
            </c:strRef>
          </c:tx>
          <c:spPr>
            <a:solidFill>
              <a:srgbClr val="003366"/>
            </a:solidFill>
            <a:ln w="11399">
              <a:solidFill>
                <a:schemeClr val="tx1"/>
              </a:solidFill>
              <a:prstDash val="solid"/>
            </a:ln>
          </c:spPr>
          <c:invertIfNegative val="0"/>
          <c:dLbls>
            <c:spPr>
              <a:noFill/>
              <a:ln>
                <a:noFill/>
              </a:ln>
              <a:effectLst/>
            </c:spPr>
            <c:txPr>
              <a:bodyPr/>
              <a:lstStyle/>
              <a:p>
                <a:pPr>
                  <a:defRPr sz="1200">
                    <a:solidFill>
                      <a:srgbClr val="080808"/>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Sheet1!$A$2:$A$12</c:f>
              <c:strCache>
                <c:ptCount val="11"/>
                <c:pt idx="0">
                  <c:v>Government</c:v>
                </c:pt>
                <c:pt idx="1">
                  <c:v>Information</c:v>
                </c:pt>
                <c:pt idx="2">
                  <c:v>Manufacturing</c:v>
                </c:pt>
                <c:pt idx="3">
                  <c:v>Mining and Logging</c:v>
                </c:pt>
                <c:pt idx="4">
                  <c:v>Other Services</c:v>
                </c:pt>
                <c:pt idx="5">
                  <c:v>Financial Activities</c:v>
                </c:pt>
                <c:pt idx="6">
                  <c:v>Construction</c:v>
                </c:pt>
                <c:pt idx="7">
                  <c:v>Education and Health Services</c:v>
                </c:pt>
                <c:pt idx="8">
                  <c:v>Leisure and Hospitality</c:v>
                </c:pt>
                <c:pt idx="9">
                  <c:v>Trade, Transportation, and Utilities</c:v>
                </c:pt>
                <c:pt idx="10">
                  <c:v>Professional and Business Services</c:v>
                </c:pt>
              </c:strCache>
            </c:strRef>
          </c:cat>
          <c:val>
            <c:numRef>
              <c:f>Sheet1!$B$2:$B$12</c:f>
              <c:numCache>
                <c:formatCode>General</c:formatCode>
                <c:ptCount val="11"/>
                <c:pt idx="0">
                  <c:v>-94</c:v>
                </c:pt>
                <c:pt idx="1">
                  <c:v>1</c:v>
                </c:pt>
                <c:pt idx="2">
                  <c:v>20</c:v>
                </c:pt>
                <c:pt idx="3">
                  <c:v>28</c:v>
                </c:pt>
                <c:pt idx="4">
                  <c:v>45</c:v>
                </c:pt>
                <c:pt idx="5">
                  <c:v>108</c:v>
                </c:pt>
                <c:pt idx="6">
                  <c:v>168</c:v>
                </c:pt>
                <c:pt idx="7">
                  <c:v>375</c:v>
                </c:pt>
                <c:pt idx="8">
                  <c:v>424</c:v>
                </c:pt>
                <c:pt idx="9">
                  <c:v>517</c:v>
                </c:pt>
                <c:pt idx="10">
                  <c:v>614</c:v>
                </c:pt>
              </c:numCache>
            </c:numRef>
          </c:val>
        </c:ser>
        <c:dLbls>
          <c:showLegendKey val="0"/>
          <c:showVal val="1"/>
          <c:showCatName val="0"/>
          <c:showSerName val="0"/>
          <c:showPercent val="0"/>
          <c:showBubbleSize val="0"/>
        </c:dLbls>
        <c:gapWidth val="150"/>
        <c:axId val="387582208"/>
        <c:axId val="387630208"/>
      </c:barChart>
      <c:catAx>
        <c:axId val="387582208"/>
        <c:scaling>
          <c:orientation val="minMax"/>
        </c:scaling>
        <c:delete val="0"/>
        <c:axPos val="l"/>
        <c:numFmt formatCode="General" sourceLinked="1"/>
        <c:majorTickMark val="none"/>
        <c:minorTickMark val="none"/>
        <c:tickLblPos val="low"/>
        <c:spPr>
          <a:ln w="2852">
            <a:solidFill>
              <a:schemeClr val="tx1"/>
            </a:solidFill>
            <a:prstDash val="solid"/>
          </a:ln>
        </c:spPr>
        <c:txPr>
          <a:bodyPr rot="0" vert="horz"/>
          <a:lstStyle/>
          <a:p>
            <a:pPr>
              <a:defRPr sz="1500" b="0" i="0" u="none" strike="noStrike" baseline="0">
                <a:solidFill>
                  <a:srgbClr val="080808"/>
                </a:solidFill>
                <a:latin typeface="+mj-lt"/>
                <a:ea typeface="Arial"/>
                <a:cs typeface="Arial"/>
              </a:defRPr>
            </a:pPr>
            <a:endParaRPr lang="en-US"/>
          </a:p>
        </c:txPr>
        <c:crossAx val="387630208"/>
        <c:crosses val="autoZero"/>
        <c:auto val="0"/>
        <c:lblAlgn val="ctr"/>
        <c:lblOffset val="100"/>
        <c:tickLblSkip val="1"/>
        <c:tickMarkSkip val="1"/>
        <c:noMultiLvlLbl val="0"/>
      </c:catAx>
      <c:valAx>
        <c:axId val="387630208"/>
        <c:scaling>
          <c:orientation val="minMax"/>
        </c:scaling>
        <c:delete val="0"/>
        <c:axPos val="b"/>
        <c:title>
          <c:tx>
            <c:rich>
              <a:bodyPr/>
              <a:lstStyle/>
              <a:p>
                <a:pPr>
                  <a:defRPr sz="1425" b="1" i="0" u="none" strike="noStrike" baseline="0">
                    <a:solidFill>
                      <a:srgbClr val="000000"/>
                    </a:solidFill>
                    <a:latin typeface="Cambria"/>
                    <a:ea typeface="Cambria"/>
                    <a:cs typeface="Cambria"/>
                  </a:defRPr>
                </a:pPr>
                <a:r>
                  <a:rPr lang="en-US" dirty="0"/>
                  <a:t>Thousands, SA</a:t>
                </a:r>
              </a:p>
            </c:rich>
          </c:tx>
          <c:layout>
            <c:manualLayout>
              <c:xMode val="edge"/>
              <c:yMode val="edge"/>
              <c:x val="0.56603785053184796"/>
              <c:y val="0.92259427031081298"/>
            </c:manualLayout>
          </c:layout>
          <c:overlay val="0"/>
          <c:spPr>
            <a:noFill/>
            <a:ln w="25257">
              <a:noFill/>
            </a:ln>
          </c:spPr>
        </c:title>
        <c:numFmt formatCode="General" sourceLinked="1"/>
        <c:majorTickMark val="out"/>
        <c:minorTickMark val="none"/>
        <c:tickLblPos val="nextTo"/>
        <c:spPr>
          <a:ln w="2852">
            <a:solidFill>
              <a:schemeClr val="tx1"/>
            </a:solidFill>
            <a:prstDash val="solid"/>
          </a:ln>
        </c:spPr>
        <c:txPr>
          <a:bodyPr rot="0" vert="horz"/>
          <a:lstStyle/>
          <a:p>
            <a:pPr>
              <a:defRPr sz="1591" b="0" i="0" u="none" strike="noStrike" baseline="0">
                <a:solidFill>
                  <a:srgbClr val="080808"/>
                </a:solidFill>
                <a:latin typeface="+mj-lt"/>
                <a:ea typeface="Arial"/>
                <a:cs typeface="Arial"/>
              </a:defRPr>
            </a:pPr>
            <a:endParaRPr lang="en-US"/>
          </a:p>
        </c:txPr>
        <c:crossAx val="387582208"/>
        <c:crosses val="autoZero"/>
        <c:crossBetween val="between"/>
      </c:valAx>
      <c:spPr>
        <a:noFill/>
        <a:ln w="25398">
          <a:noFill/>
        </a:ln>
      </c:spPr>
    </c:plotArea>
    <c:plotVisOnly val="1"/>
    <c:dispBlanksAs val="gap"/>
    <c:showDLblsOverMax val="0"/>
  </c:chart>
  <c:spPr>
    <a:noFill/>
    <a:ln>
      <a:noFill/>
    </a:ln>
  </c:spPr>
  <c:txPr>
    <a:bodyPr/>
    <a:lstStyle/>
    <a:p>
      <a:pPr>
        <a:defRPr sz="899" b="0" i="0" u="none" strike="noStrike" baseline="0">
          <a:solidFill>
            <a:schemeClr val="tx1"/>
          </a:solidFill>
          <a:latin typeface="Arial"/>
          <a:ea typeface="Arial"/>
          <a:cs typeface="Arial"/>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0.16963</cdr:x>
      <cdr:y>0.17241</cdr:y>
    </cdr:from>
    <cdr:to>
      <cdr:x>0.41044</cdr:x>
      <cdr:y>0.27586</cdr:y>
    </cdr:to>
    <cdr:sp macro="" textlink="">
      <cdr:nvSpPr>
        <cdr:cNvPr id="2" name="TextBox 1"/>
        <cdr:cNvSpPr txBox="1"/>
      </cdr:nvSpPr>
      <cdr:spPr>
        <a:xfrm xmlns:a="http://schemas.openxmlformats.org/drawingml/2006/main">
          <a:off x="1556658" y="762000"/>
          <a:ext cx="22098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(Base year: 2007)</a:t>
          </a:r>
          <a:endParaRPr 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0.77119</cdr:x>
      <cdr:y>0.0678</cdr:y>
    </cdr:from>
    <cdr:to>
      <cdr:x>1</cdr:x>
      <cdr:y>0.14598</cdr:y>
    </cdr:to>
    <cdr:sp macro="" textlink="">
      <cdr:nvSpPr>
        <cdr:cNvPr id="2" name="Text Box 6"/>
        <cdr:cNvSpPr txBox="1">
          <a:spLocks xmlns:a="http://schemas.openxmlformats.org/drawingml/2006/main" noChangeArrowheads="1"/>
        </cdr:cNvSpPr>
      </cdr:nvSpPr>
      <cdr:spPr bwMode="auto">
        <a:xfrm xmlns:a="http://schemas.openxmlformats.org/drawingml/2006/main">
          <a:off x="6934232" y="320314"/>
          <a:ext cx="2057368" cy="36933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spAutoFit/>
        </a:bodyPr>
        <a:lstStyle xmlns:a="http://schemas.openxmlformats.org/drawingml/2006/main">
          <a:defPPr>
            <a:defRPr lang="en-US"/>
          </a:defPPr>
          <a:lvl1pPr algn="l" rtl="0" fontAlgn="base">
            <a:spcBef>
              <a:spcPct val="0"/>
            </a:spcBef>
            <a:spcAft>
              <a:spcPct val="0"/>
            </a:spcAft>
            <a:defRPr sz="2400" i="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i="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i="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i="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i="1" kern="1200">
              <a:solidFill>
                <a:schemeClr val="tx1"/>
              </a:solidFill>
              <a:latin typeface="Times New Roman" pitchFamily="18" charset="0"/>
              <a:ea typeface="+mn-ea"/>
              <a:cs typeface="Arial" pitchFamily="34" charset="0"/>
            </a:defRPr>
          </a:lvl5pPr>
          <a:lvl6pPr marL="2286000" algn="l" defTabSz="914400" rtl="0" eaLnBrk="1" latinLnBrk="0" hangingPunct="1">
            <a:defRPr sz="2400" i="1" kern="1200">
              <a:solidFill>
                <a:schemeClr val="tx1"/>
              </a:solidFill>
              <a:latin typeface="Times New Roman" pitchFamily="18" charset="0"/>
              <a:ea typeface="+mn-ea"/>
              <a:cs typeface="Arial" pitchFamily="34" charset="0"/>
            </a:defRPr>
          </a:lvl6pPr>
          <a:lvl7pPr marL="2743200" algn="l" defTabSz="914400" rtl="0" eaLnBrk="1" latinLnBrk="0" hangingPunct="1">
            <a:defRPr sz="2400" i="1" kern="1200">
              <a:solidFill>
                <a:schemeClr val="tx1"/>
              </a:solidFill>
              <a:latin typeface="Times New Roman" pitchFamily="18" charset="0"/>
              <a:ea typeface="+mn-ea"/>
              <a:cs typeface="Arial" pitchFamily="34" charset="0"/>
            </a:defRPr>
          </a:lvl7pPr>
          <a:lvl8pPr marL="3200400" algn="l" defTabSz="914400" rtl="0" eaLnBrk="1" latinLnBrk="0" hangingPunct="1">
            <a:defRPr sz="2400" i="1" kern="1200">
              <a:solidFill>
                <a:schemeClr val="tx1"/>
              </a:solidFill>
              <a:latin typeface="Times New Roman" pitchFamily="18" charset="0"/>
              <a:ea typeface="+mn-ea"/>
              <a:cs typeface="Arial" pitchFamily="34" charset="0"/>
            </a:defRPr>
          </a:lvl8pPr>
          <a:lvl9pPr marL="3657600" algn="l" defTabSz="914400" rtl="0" eaLnBrk="1" latinLnBrk="0" hangingPunct="1">
            <a:defRPr sz="2400" i="1" kern="1200">
              <a:solidFill>
                <a:schemeClr val="tx1"/>
              </a:solidFill>
              <a:latin typeface="Times New Roman" pitchFamily="18" charset="0"/>
              <a:ea typeface="+mn-ea"/>
              <a:cs typeface="Arial" pitchFamily="34" charset="0"/>
            </a:defRPr>
          </a:lvl9pPr>
        </a:lstStyle>
        <a:p xmlns:a="http://schemas.openxmlformats.org/drawingml/2006/main">
          <a:pPr algn="ctr" eaLnBrk="0" hangingPunct="0"/>
          <a:r>
            <a:rPr lang="en-US" sz="1800" b="1" i="0" dirty="0">
              <a:latin typeface="Arial" pitchFamily="34" charset="0"/>
            </a:rPr>
            <a:t> </a:t>
          </a:r>
          <a:r>
            <a:rPr lang="en-US" sz="1800" b="1" i="0" dirty="0" smtClean="0">
              <a:latin typeface="Arial" pitchFamily="34" charset="0"/>
            </a:rPr>
            <a:t>2013Q2:  2.5%</a:t>
          </a:r>
          <a:endParaRPr lang="en-US" sz="1800" b="1" i="0" dirty="0">
            <a:latin typeface="Arial"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0.00109</cdr:x>
      <cdr:y>0.049</cdr:y>
    </cdr:from>
    <cdr:to>
      <cdr:x>0.14218</cdr:x>
      <cdr:y>0.16019</cdr:y>
    </cdr:to>
    <cdr:sp macro="" textlink="">
      <cdr:nvSpPr>
        <cdr:cNvPr id="2" name="TextBox 1"/>
        <cdr:cNvSpPr txBox="1"/>
      </cdr:nvSpPr>
      <cdr:spPr>
        <a:xfrm xmlns:a="http://schemas.openxmlformats.org/drawingml/2006/main">
          <a:off x="76200" y="-228600"/>
          <a:ext cx="9144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dirty="0"/>
        </a:p>
      </cdr:txBody>
    </cdr:sp>
  </cdr:relSizeAnchor>
</c:userShapes>
</file>

<file path=ppt/drawings/drawing4.xml><?xml version="1.0" encoding="utf-8"?>
<c:userShapes xmlns:c="http://schemas.openxmlformats.org/drawingml/2006/chart">
  <cdr:relSizeAnchor xmlns:cdr="http://schemas.openxmlformats.org/drawingml/2006/chartDrawing">
    <cdr:from>
      <cdr:x>0.59421</cdr:x>
      <cdr:y>0.61085</cdr:y>
    </cdr:from>
    <cdr:to>
      <cdr:x>0.96709</cdr:x>
      <cdr:y>0.78616</cdr:y>
    </cdr:to>
    <cdr:sp macro="" textlink="">
      <cdr:nvSpPr>
        <cdr:cNvPr id="2" name="TextBox 5"/>
        <cdr:cNvSpPr txBox="1"/>
      </cdr:nvSpPr>
      <cdr:spPr>
        <a:xfrm xmlns:a="http://schemas.openxmlformats.org/drawingml/2006/main">
          <a:off x="5342899" y="2895598"/>
          <a:ext cx="3352787"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2400" i="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i="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i="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i="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i="1" kern="1200">
              <a:solidFill>
                <a:schemeClr val="tx1"/>
              </a:solidFill>
              <a:latin typeface="Times New Roman" pitchFamily="18" charset="0"/>
              <a:ea typeface="+mn-ea"/>
              <a:cs typeface="Arial" pitchFamily="34" charset="0"/>
            </a:defRPr>
          </a:lvl5pPr>
          <a:lvl6pPr marL="2286000" algn="l" defTabSz="914400" rtl="0" eaLnBrk="1" latinLnBrk="0" hangingPunct="1">
            <a:defRPr sz="2400" i="1" kern="1200">
              <a:solidFill>
                <a:schemeClr val="tx1"/>
              </a:solidFill>
              <a:latin typeface="Times New Roman" pitchFamily="18" charset="0"/>
              <a:ea typeface="+mn-ea"/>
              <a:cs typeface="Arial" pitchFamily="34" charset="0"/>
            </a:defRPr>
          </a:lvl6pPr>
          <a:lvl7pPr marL="2743200" algn="l" defTabSz="914400" rtl="0" eaLnBrk="1" latinLnBrk="0" hangingPunct="1">
            <a:defRPr sz="2400" i="1" kern="1200">
              <a:solidFill>
                <a:schemeClr val="tx1"/>
              </a:solidFill>
              <a:latin typeface="Times New Roman" pitchFamily="18" charset="0"/>
              <a:ea typeface="+mn-ea"/>
              <a:cs typeface="Arial" pitchFamily="34" charset="0"/>
            </a:defRPr>
          </a:lvl7pPr>
          <a:lvl8pPr marL="3200400" algn="l" defTabSz="914400" rtl="0" eaLnBrk="1" latinLnBrk="0" hangingPunct="1">
            <a:defRPr sz="2400" i="1" kern="1200">
              <a:solidFill>
                <a:schemeClr val="tx1"/>
              </a:solidFill>
              <a:latin typeface="Times New Roman" pitchFamily="18" charset="0"/>
              <a:ea typeface="+mn-ea"/>
              <a:cs typeface="Arial" pitchFamily="34" charset="0"/>
            </a:defRPr>
          </a:lvl8pPr>
          <a:lvl9pPr marL="3657600" algn="l" defTabSz="914400" rtl="0" eaLnBrk="1" latinLnBrk="0" hangingPunct="1">
            <a:defRPr sz="2400" i="1" kern="1200">
              <a:solidFill>
                <a:schemeClr val="tx1"/>
              </a:solidFill>
              <a:latin typeface="Times New Roman" pitchFamily="18" charset="0"/>
              <a:ea typeface="+mn-ea"/>
              <a:cs typeface="Arial" pitchFamily="34" charset="0"/>
            </a:defRPr>
          </a:lvl9pPr>
        </a:lstStyle>
        <a:p xmlns:a="http://schemas.openxmlformats.org/drawingml/2006/main">
          <a:r>
            <a:rPr lang="en-US" dirty="0" smtClean="0"/>
            <a:t>August 2013 = 96.6 where 2004=100</a:t>
          </a:r>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1250"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l">
              <a:defRPr sz="1200" i="0">
                <a:cs typeface="+mn-cs"/>
              </a:defRPr>
            </a:lvl1pPr>
          </a:lstStyle>
          <a:p>
            <a:pPr>
              <a:defRPr/>
            </a:pPr>
            <a:endParaRPr lang="en-US" dirty="0"/>
          </a:p>
        </p:txBody>
      </p:sp>
      <p:sp>
        <p:nvSpPr>
          <p:cNvPr id="821251" name="Rectangle 3"/>
          <p:cNvSpPr>
            <a:spLocks noGrp="1" noChangeArrowheads="1"/>
          </p:cNvSpPr>
          <p:nvPr>
            <p:ph type="dt" sz="quarter" idx="1"/>
          </p:nvPr>
        </p:nvSpPr>
        <p:spPr bwMode="auto">
          <a:xfrm>
            <a:off x="3970938"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i="0">
                <a:cs typeface="+mn-cs"/>
              </a:defRPr>
            </a:lvl1pPr>
          </a:lstStyle>
          <a:p>
            <a:pPr>
              <a:defRPr/>
            </a:pPr>
            <a:endParaRPr lang="en-US" dirty="0"/>
          </a:p>
        </p:txBody>
      </p:sp>
      <p:sp>
        <p:nvSpPr>
          <p:cNvPr id="821252" name="Rectangle 4"/>
          <p:cNvSpPr>
            <a:spLocks noGrp="1" noChangeArrowheads="1"/>
          </p:cNvSpPr>
          <p:nvPr>
            <p:ph type="ftr" sz="quarter" idx="2"/>
          </p:nvPr>
        </p:nvSpPr>
        <p:spPr bwMode="auto">
          <a:xfrm>
            <a:off x="0" y="8772668"/>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l">
              <a:defRPr sz="1200" i="0">
                <a:cs typeface="+mn-cs"/>
              </a:defRPr>
            </a:lvl1pPr>
          </a:lstStyle>
          <a:p>
            <a:pPr>
              <a:defRPr/>
            </a:pPr>
            <a:endParaRPr lang="en-US" dirty="0"/>
          </a:p>
        </p:txBody>
      </p:sp>
      <p:sp>
        <p:nvSpPr>
          <p:cNvPr id="821253" name="Rectangle 5"/>
          <p:cNvSpPr>
            <a:spLocks noGrp="1" noChangeArrowheads="1"/>
          </p:cNvSpPr>
          <p:nvPr>
            <p:ph type="sldNum" sz="quarter" idx="3"/>
          </p:nvPr>
        </p:nvSpPr>
        <p:spPr bwMode="auto">
          <a:xfrm>
            <a:off x="3970938" y="8772668"/>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i="0">
                <a:cs typeface="+mn-cs"/>
              </a:defRPr>
            </a:lvl1pPr>
          </a:lstStyle>
          <a:p>
            <a:pPr>
              <a:defRPr/>
            </a:pPr>
            <a:fld id="{2AD19B57-9B5D-48C6-A61B-C4875BF04653}" type="slidenum">
              <a:rPr lang="en-US"/>
              <a:pPr>
                <a:defRPr/>
              </a:pPr>
              <a:t>‹#›</a:t>
            </a:fld>
            <a:endParaRPr lang="en-US" dirty="0"/>
          </a:p>
        </p:txBody>
      </p:sp>
    </p:spTree>
    <p:extLst>
      <p:ext uri="{BB962C8B-B14F-4D97-AF65-F5344CB8AC3E}">
        <p14:creationId xmlns:p14="http://schemas.microsoft.com/office/powerpoint/2010/main" val="34420055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l">
              <a:defRPr sz="1200" i="0">
                <a:cs typeface="+mn-cs"/>
              </a:defRPr>
            </a:lvl1pPr>
          </a:lstStyle>
          <a:p>
            <a:pPr>
              <a:defRPr/>
            </a:pPr>
            <a:endParaRPr lang="en-US" dirty="0"/>
          </a:p>
        </p:txBody>
      </p:sp>
      <p:sp>
        <p:nvSpPr>
          <p:cNvPr id="24579" name="Rectangle 3"/>
          <p:cNvSpPr>
            <a:spLocks noGrp="1" noChangeArrowheads="1"/>
          </p:cNvSpPr>
          <p:nvPr>
            <p:ph type="dt" idx="1"/>
          </p:nvPr>
        </p:nvSpPr>
        <p:spPr bwMode="auto">
          <a:xfrm>
            <a:off x="397256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i="0">
                <a:cs typeface="+mn-cs"/>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934720" y="4387136"/>
            <a:ext cx="5140960" cy="415623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774271"/>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l">
              <a:defRPr sz="1200" i="0">
                <a:cs typeface="+mn-cs"/>
              </a:defRPr>
            </a:lvl1pPr>
          </a:lstStyle>
          <a:p>
            <a:pPr>
              <a:defRPr/>
            </a:pPr>
            <a:endParaRPr lang="en-US" dirty="0"/>
          </a:p>
        </p:txBody>
      </p:sp>
      <p:sp>
        <p:nvSpPr>
          <p:cNvPr id="24583" name="Rectangle 7"/>
          <p:cNvSpPr>
            <a:spLocks noGrp="1" noChangeArrowheads="1"/>
          </p:cNvSpPr>
          <p:nvPr>
            <p:ph type="sldNum" sz="quarter" idx="5"/>
          </p:nvPr>
        </p:nvSpPr>
        <p:spPr bwMode="auto">
          <a:xfrm>
            <a:off x="3972560" y="8774271"/>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i="0">
                <a:cs typeface="+mn-cs"/>
              </a:defRPr>
            </a:lvl1pPr>
          </a:lstStyle>
          <a:p>
            <a:pPr>
              <a:defRPr/>
            </a:pPr>
            <a:fld id="{795E1869-B128-46EC-9B37-D8EDCD915B58}" type="slidenum">
              <a:rPr lang="en-US"/>
              <a:pPr>
                <a:defRPr/>
              </a:pPr>
              <a:t>‹#›</a:t>
            </a:fld>
            <a:endParaRPr lang="en-US" dirty="0"/>
          </a:p>
        </p:txBody>
      </p:sp>
    </p:spTree>
    <p:extLst>
      <p:ext uri="{BB962C8B-B14F-4D97-AF65-F5344CB8AC3E}">
        <p14:creationId xmlns:p14="http://schemas.microsoft.com/office/powerpoint/2010/main" val="160707574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95388" y="692150"/>
            <a:ext cx="4619625" cy="3463925"/>
          </a:xfrm>
          <a:ln/>
        </p:spPr>
      </p:sp>
      <p:sp>
        <p:nvSpPr>
          <p:cNvPr id="50179" name="Rectangle 3"/>
          <p:cNvSpPr>
            <a:spLocks noGrp="1" noChangeArrowheads="1"/>
          </p:cNvSpPr>
          <p:nvPr>
            <p:ph type="body" idx="1"/>
          </p:nvPr>
        </p:nvSpPr>
        <p:spPr>
          <a:noFill/>
          <a:ln/>
        </p:spPr>
        <p:txBody>
          <a:bodyPr/>
          <a:lstStyle/>
          <a:p>
            <a:r>
              <a:rPr lang="en-US" dirty="0" smtClean="0"/>
              <a:t>No case </a:t>
            </a:r>
            <a:r>
              <a:rPr lang="en-US" dirty="0" err="1" smtClean="0"/>
              <a:t>shiller</a:t>
            </a:r>
            <a:r>
              <a:rPr lang="en-US" smtClean="0"/>
              <a:t> slide??</a:t>
            </a:r>
            <a:endParaRPr lang="en-US" dirty="0" smtClean="0"/>
          </a:p>
          <a:p>
            <a:endParaRPr lang="en-US" dirty="0" smtClean="0"/>
          </a:p>
          <a:p>
            <a:r>
              <a:rPr lang="en-US" dirty="0" smtClean="0"/>
              <a:t>Mission Impossible</a:t>
            </a:r>
          </a:p>
          <a:p>
            <a:r>
              <a:rPr lang="en-US" dirty="0" smtClean="0"/>
              <a:t>Honey, We Shrunk Ourselves</a:t>
            </a:r>
          </a:p>
          <a:p>
            <a:r>
              <a:rPr lang="en-US" dirty="0" smtClean="0"/>
              <a:t>Mixed Nuts</a:t>
            </a:r>
          </a:p>
          <a:p>
            <a:r>
              <a:rPr lang="en-US" dirty="0" smtClean="0"/>
              <a:t>As Good as it Gets</a:t>
            </a:r>
          </a:p>
          <a:p>
            <a:r>
              <a:rPr lang="en-US" dirty="0" smtClean="0"/>
              <a:t>Pay it forward</a:t>
            </a:r>
          </a:p>
          <a:p>
            <a:r>
              <a:rPr lang="en-US" dirty="0" smtClean="0"/>
              <a:t>Reality Bites</a:t>
            </a:r>
          </a:p>
          <a:p>
            <a:r>
              <a:rPr lang="en-US" dirty="0" smtClean="0"/>
              <a:t>Point Break</a:t>
            </a:r>
          </a:p>
          <a:p>
            <a:r>
              <a:rPr lang="en-US" dirty="0" smtClean="0"/>
              <a:t>Deep Impact</a:t>
            </a:r>
          </a:p>
          <a:p>
            <a:pPr eaLnBrk="1" hangingPunct="1"/>
            <a:endParaRPr lang="en-US" dirty="0" smtClean="0"/>
          </a:p>
        </p:txBody>
      </p:sp>
      <p:sp>
        <p:nvSpPr>
          <p:cNvPr id="46084" name="Slide Number Placeholder 4"/>
          <p:cNvSpPr>
            <a:spLocks noGrp="1"/>
          </p:cNvSpPr>
          <p:nvPr>
            <p:ph type="sldNum" sz="quarter" idx="5"/>
          </p:nvPr>
        </p:nvSpPr>
        <p:spPr/>
        <p:txBody>
          <a:bodyPr/>
          <a:lstStyle/>
          <a:p>
            <a:pPr>
              <a:defRPr/>
            </a:pPr>
            <a:fld id="{751B5F9D-D883-4994-B2FA-0E4D5F3D5270}" type="slidenum">
              <a:rPr lang="en-US" smtClean="0"/>
              <a:pPr>
                <a:defRPr/>
              </a:pPr>
              <a:t>1</a:t>
            </a:fld>
            <a:endParaRPr lang="en-US" dirty="0" smtClean="0"/>
          </a:p>
        </p:txBody>
      </p:sp>
    </p:spTree>
    <p:extLst>
      <p:ext uri="{BB962C8B-B14F-4D97-AF65-F5344CB8AC3E}">
        <p14:creationId xmlns:p14="http://schemas.microsoft.com/office/powerpoint/2010/main" val="2956105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latin typeface="Calibri"/>
              </a:rPr>
              <a:pPr>
                <a:defRPr/>
              </a:pPr>
              <a:t>14</a:t>
            </a:fld>
            <a:endParaRPr lang="en-US" dirty="0">
              <a:solidFill>
                <a:prstClr val="black"/>
              </a:solidFill>
              <a:latin typeface="Calibri"/>
            </a:endParaRPr>
          </a:p>
        </p:txBody>
      </p:sp>
    </p:spTree>
    <p:extLst>
      <p:ext uri="{BB962C8B-B14F-4D97-AF65-F5344CB8AC3E}">
        <p14:creationId xmlns:p14="http://schemas.microsoft.com/office/powerpoint/2010/main" val="224580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16</a:t>
            </a:fld>
            <a:endParaRPr lang="en-US"/>
          </a:p>
        </p:txBody>
      </p:sp>
    </p:spTree>
    <p:extLst>
      <p:ext uri="{BB962C8B-B14F-4D97-AF65-F5344CB8AC3E}">
        <p14:creationId xmlns:p14="http://schemas.microsoft.com/office/powerpoint/2010/main" val="2154526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94DEA4-9B69-4557-932E-80F5BA4991C7}" type="slidenum">
              <a:rPr lang="en-US" smtClean="0">
                <a:solidFill>
                  <a:prstClr val="black"/>
                </a:solidFill>
                <a:latin typeface="Arial" pitchFamily="34" charset="0"/>
              </a:rPr>
              <a:pPr/>
              <a:t>17</a:t>
            </a:fld>
            <a:endParaRPr lang="en-US" dirty="0" smtClean="0">
              <a:solidFill>
                <a:prstClr val="black"/>
              </a:solidFill>
              <a:latin typeface="Arial" pitchFamily="34" charset="0"/>
            </a:endParaRPr>
          </a:p>
        </p:txBody>
      </p:sp>
    </p:spTree>
    <p:extLst>
      <p:ext uri="{BB962C8B-B14F-4D97-AF65-F5344CB8AC3E}">
        <p14:creationId xmlns:p14="http://schemas.microsoft.com/office/powerpoint/2010/main" val="272368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32500" lnSpcReduction="20000"/>
          </a:bodyPr>
          <a:lstStyle/>
          <a:p>
            <a:r>
              <a:rPr lang="en-US" dirty="0" smtClean="0"/>
              <a:t>SMS01000000000000001</a:t>
            </a:r>
          </a:p>
          <a:p>
            <a:r>
              <a:rPr lang="en-US" dirty="0" smtClean="0"/>
              <a:t>SMS02000000000000001</a:t>
            </a:r>
          </a:p>
          <a:p>
            <a:r>
              <a:rPr lang="en-US" dirty="0" smtClean="0"/>
              <a:t>SMS04000000000000001</a:t>
            </a:r>
          </a:p>
          <a:p>
            <a:r>
              <a:rPr lang="en-US" dirty="0" smtClean="0"/>
              <a:t>SMS05000000000000001</a:t>
            </a:r>
          </a:p>
          <a:p>
            <a:r>
              <a:rPr lang="en-US" dirty="0" smtClean="0"/>
              <a:t>SMS06000000000000001</a:t>
            </a:r>
          </a:p>
          <a:p>
            <a:r>
              <a:rPr lang="en-US" dirty="0" smtClean="0"/>
              <a:t>SMS08000000000000001</a:t>
            </a:r>
          </a:p>
          <a:p>
            <a:r>
              <a:rPr lang="en-US" dirty="0" smtClean="0"/>
              <a:t>SMS09000000000000001</a:t>
            </a:r>
          </a:p>
          <a:p>
            <a:r>
              <a:rPr lang="en-US" dirty="0" smtClean="0"/>
              <a:t>SMS10000000000000001</a:t>
            </a:r>
          </a:p>
          <a:p>
            <a:r>
              <a:rPr lang="en-US" dirty="0" smtClean="0"/>
              <a:t>SMS11000000000000001</a:t>
            </a:r>
          </a:p>
          <a:p>
            <a:r>
              <a:rPr lang="en-US" dirty="0" smtClean="0"/>
              <a:t>SMS12000000000000001</a:t>
            </a:r>
          </a:p>
          <a:p>
            <a:r>
              <a:rPr lang="en-US" dirty="0" smtClean="0"/>
              <a:t>SMS13000000000000001</a:t>
            </a:r>
          </a:p>
          <a:p>
            <a:r>
              <a:rPr lang="en-US" dirty="0" smtClean="0"/>
              <a:t>SMS15000000000000001</a:t>
            </a:r>
          </a:p>
          <a:p>
            <a:r>
              <a:rPr lang="en-US" dirty="0" smtClean="0"/>
              <a:t>SMS16000000000000001</a:t>
            </a:r>
          </a:p>
          <a:p>
            <a:r>
              <a:rPr lang="en-US" dirty="0" smtClean="0"/>
              <a:t>SMS17000000000000001</a:t>
            </a:r>
          </a:p>
          <a:p>
            <a:r>
              <a:rPr lang="en-US" dirty="0" smtClean="0"/>
              <a:t>SMS18000000000000001</a:t>
            </a:r>
          </a:p>
          <a:p>
            <a:r>
              <a:rPr lang="en-US" dirty="0" smtClean="0"/>
              <a:t>SMS19000000000000001</a:t>
            </a:r>
          </a:p>
          <a:p>
            <a:r>
              <a:rPr lang="en-US" dirty="0" smtClean="0"/>
              <a:t>SMS20000000000000001</a:t>
            </a:r>
          </a:p>
          <a:p>
            <a:r>
              <a:rPr lang="en-US" dirty="0" smtClean="0"/>
              <a:t>SMS21000000000000001</a:t>
            </a:r>
          </a:p>
          <a:p>
            <a:r>
              <a:rPr lang="en-US" dirty="0" smtClean="0"/>
              <a:t>SMS22000000000000001</a:t>
            </a:r>
          </a:p>
          <a:p>
            <a:r>
              <a:rPr lang="en-US" dirty="0" smtClean="0"/>
              <a:t>SMS23000000000000001</a:t>
            </a:r>
          </a:p>
          <a:p>
            <a:r>
              <a:rPr lang="en-US" dirty="0" smtClean="0"/>
              <a:t>SMS24000000000000001</a:t>
            </a:r>
          </a:p>
          <a:p>
            <a:r>
              <a:rPr lang="en-US" dirty="0" smtClean="0"/>
              <a:t>SMS25000000000000001</a:t>
            </a:r>
          </a:p>
          <a:p>
            <a:r>
              <a:rPr lang="en-US" dirty="0" smtClean="0"/>
              <a:t>SMS26000000000000001</a:t>
            </a:r>
          </a:p>
          <a:p>
            <a:r>
              <a:rPr lang="en-US" dirty="0" smtClean="0"/>
              <a:t>SMS27000000000000001</a:t>
            </a:r>
          </a:p>
          <a:p>
            <a:r>
              <a:rPr lang="en-US" dirty="0" smtClean="0"/>
              <a:t>SMS28000000000000001</a:t>
            </a:r>
          </a:p>
          <a:p>
            <a:r>
              <a:rPr lang="en-US" dirty="0" smtClean="0"/>
              <a:t>SMS29000000000000001</a:t>
            </a:r>
          </a:p>
          <a:p>
            <a:r>
              <a:rPr lang="en-US" dirty="0" smtClean="0"/>
              <a:t>SMS30000000000000001</a:t>
            </a:r>
          </a:p>
          <a:p>
            <a:r>
              <a:rPr lang="en-US" dirty="0" smtClean="0"/>
              <a:t>SMS31000000000000001</a:t>
            </a:r>
          </a:p>
          <a:p>
            <a:r>
              <a:rPr lang="en-US" dirty="0" smtClean="0"/>
              <a:t>SMS32000000000000001</a:t>
            </a:r>
          </a:p>
          <a:p>
            <a:r>
              <a:rPr lang="en-US" dirty="0" smtClean="0"/>
              <a:t>SMS33000000000000001</a:t>
            </a:r>
          </a:p>
          <a:p>
            <a:r>
              <a:rPr lang="en-US" dirty="0" smtClean="0"/>
              <a:t>SMS34000000000000001</a:t>
            </a:r>
          </a:p>
          <a:p>
            <a:r>
              <a:rPr lang="en-US" dirty="0" smtClean="0"/>
              <a:t>SMS35000000000000001</a:t>
            </a:r>
          </a:p>
          <a:p>
            <a:r>
              <a:rPr lang="en-US" dirty="0" smtClean="0"/>
              <a:t>SMS36000000000000001</a:t>
            </a:r>
          </a:p>
          <a:p>
            <a:r>
              <a:rPr lang="en-US" dirty="0" smtClean="0"/>
              <a:t>SMS37000000000000001</a:t>
            </a:r>
          </a:p>
          <a:p>
            <a:r>
              <a:rPr lang="en-US" dirty="0" smtClean="0"/>
              <a:t>SMS38000000000000001</a:t>
            </a:r>
          </a:p>
          <a:p>
            <a:r>
              <a:rPr lang="en-US" dirty="0" smtClean="0"/>
              <a:t>SMS39000000000000001</a:t>
            </a:r>
          </a:p>
          <a:p>
            <a:r>
              <a:rPr lang="en-US" dirty="0" smtClean="0"/>
              <a:t>SMS40000000000000001</a:t>
            </a:r>
          </a:p>
          <a:p>
            <a:r>
              <a:rPr lang="en-US" dirty="0" smtClean="0"/>
              <a:t>SMS41000000000000001</a:t>
            </a:r>
          </a:p>
          <a:p>
            <a:r>
              <a:rPr lang="en-US" dirty="0" smtClean="0"/>
              <a:t>SMS42000000000000001</a:t>
            </a:r>
          </a:p>
          <a:p>
            <a:r>
              <a:rPr lang="en-US" dirty="0" smtClean="0"/>
              <a:t>SMS44000000000000001</a:t>
            </a:r>
          </a:p>
          <a:p>
            <a:r>
              <a:rPr lang="en-US" dirty="0" smtClean="0"/>
              <a:t>SMS45000000000000001</a:t>
            </a:r>
          </a:p>
          <a:p>
            <a:r>
              <a:rPr lang="en-US" dirty="0" smtClean="0"/>
              <a:t>SMS46000000000000001</a:t>
            </a:r>
          </a:p>
          <a:p>
            <a:r>
              <a:rPr lang="en-US" dirty="0" smtClean="0"/>
              <a:t>SMS47000000000000001</a:t>
            </a:r>
          </a:p>
          <a:p>
            <a:r>
              <a:rPr lang="en-US" dirty="0" smtClean="0"/>
              <a:t>SMS48000000000000001</a:t>
            </a:r>
          </a:p>
          <a:p>
            <a:r>
              <a:rPr lang="en-US" dirty="0" smtClean="0"/>
              <a:t>SMS49000000000000001</a:t>
            </a:r>
          </a:p>
          <a:p>
            <a:r>
              <a:rPr lang="en-US" dirty="0" smtClean="0"/>
              <a:t>SMS50000000000000001</a:t>
            </a:r>
          </a:p>
          <a:p>
            <a:r>
              <a:rPr lang="en-US" dirty="0" smtClean="0"/>
              <a:t>SMS51000000000000001</a:t>
            </a:r>
          </a:p>
          <a:p>
            <a:r>
              <a:rPr lang="en-US" dirty="0" smtClean="0"/>
              <a:t>SMS53000000000000001</a:t>
            </a:r>
          </a:p>
          <a:p>
            <a:r>
              <a:rPr lang="en-US" dirty="0" smtClean="0"/>
              <a:t>SMS54000000000000001</a:t>
            </a:r>
          </a:p>
          <a:p>
            <a:r>
              <a:rPr lang="en-US" dirty="0" smtClean="0"/>
              <a:t>SMS55000000000000001</a:t>
            </a:r>
          </a:p>
          <a:p>
            <a:r>
              <a:rPr lang="en-US" dirty="0" smtClean="0"/>
              <a:t>SMS56000000000000001</a:t>
            </a:r>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latin typeface="Calibri"/>
              </a:rPr>
              <a:pPr>
                <a:defRPr/>
              </a:pPr>
              <a:t>18</a:t>
            </a:fld>
            <a:endParaRPr lang="en-US" dirty="0">
              <a:solidFill>
                <a:prstClr val="black"/>
              </a:solidFill>
              <a:latin typeface="Calibri"/>
            </a:endParaRPr>
          </a:p>
        </p:txBody>
      </p:sp>
    </p:spTree>
    <p:extLst>
      <p:ext uri="{BB962C8B-B14F-4D97-AF65-F5344CB8AC3E}">
        <p14:creationId xmlns:p14="http://schemas.microsoft.com/office/powerpoint/2010/main" val="2968047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32500" lnSpcReduction="20000"/>
          </a:bodyPr>
          <a:lstStyle/>
          <a:p>
            <a:r>
              <a:rPr lang="en-US" dirty="0" smtClean="0"/>
              <a:t>August 2013 preliminary</a:t>
            </a:r>
          </a:p>
          <a:p>
            <a:endParaRPr lang="en-US" dirty="0" smtClean="0"/>
          </a:p>
          <a:p>
            <a:r>
              <a:rPr lang="en-US" dirty="0" smtClean="0"/>
              <a:t>LASST01000003</a:t>
            </a:r>
          </a:p>
          <a:p>
            <a:r>
              <a:rPr lang="en-US" dirty="0" smtClean="0"/>
              <a:t>LASST02000003</a:t>
            </a:r>
          </a:p>
          <a:p>
            <a:r>
              <a:rPr lang="en-US" dirty="0" smtClean="0"/>
              <a:t>LASST04000003</a:t>
            </a:r>
          </a:p>
          <a:p>
            <a:r>
              <a:rPr lang="en-US" dirty="0" smtClean="0"/>
              <a:t>LASST05000003</a:t>
            </a:r>
          </a:p>
          <a:p>
            <a:r>
              <a:rPr lang="en-US" dirty="0" smtClean="0"/>
              <a:t>LASST06000003</a:t>
            </a:r>
          </a:p>
          <a:p>
            <a:r>
              <a:rPr lang="en-US" dirty="0" smtClean="0"/>
              <a:t>LASST08000003</a:t>
            </a:r>
          </a:p>
          <a:p>
            <a:r>
              <a:rPr lang="en-US" dirty="0" smtClean="0"/>
              <a:t>LASST09000003</a:t>
            </a:r>
          </a:p>
          <a:p>
            <a:r>
              <a:rPr lang="en-US" dirty="0" smtClean="0"/>
              <a:t>LASST10000003</a:t>
            </a:r>
          </a:p>
          <a:p>
            <a:r>
              <a:rPr lang="en-US" dirty="0" smtClean="0"/>
              <a:t>LASST11000003</a:t>
            </a:r>
          </a:p>
          <a:p>
            <a:r>
              <a:rPr lang="en-US" dirty="0" smtClean="0"/>
              <a:t>LASST12000003</a:t>
            </a:r>
          </a:p>
          <a:p>
            <a:r>
              <a:rPr lang="en-US" dirty="0" smtClean="0"/>
              <a:t>LASST13000003</a:t>
            </a:r>
          </a:p>
          <a:p>
            <a:r>
              <a:rPr lang="en-US" dirty="0" smtClean="0"/>
              <a:t>LASST15000003</a:t>
            </a:r>
          </a:p>
          <a:p>
            <a:r>
              <a:rPr lang="en-US" dirty="0" smtClean="0"/>
              <a:t>LASST16000003</a:t>
            </a:r>
          </a:p>
          <a:p>
            <a:r>
              <a:rPr lang="en-US" dirty="0" smtClean="0"/>
              <a:t>LASST17000003</a:t>
            </a:r>
          </a:p>
          <a:p>
            <a:r>
              <a:rPr lang="en-US" dirty="0" smtClean="0"/>
              <a:t>LASST18000003</a:t>
            </a:r>
          </a:p>
          <a:p>
            <a:r>
              <a:rPr lang="en-US" dirty="0" smtClean="0"/>
              <a:t>LASST19000003</a:t>
            </a:r>
          </a:p>
          <a:p>
            <a:r>
              <a:rPr lang="en-US" dirty="0" smtClean="0"/>
              <a:t>LASST20000003</a:t>
            </a:r>
          </a:p>
          <a:p>
            <a:r>
              <a:rPr lang="en-US" dirty="0" smtClean="0"/>
              <a:t>LASST21000003</a:t>
            </a:r>
          </a:p>
          <a:p>
            <a:r>
              <a:rPr lang="en-US" dirty="0" smtClean="0"/>
              <a:t>LASST22000003</a:t>
            </a:r>
          </a:p>
          <a:p>
            <a:r>
              <a:rPr lang="en-US" dirty="0" smtClean="0"/>
              <a:t>LASST23000003</a:t>
            </a:r>
          </a:p>
          <a:p>
            <a:r>
              <a:rPr lang="en-US" dirty="0" smtClean="0"/>
              <a:t>LASST24000003</a:t>
            </a:r>
          </a:p>
          <a:p>
            <a:r>
              <a:rPr lang="en-US" dirty="0" smtClean="0"/>
              <a:t>LASST25000003</a:t>
            </a:r>
          </a:p>
          <a:p>
            <a:r>
              <a:rPr lang="en-US" dirty="0" smtClean="0"/>
              <a:t>LASST26000003</a:t>
            </a:r>
          </a:p>
          <a:p>
            <a:r>
              <a:rPr lang="en-US" dirty="0" smtClean="0"/>
              <a:t>LASST27000003</a:t>
            </a:r>
          </a:p>
          <a:p>
            <a:r>
              <a:rPr lang="en-US" dirty="0" smtClean="0"/>
              <a:t>LASST28000003</a:t>
            </a:r>
          </a:p>
          <a:p>
            <a:r>
              <a:rPr lang="en-US" dirty="0" smtClean="0"/>
              <a:t>LASST29000003</a:t>
            </a:r>
          </a:p>
          <a:p>
            <a:r>
              <a:rPr lang="en-US" dirty="0" smtClean="0"/>
              <a:t>LASST30000003</a:t>
            </a:r>
          </a:p>
          <a:p>
            <a:r>
              <a:rPr lang="en-US" dirty="0" smtClean="0"/>
              <a:t>LASST31000003</a:t>
            </a:r>
          </a:p>
          <a:p>
            <a:r>
              <a:rPr lang="en-US" dirty="0" smtClean="0"/>
              <a:t>LASST32000003</a:t>
            </a:r>
          </a:p>
          <a:p>
            <a:r>
              <a:rPr lang="en-US" dirty="0" smtClean="0"/>
              <a:t>LASST33000003</a:t>
            </a:r>
          </a:p>
          <a:p>
            <a:r>
              <a:rPr lang="en-US" dirty="0" smtClean="0"/>
              <a:t>LASST34000003</a:t>
            </a:r>
          </a:p>
          <a:p>
            <a:r>
              <a:rPr lang="en-US" dirty="0" smtClean="0"/>
              <a:t>LASST35000003</a:t>
            </a:r>
          </a:p>
          <a:p>
            <a:r>
              <a:rPr lang="en-US" dirty="0" smtClean="0"/>
              <a:t>LASST36000003</a:t>
            </a:r>
          </a:p>
          <a:p>
            <a:r>
              <a:rPr lang="en-US" dirty="0" smtClean="0"/>
              <a:t>LASST37000003</a:t>
            </a:r>
          </a:p>
          <a:p>
            <a:r>
              <a:rPr lang="en-US" dirty="0" smtClean="0"/>
              <a:t>LASST38000003</a:t>
            </a:r>
          </a:p>
          <a:p>
            <a:r>
              <a:rPr lang="en-US" dirty="0" smtClean="0"/>
              <a:t>LASST39000003</a:t>
            </a:r>
          </a:p>
          <a:p>
            <a:r>
              <a:rPr lang="en-US" dirty="0" smtClean="0"/>
              <a:t>LASST40000003</a:t>
            </a:r>
          </a:p>
          <a:p>
            <a:r>
              <a:rPr lang="en-US" dirty="0" smtClean="0"/>
              <a:t>LASST41000003</a:t>
            </a:r>
          </a:p>
          <a:p>
            <a:r>
              <a:rPr lang="en-US" dirty="0" smtClean="0"/>
              <a:t>LASST42000003</a:t>
            </a:r>
          </a:p>
          <a:p>
            <a:r>
              <a:rPr lang="en-US" dirty="0" smtClean="0"/>
              <a:t>LASST44000003</a:t>
            </a:r>
          </a:p>
          <a:p>
            <a:r>
              <a:rPr lang="en-US" dirty="0" smtClean="0"/>
              <a:t>LASST45000003</a:t>
            </a:r>
          </a:p>
          <a:p>
            <a:r>
              <a:rPr lang="en-US" dirty="0" smtClean="0"/>
              <a:t>LASST46000003</a:t>
            </a:r>
          </a:p>
          <a:p>
            <a:r>
              <a:rPr lang="en-US" dirty="0" smtClean="0"/>
              <a:t>LASST47000003</a:t>
            </a:r>
          </a:p>
          <a:p>
            <a:r>
              <a:rPr lang="en-US" dirty="0" smtClean="0"/>
              <a:t>LASST48000003</a:t>
            </a:r>
          </a:p>
          <a:p>
            <a:r>
              <a:rPr lang="en-US" dirty="0" smtClean="0"/>
              <a:t>LASST49000003</a:t>
            </a:r>
          </a:p>
          <a:p>
            <a:r>
              <a:rPr lang="en-US" dirty="0" smtClean="0"/>
              <a:t>LASST50000003</a:t>
            </a:r>
          </a:p>
          <a:p>
            <a:r>
              <a:rPr lang="en-US" dirty="0" smtClean="0"/>
              <a:t>LASST51000003</a:t>
            </a:r>
          </a:p>
          <a:p>
            <a:r>
              <a:rPr lang="en-US" dirty="0" smtClean="0"/>
              <a:t>LASST53000003</a:t>
            </a:r>
          </a:p>
          <a:p>
            <a:r>
              <a:rPr lang="en-US" dirty="0" smtClean="0"/>
              <a:t>LASST54000003</a:t>
            </a:r>
          </a:p>
          <a:p>
            <a:r>
              <a:rPr lang="en-US" dirty="0" smtClean="0"/>
              <a:t>LASST55000003</a:t>
            </a:r>
          </a:p>
          <a:p>
            <a:r>
              <a:rPr lang="en-US" dirty="0" smtClean="0"/>
              <a:t>LASST56000003</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19</a:t>
            </a:fld>
            <a:endParaRPr lang="en-US" dirty="0">
              <a:solidFill>
                <a:prstClr val="black"/>
              </a:solidFill>
            </a:endParaRPr>
          </a:p>
        </p:txBody>
      </p:sp>
    </p:spTree>
    <p:extLst>
      <p:ext uri="{BB962C8B-B14F-4D97-AF65-F5344CB8AC3E}">
        <p14:creationId xmlns:p14="http://schemas.microsoft.com/office/powerpoint/2010/main" val="25524219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20</a:t>
            </a:fld>
            <a:endParaRPr lang="en-US" dirty="0">
              <a:solidFill>
                <a:prstClr val="black"/>
              </a:solidFill>
            </a:endParaRPr>
          </a:p>
        </p:txBody>
      </p:sp>
    </p:spTree>
    <p:extLst>
      <p:ext uri="{BB962C8B-B14F-4D97-AF65-F5344CB8AC3E}">
        <p14:creationId xmlns:p14="http://schemas.microsoft.com/office/powerpoint/2010/main" val="1392494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August:</a:t>
            </a:r>
          </a:p>
          <a:p>
            <a:r>
              <a:rPr lang="en-US" dirty="0" smtClean="0"/>
              <a:t>30-year:</a:t>
            </a:r>
            <a:r>
              <a:rPr lang="en-US" baseline="0" dirty="0" smtClean="0"/>
              <a:t> 4.46%</a:t>
            </a:r>
          </a:p>
          <a:p>
            <a:r>
              <a:rPr lang="en-US" baseline="0" dirty="0" smtClean="0"/>
              <a:t>15-year: 3.49%</a:t>
            </a:r>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22</a:t>
            </a:fld>
            <a:endParaRPr lang="en-US" dirty="0">
              <a:solidFill>
                <a:prstClr val="black"/>
              </a:solidFill>
            </a:endParaRPr>
          </a:p>
        </p:txBody>
      </p:sp>
    </p:spTree>
    <p:extLst>
      <p:ext uri="{BB962C8B-B14F-4D97-AF65-F5344CB8AC3E}">
        <p14:creationId xmlns:p14="http://schemas.microsoft.com/office/powerpoint/2010/main" val="2337327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23</a:t>
            </a:fld>
            <a:endParaRPr lang="en-US" dirty="0">
              <a:solidFill>
                <a:prstClr val="black"/>
              </a:solidFill>
            </a:endParaRPr>
          </a:p>
        </p:txBody>
      </p:sp>
    </p:spTree>
    <p:extLst>
      <p:ext uri="{BB962C8B-B14F-4D97-AF65-F5344CB8AC3E}">
        <p14:creationId xmlns:p14="http://schemas.microsoft.com/office/powerpoint/2010/main" val="1271262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http://</a:t>
            </a:r>
            <a:r>
              <a:rPr lang="en-US" dirty="0" err="1" smtClean="0"/>
              <a:t>www.spindices.com</a:t>
            </a:r>
            <a:r>
              <a:rPr lang="en-US" dirty="0" smtClean="0"/>
              <a:t>/index-family/real-estate/</a:t>
            </a:r>
            <a:r>
              <a:rPr lang="en-US" dirty="0" err="1" smtClean="0"/>
              <a:t>sp</a:t>
            </a:r>
            <a:r>
              <a:rPr lang="en-US" dirty="0" smtClean="0"/>
              <a:t>-case-</a:t>
            </a:r>
            <a:r>
              <a:rPr lang="en-US" dirty="0" err="1" smtClean="0"/>
              <a:t>shiller</a:t>
            </a:r>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latin typeface="Calibri"/>
              </a:rPr>
              <a:pPr>
                <a:defRPr/>
              </a:pPr>
              <a:t>25</a:t>
            </a:fld>
            <a:endParaRPr lang="en-US" dirty="0">
              <a:solidFill>
                <a:prstClr val="black"/>
              </a:solidFill>
              <a:latin typeface="Calibri"/>
            </a:endParaRPr>
          </a:p>
        </p:txBody>
      </p:sp>
    </p:spTree>
    <p:extLst>
      <p:ext uri="{BB962C8B-B14F-4D97-AF65-F5344CB8AC3E}">
        <p14:creationId xmlns:p14="http://schemas.microsoft.com/office/powerpoint/2010/main" val="3155519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26</a:t>
            </a:fld>
            <a:endParaRPr lang="en-US" dirty="0"/>
          </a:p>
        </p:txBody>
      </p:sp>
    </p:spTree>
    <p:extLst>
      <p:ext uri="{BB962C8B-B14F-4D97-AF65-F5344CB8AC3E}">
        <p14:creationId xmlns:p14="http://schemas.microsoft.com/office/powerpoint/2010/main" val="3622177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2673810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http://</a:t>
            </a:r>
            <a:r>
              <a:rPr lang="en-US" dirty="0" err="1" smtClean="0"/>
              <a:t>www.conference-board.org</a:t>
            </a:r>
            <a:r>
              <a:rPr lang="en-US" dirty="0" smtClean="0"/>
              <a:t>/data/</a:t>
            </a:r>
            <a:r>
              <a:rPr lang="en-US" smtClean="0"/>
              <a:t>consumerconfidence.cfm</a:t>
            </a:r>
            <a:endParaRPr lang="en-US" dirty="0" smtClean="0"/>
          </a:p>
        </p:txBody>
      </p:sp>
      <p:sp>
        <p:nvSpPr>
          <p:cNvPr id="94212" name="Slide Number Placeholder 3"/>
          <p:cNvSpPr>
            <a:spLocks noGrp="1"/>
          </p:cNvSpPr>
          <p:nvPr>
            <p:ph type="sldNum" sz="quarter" idx="5"/>
          </p:nvPr>
        </p:nvSpPr>
        <p:spPr bwMode="auto">
          <a:noFill/>
          <a:ln>
            <a:miter lim="800000"/>
            <a:headEnd/>
            <a:tailEnd/>
          </a:ln>
        </p:spPr>
        <p:txBody>
          <a:bodyPr/>
          <a:lstStyle/>
          <a:p>
            <a:fld id="{D885D0EF-88FC-4539-901C-8392043F006C}" type="slidenum">
              <a:rPr lang="en-US">
                <a:solidFill>
                  <a:srgbClr val="000000"/>
                </a:solidFill>
                <a:latin typeface="Calibri"/>
              </a:rPr>
              <a:pPr/>
              <a:t>27</a:t>
            </a:fld>
            <a:endParaRPr lang="en-US" dirty="0">
              <a:solidFill>
                <a:srgbClr val="000000"/>
              </a:solidFill>
              <a:latin typeface="Calibri"/>
            </a:endParaRPr>
          </a:p>
        </p:txBody>
      </p:sp>
    </p:spTree>
    <p:extLst>
      <p:ext uri="{BB962C8B-B14F-4D97-AF65-F5344CB8AC3E}">
        <p14:creationId xmlns:p14="http://schemas.microsoft.com/office/powerpoint/2010/main" val="3640818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28</a:t>
            </a:fld>
            <a:endParaRPr lang="en-US" dirty="0">
              <a:solidFill>
                <a:prstClr val="black"/>
              </a:solidFill>
            </a:endParaRPr>
          </a:p>
        </p:txBody>
      </p:sp>
    </p:spTree>
    <p:extLst>
      <p:ext uri="{BB962C8B-B14F-4D97-AF65-F5344CB8AC3E}">
        <p14:creationId xmlns:p14="http://schemas.microsoft.com/office/powerpoint/2010/main" val="659249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solidFill>
                <a:prstClr val="white"/>
              </a:solidFill>
              <a:latin typeface="Constantia"/>
            </a:endParaRPr>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29</a:t>
            </a:fld>
            <a:endParaRPr lang="en-US" dirty="0">
              <a:solidFill>
                <a:prstClr val="black"/>
              </a:solidFill>
            </a:endParaRPr>
          </a:p>
        </p:txBody>
      </p:sp>
    </p:spTree>
    <p:extLst>
      <p:ext uri="{BB962C8B-B14F-4D97-AF65-F5344CB8AC3E}">
        <p14:creationId xmlns:p14="http://schemas.microsoft.com/office/powerpoint/2010/main" val="9711437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61D7285-1B35-4A23-A044-1C4DFF6F3DFF}" type="slidenum">
              <a:rPr lang="en-US" smtClean="0">
                <a:solidFill>
                  <a:prstClr val="black"/>
                </a:solidFill>
                <a:latin typeface="Calibri"/>
              </a:rPr>
              <a:pPr>
                <a:defRPr/>
              </a:pPr>
              <a:t>30</a:t>
            </a:fld>
            <a:endParaRPr lang="en-US" dirty="0">
              <a:solidFill>
                <a:prstClr val="black"/>
              </a:solidFill>
              <a:latin typeface="Calibri"/>
            </a:endParaRPr>
          </a:p>
        </p:txBody>
      </p:sp>
    </p:spTree>
    <p:extLst>
      <p:ext uri="{BB962C8B-B14F-4D97-AF65-F5344CB8AC3E}">
        <p14:creationId xmlns:p14="http://schemas.microsoft.com/office/powerpoint/2010/main" val="3968451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31</a:t>
            </a:fld>
            <a:endParaRPr lang="en-US" dirty="0">
              <a:solidFill>
                <a:prstClr val="black"/>
              </a:solidFill>
            </a:endParaRPr>
          </a:p>
        </p:txBody>
      </p:sp>
    </p:spTree>
    <p:extLst>
      <p:ext uri="{BB962C8B-B14F-4D97-AF65-F5344CB8AC3E}">
        <p14:creationId xmlns:p14="http://schemas.microsoft.com/office/powerpoint/2010/main" val="22806176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32</a:t>
            </a:fld>
            <a:endParaRPr lang="en-US" dirty="0"/>
          </a:p>
        </p:txBody>
      </p:sp>
    </p:spTree>
    <p:extLst>
      <p:ext uri="{BB962C8B-B14F-4D97-AF65-F5344CB8AC3E}">
        <p14:creationId xmlns:p14="http://schemas.microsoft.com/office/powerpoint/2010/main" val="3934432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33</a:t>
            </a:fld>
            <a:endParaRPr lang="en-US" dirty="0">
              <a:solidFill>
                <a:prstClr val="black"/>
              </a:solidFill>
            </a:endParaRPr>
          </a:p>
        </p:txBody>
      </p:sp>
    </p:spTree>
    <p:extLst>
      <p:ext uri="{BB962C8B-B14F-4D97-AF65-F5344CB8AC3E}">
        <p14:creationId xmlns:p14="http://schemas.microsoft.com/office/powerpoint/2010/main" val="26295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April 2013</a:t>
            </a:r>
            <a:r>
              <a:rPr lang="en-US" baseline="0" dirty="0" smtClean="0"/>
              <a:t> updates</a:t>
            </a:r>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1319591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056001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3642847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158594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10</a:t>
            </a:fld>
            <a:endParaRPr lang="en-US"/>
          </a:p>
        </p:txBody>
      </p:sp>
    </p:spTree>
    <p:extLst>
      <p:ext uri="{BB962C8B-B14F-4D97-AF65-F5344CB8AC3E}">
        <p14:creationId xmlns:p14="http://schemas.microsoft.com/office/powerpoint/2010/main" val="3546703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Through 9/18/2013</a:t>
            </a:r>
          </a:p>
          <a:p>
            <a:endParaRPr lang="en-US" dirty="0" smtClean="0"/>
          </a:p>
          <a:p>
            <a:r>
              <a:rPr lang="en-US" dirty="0" smtClean="0"/>
              <a:t>Should we convert this to a line graph?</a:t>
            </a:r>
          </a:p>
          <a:p>
            <a:endParaRPr lang="en-US" dirty="0" smtClean="0"/>
          </a:p>
          <a:p>
            <a:r>
              <a:rPr lang="en-US" dirty="0" smtClean="0"/>
              <a:t>Fed</a:t>
            </a:r>
            <a:r>
              <a:rPr lang="en-US" baseline="0" dirty="0" smtClean="0"/>
              <a:t> balance-weekly-</a:t>
            </a:r>
            <a:r>
              <a:rPr lang="en-US" baseline="0" dirty="0" err="1" smtClean="0"/>
              <a:t>wednesdays</a:t>
            </a:r>
            <a:endParaRPr lang="en-US" baseline="0" dirty="0" smtClean="0"/>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Times New Roman" pitchFamily="18" charset="0"/>
                <a:ea typeface="+mn-ea"/>
                <a:cs typeface="+mn-cs"/>
              </a:rPr>
              <a:t>Reserve Bank credit is the sum of securities held outright, repurchase agreements, term auction credit, other loans, net portfolio holdings of Commercial Paper Funding Facility LLC, net portfolio holdings of LLCs funded through the Money Market Investor Funding Facility, net portfolio holdings of Maiden Lane LLC, net portfolio holdings of Maiden Lane II LLC, net portfolio holdings of Maiden Lane III LLC, float, central bank liquidity swaps, and other Federal Reserve assets.</a:t>
            </a:r>
            <a:endParaRPr lang="en-US" dirty="0" smtClean="0"/>
          </a:p>
          <a:p>
            <a:endParaRPr lang="en-US" dirty="0" smtClean="0"/>
          </a:p>
        </p:txBody>
      </p:sp>
      <p:sp>
        <p:nvSpPr>
          <p:cNvPr id="108548" name="Slide Number Placeholder 3"/>
          <p:cNvSpPr>
            <a:spLocks noGrp="1"/>
          </p:cNvSpPr>
          <p:nvPr>
            <p:ph type="sldNum" sz="quarter" idx="5"/>
          </p:nvPr>
        </p:nvSpPr>
        <p:spPr bwMode="auto">
          <a:noFill/>
          <a:ln>
            <a:miter lim="800000"/>
            <a:headEnd/>
            <a:tailEnd/>
          </a:ln>
        </p:spPr>
        <p:txBody>
          <a:bodyPr/>
          <a:lstStyle/>
          <a:p>
            <a:fld id="{E2C63A25-560B-4971-A37B-487A466A3890}" type="slidenum">
              <a:rPr lang="en-US">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1659311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95E1869-B128-46EC-9B37-D8EDCD915B58}" type="slidenum">
              <a:rPr lang="en-US">
                <a:solidFill>
                  <a:prstClr val="black"/>
                </a:solidFill>
                <a:latin typeface="Calibri"/>
              </a:rPr>
              <a:pPr>
                <a:defRPr/>
              </a:pPr>
              <a:t>12</a:t>
            </a:fld>
            <a:endParaRPr lang="en-US">
              <a:solidFill>
                <a:prstClr val="black"/>
              </a:solidFill>
              <a:latin typeface="Calibri"/>
            </a:endParaRPr>
          </a:p>
        </p:txBody>
      </p:sp>
    </p:spTree>
    <p:extLst>
      <p:ext uri="{BB962C8B-B14F-4D97-AF65-F5344CB8AC3E}">
        <p14:creationId xmlns:p14="http://schemas.microsoft.com/office/powerpoint/2010/main" val="2036452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E06CBC1B-4B14-43EC-BB33-F464EACE03CB}"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63CFE80D-220B-4D49-B927-306DC6B9ABC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B570C2A-013E-4A2F-8D06-96305FD2522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524000"/>
            <a:ext cx="7772400" cy="4114800"/>
          </a:xfrm>
        </p:spPr>
        <p:txBody>
          <a:bodyPr>
            <a:normAutofit/>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46063" y="930275"/>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147888"/>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281488"/>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fld id="{051FF92D-4500-4EBA-8D31-A986FB57076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36404533"/>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fld id="{C720F44F-A855-4C42-AC15-3E6A7A5AF398}" type="datetimeFigureOut">
              <a:rPr lang="en-US" smtClean="0">
                <a:solidFill>
                  <a:srgbClr val="000000">
                    <a:shade val="90000"/>
                  </a:srgbClr>
                </a:solidFill>
                <a:latin typeface="Constantia"/>
              </a:rPr>
              <a:pPr/>
              <a:t>9/26/2013</a:t>
            </a:fld>
            <a:endParaRPr lang="en-US">
              <a:solidFill>
                <a:srgbClr val="000000">
                  <a:shade val="90000"/>
                </a:srgbClr>
              </a:solidFill>
              <a:latin typeface="Constantia"/>
            </a:endParaRPr>
          </a:p>
        </p:txBody>
      </p:sp>
      <p:sp>
        <p:nvSpPr>
          <p:cNvPr id="5" name="Footer Placeholder 18"/>
          <p:cNvSpPr>
            <a:spLocks noGrp="1"/>
          </p:cNvSpPr>
          <p:nvPr>
            <p:ph type="ftr" sz="quarter" idx="11"/>
          </p:nvPr>
        </p:nvSpPr>
        <p:spPr/>
        <p:txBody>
          <a:bodyPr/>
          <a:lstStyle>
            <a:lvl1pPr>
              <a:defRPr/>
            </a:lvl1pPr>
          </a:lstStyle>
          <a:p>
            <a:endParaRPr lang="en-US">
              <a:solidFill>
                <a:srgbClr val="000000">
                  <a:shade val="90000"/>
                </a:srgbClr>
              </a:solidFill>
              <a:latin typeface="Constantia"/>
            </a:endParaRPr>
          </a:p>
        </p:txBody>
      </p:sp>
      <p:sp>
        <p:nvSpPr>
          <p:cNvPr id="6" name="Slide Number Placeholder 26"/>
          <p:cNvSpPr>
            <a:spLocks noGrp="1"/>
          </p:cNvSpPr>
          <p:nvPr>
            <p:ph type="sldNum" sz="quarter" idx="12"/>
          </p:nvPr>
        </p:nvSpPr>
        <p:spPr/>
        <p:txBody>
          <a:bodyPr/>
          <a:lstStyle>
            <a:lvl1pPr>
              <a:defRPr/>
            </a:lvl1pPr>
          </a:lstStyle>
          <a:p>
            <a:fld id="{D1A13741-DC2A-5548-A731-0EE477205922}" type="slidenum">
              <a:rPr lang="en-US" smtClean="0">
                <a:solidFill>
                  <a:srgbClr val="000000">
                    <a:shade val="90000"/>
                  </a:srgbClr>
                </a:solidFill>
                <a:latin typeface="Constantia"/>
              </a:rPr>
              <a:pPr/>
              <a:t>‹#›</a:t>
            </a:fld>
            <a:endParaRPr lang="en-US">
              <a:solidFill>
                <a:srgbClr val="000000">
                  <a:shade val="90000"/>
                </a:srgbClr>
              </a:solidFill>
              <a:latin typeface="Constantia"/>
            </a:endParaRPr>
          </a:p>
        </p:txBody>
      </p:sp>
    </p:spTree>
    <p:extLst>
      <p:ext uri="{BB962C8B-B14F-4D97-AF65-F5344CB8AC3E}">
        <p14:creationId xmlns:p14="http://schemas.microsoft.com/office/powerpoint/2010/main" val="29791983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2345308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C720F44F-A855-4C42-AC15-3E6A7A5AF398}" type="datetimeFigureOut">
              <a:rPr lang="en-US" smtClean="0">
                <a:solidFill>
                  <a:srgbClr val="000000">
                    <a:shade val="90000"/>
                  </a:srgbClr>
                </a:solidFill>
                <a:latin typeface="Constantia"/>
              </a:rPr>
              <a:pPr/>
              <a:t>9/26/2013</a:t>
            </a:fld>
            <a:endParaRPr lang="en-US">
              <a:solidFill>
                <a:srgbClr val="000000">
                  <a:shade val="90000"/>
                </a:srgbClr>
              </a:solidFill>
              <a:latin typeface="Constantia"/>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hade val="90000"/>
                </a:srgbClr>
              </a:solidFill>
              <a:latin typeface="Constantia"/>
            </a:endParaRPr>
          </a:p>
        </p:txBody>
      </p:sp>
      <p:sp>
        <p:nvSpPr>
          <p:cNvPr id="6" name="Slide Number Placeholder 5"/>
          <p:cNvSpPr>
            <a:spLocks noGrp="1"/>
          </p:cNvSpPr>
          <p:nvPr>
            <p:ph type="sldNum" sz="quarter" idx="12"/>
          </p:nvPr>
        </p:nvSpPr>
        <p:spPr/>
        <p:txBody>
          <a:bodyPr/>
          <a:lstStyle>
            <a:lvl1pPr>
              <a:defRPr/>
            </a:lvl1pPr>
          </a:lstStyle>
          <a:p>
            <a:fld id="{D1A13741-DC2A-5548-A731-0EE477205922}" type="slidenum">
              <a:rPr lang="en-US" smtClean="0">
                <a:solidFill>
                  <a:srgbClr val="000000">
                    <a:shade val="90000"/>
                  </a:srgbClr>
                </a:solidFill>
                <a:latin typeface="Constantia"/>
              </a:rPr>
              <a:pPr/>
              <a:t>‹#›</a:t>
            </a:fld>
            <a:endParaRPr lang="en-US">
              <a:solidFill>
                <a:srgbClr val="000000">
                  <a:shade val="90000"/>
                </a:srgbClr>
              </a:solidFill>
              <a:latin typeface="Constantia"/>
            </a:endParaRPr>
          </a:p>
        </p:txBody>
      </p:sp>
    </p:spTree>
    <p:extLst>
      <p:ext uri="{BB962C8B-B14F-4D97-AF65-F5344CB8AC3E}">
        <p14:creationId xmlns:p14="http://schemas.microsoft.com/office/powerpoint/2010/main" val="1053909685"/>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6"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962022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8"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5910661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4"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76395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3C12B8F-DC08-41A9-8516-5B034D1405BE}"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3"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46817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6"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5662889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sz="1800" i="0" dirty="0">
              <a:solidFill>
                <a:prstClr val="white"/>
              </a:solidFill>
              <a:latin typeface="Constantia"/>
            </a:endParaRPr>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sz="1800" i="0" dirty="0">
              <a:solidFill>
                <a:prstClr val="white"/>
              </a:solidFill>
              <a:latin typeface="Constantia"/>
            </a:endParaRPr>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2" name="Title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Drag picture to placeholder or click icon to add</a:t>
            </a:r>
            <a:endParaRPr lang="en-US" noProof="0" dirty="0"/>
          </a:p>
        </p:txBody>
      </p:sp>
      <p:sp>
        <p:nvSpPr>
          <p:cNvPr id="9" name="Date Placeholder 4"/>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10" name="Footer Placeholder 5"/>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2639223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1775825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D1A13741-DC2A-5548-A731-0EE477205922}"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0912863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524000"/>
            <a:ext cx="7772400" cy="4114800"/>
          </a:xfrm>
        </p:spPr>
        <p:txBody>
          <a:bodyPr>
            <a:normAutofit/>
          </a:bodyPr>
          <a:lstStyle/>
          <a:p>
            <a:pPr lvl="0"/>
            <a:r>
              <a:rPr lang="en-US" noProof="0" smtClean="0"/>
              <a:t>Click icon to add chart</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720F44F-A855-4C42-AC15-3E6A7A5AF398}"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Rectangle 5"/>
          <p:cNvSpPr>
            <a:spLocks noGrp="1" noChangeArrowheads="1"/>
          </p:cNvSpPr>
          <p:nvPr>
            <p:ph type="ftr" sz="quarter" idx="11"/>
          </p:nvPr>
        </p:nvSpPr>
        <p:spPr/>
        <p:txBody>
          <a:bodyPr/>
          <a:lstStyle>
            <a:lvl1pPr>
              <a:defRPr/>
            </a:lvl1pPr>
          </a:lstStyle>
          <a:p>
            <a:endParaRPr lang="en-US">
              <a:solidFill>
                <a:srgbClr val="646B86">
                  <a:shade val="90000"/>
                </a:srgbClr>
              </a:solidFill>
              <a:latin typeface="Constantia"/>
            </a:endParaRPr>
          </a:p>
        </p:txBody>
      </p:sp>
    </p:spTree>
    <p:extLst>
      <p:ext uri="{BB962C8B-B14F-4D97-AF65-F5344CB8AC3E}">
        <p14:creationId xmlns:p14="http://schemas.microsoft.com/office/powerpoint/2010/main" val="10849482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fld id="{10A91648-F8B8-E946-B1C5-49E988166F91}" type="datetimeFigureOut">
              <a:rPr lang="en-US" smtClean="0">
                <a:solidFill>
                  <a:srgbClr val="000000">
                    <a:shade val="90000"/>
                  </a:srgbClr>
                </a:solidFill>
                <a:latin typeface="Constantia"/>
              </a:rPr>
              <a:pPr/>
              <a:t>9/26/2013</a:t>
            </a:fld>
            <a:endParaRPr lang="en-US">
              <a:solidFill>
                <a:srgbClr val="000000">
                  <a:shade val="90000"/>
                </a:srgbClr>
              </a:solidFill>
              <a:latin typeface="Constantia"/>
            </a:endParaRPr>
          </a:p>
        </p:txBody>
      </p:sp>
      <p:sp>
        <p:nvSpPr>
          <p:cNvPr id="5" name="Footer Placeholder 18"/>
          <p:cNvSpPr>
            <a:spLocks noGrp="1"/>
          </p:cNvSpPr>
          <p:nvPr>
            <p:ph type="ftr" sz="quarter" idx="11"/>
          </p:nvPr>
        </p:nvSpPr>
        <p:spPr/>
        <p:txBody>
          <a:bodyPr/>
          <a:lstStyle>
            <a:lvl1pPr>
              <a:defRPr/>
            </a:lvl1pPr>
          </a:lstStyle>
          <a:p>
            <a:endParaRPr lang="en-US">
              <a:solidFill>
                <a:srgbClr val="000000">
                  <a:shade val="90000"/>
                </a:srgbClr>
              </a:solidFill>
              <a:latin typeface="Constantia"/>
            </a:endParaRPr>
          </a:p>
        </p:txBody>
      </p:sp>
      <p:sp>
        <p:nvSpPr>
          <p:cNvPr id="6" name="Slide Number Placeholder 26"/>
          <p:cNvSpPr>
            <a:spLocks noGrp="1"/>
          </p:cNvSpPr>
          <p:nvPr>
            <p:ph type="sldNum" sz="quarter" idx="12"/>
          </p:nvPr>
        </p:nvSpPr>
        <p:spPr/>
        <p:txBody>
          <a:bodyPr/>
          <a:lstStyle>
            <a:lvl1pPr>
              <a:defRPr/>
            </a:lvl1pPr>
          </a:lstStyle>
          <a:p>
            <a:fld id="{500DF8DC-D554-9146-A437-1CE2E4332840}" type="slidenum">
              <a:rPr lang="en-US" smtClean="0">
                <a:solidFill>
                  <a:srgbClr val="000000">
                    <a:shade val="90000"/>
                  </a:srgbClr>
                </a:solidFill>
                <a:latin typeface="Constantia"/>
              </a:rPr>
              <a:pPr/>
              <a:t>‹#›</a:t>
            </a:fld>
            <a:endParaRPr lang="en-US">
              <a:solidFill>
                <a:srgbClr val="000000">
                  <a:shade val="90000"/>
                </a:srgbClr>
              </a:solidFill>
              <a:latin typeface="Constantia"/>
            </a:endParaRPr>
          </a:p>
        </p:txBody>
      </p:sp>
    </p:spTree>
    <p:extLst>
      <p:ext uri="{BB962C8B-B14F-4D97-AF65-F5344CB8AC3E}">
        <p14:creationId xmlns:p14="http://schemas.microsoft.com/office/powerpoint/2010/main" val="921460267"/>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4024902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0A91648-F8B8-E946-B1C5-49E988166F91}" type="datetimeFigureOut">
              <a:rPr lang="en-US" smtClean="0">
                <a:solidFill>
                  <a:srgbClr val="000000">
                    <a:shade val="90000"/>
                  </a:srgbClr>
                </a:solidFill>
                <a:latin typeface="Constantia"/>
              </a:rPr>
              <a:pPr/>
              <a:t>9/26/2013</a:t>
            </a:fld>
            <a:endParaRPr lang="en-US">
              <a:solidFill>
                <a:srgbClr val="000000">
                  <a:shade val="90000"/>
                </a:srgbClr>
              </a:solidFill>
              <a:latin typeface="Constantia"/>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hade val="90000"/>
                </a:srgbClr>
              </a:solidFill>
              <a:latin typeface="Constantia"/>
            </a:endParaRPr>
          </a:p>
        </p:txBody>
      </p:sp>
      <p:sp>
        <p:nvSpPr>
          <p:cNvPr id="6" name="Slide Number Placeholder 5"/>
          <p:cNvSpPr>
            <a:spLocks noGrp="1"/>
          </p:cNvSpPr>
          <p:nvPr>
            <p:ph type="sldNum" sz="quarter" idx="12"/>
          </p:nvPr>
        </p:nvSpPr>
        <p:spPr/>
        <p:txBody>
          <a:bodyPr/>
          <a:lstStyle>
            <a:lvl1pPr>
              <a:defRPr/>
            </a:lvl1pPr>
          </a:lstStyle>
          <a:p>
            <a:fld id="{500DF8DC-D554-9146-A437-1CE2E4332840}" type="slidenum">
              <a:rPr lang="en-US" smtClean="0">
                <a:solidFill>
                  <a:srgbClr val="000000">
                    <a:shade val="90000"/>
                  </a:srgbClr>
                </a:solidFill>
                <a:latin typeface="Constantia"/>
              </a:rPr>
              <a:pPr/>
              <a:t>‹#›</a:t>
            </a:fld>
            <a:endParaRPr lang="en-US">
              <a:solidFill>
                <a:srgbClr val="000000">
                  <a:shade val="90000"/>
                </a:srgbClr>
              </a:solidFill>
              <a:latin typeface="Constantia"/>
            </a:endParaRPr>
          </a:p>
        </p:txBody>
      </p:sp>
    </p:spTree>
    <p:extLst>
      <p:ext uri="{BB962C8B-B14F-4D97-AF65-F5344CB8AC3E}">
        <p14:creationId xmlns:p14="http://schemas.microsoft.com/office/powerpoint/2010/main" val="1872468236"/>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6"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460257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D93E943-F570-4334-BCC9-9A9CC709C97E}"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8"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0391972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4"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8059039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3"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9771078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6"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24579003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sz="1800" i="0" dirty="0">
              <a:solidFill>
                <a:prstClr val="white"/>
              </a:solidFill>
              <a:latin typeface="Constantia"/>
            </a:endParaRPr>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sz="1800" i="0" dirty="0">
              <a:solidFill>
                <a:prstClr val="white"/>
              </a:solidFill>
              <a:latin typeface="Constantia"/>
            </a:endParaRPr>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2" name="Title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Drag picture to placeholder or click icon to add</a:t>
            </a:r>
            <a:endParaRPr lang="en-US" noProof="0" dirty="0"/>
          </a:p>
        </p:txBody>
      </p:sp>
      <p:sp>
        <p:nvSpPr>
          <p:cNvPr id="9" name="Date Placeholder 4"/>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10" name="Footer Placeholder 5"/>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21342560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6758454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500DF8DC-D554-9146-A437-1CE2E4332840}"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23305682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524000"/>
            <a:ext cx="7772400" cy="4114800"/>
          </a:xfrm>
        </p:spPr>
        <p:txBody>
          <a:bodyPr>
            <a:normAutofit/>
          </a:bodyPr>
          <a:lstStyle/>
          <a:p>
            <a:pPr lvl="0"/>
            <a:r>
              <a:rPr lang="en-US" noProof="0" smtClean="0"/>
              <a:t>Click icon to add chart</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0A91648-F8B8-E946-B1C5-49E988166F9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Rectangle 5"/>
          <p:cNvSpPr>
            <a:spLocks noGrp="1" noChangeArrowheads="1"/>
          </p:cNvSpPr>
          <p:nvPr>
            <p:ph type="ftr" sz="quarter" idx="11"/>
          </p:nvPr>
        </p:nvSpPr>
        <p:spPr/>
        <p:txBody>
          <a:bodyPr/>
          <a:lstStyle>
            <a:lvl1pPr>
              <a:defRPr/>
            </a:lvl1pPr>
          </a:lstStyle>
          <a:p>
            <a:endParaRPr lang="en-US">
              <a:solidFill>
                <a:srgbClr val="646B86">
                  <a:shade val="90000"/>
                </a:srgbClr>
              </a:solidFill>
              <a:latin typeface="Constantia"/>
            </a:endParaRPr>
          </a:p>
        </p:txBody>
      </p:sp>
    </p:spTree>
    <p:extLst>
      <p:ext uri="{BB962C8B-B14F-4D97-AF65-F5344CB8AC3E}">
        <p14:creationId xmlns:p14="http://schemas.microsoft.com/office/powerpoint/2010/main" val="7671526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fld id="{2A831E4F-21E9-A34C-AC10-83D7B10DD841}" type="datetimeFigureOut">
              <a:rPr lang="en-US" smtClean="0">
                <a:solidFill>
                  <a:srgbClr val="000000">
                    <a:shade val="90000"/>
                  </a:srgbClr>
                </a:solidFill>
                <a:latin typeface="Constantia"/>
              </a:rPr>
              <a:pPr/>
              <a:t>9/26/2013</a:t>
            </a:fld>
            <a:endParaRPr lang="en-US">
              <a:solidFill>
                <a:srgbClr val="000000">
                  <a:shade val="90000"/>
                </a:srgbClr>
              </a:solidFill>
              <a:latin typeface="Constantia"/>
            </a:endParaRPr>
          </a:p>
        </p:txBody>
      </p:sp>
      <p:sp>
        <p:nvSpPr>
          <p:cNvPr id="5" name="Footer Placeholder 18"/>
          <p:cNvSpPr>
            <a:spLocks noGrp="1"/>
          </p:cNvSpPr>
          <p:nvPr>
            <p:ph type="ftr" sz="quarter" idx="11"/>
          </p:nvPr>
        </p:nvSpPr>
        <p:spPr/>
        <p:txBody>
          <a:bodyPr/>
          <a:lstStyle>
            <a:lvl1pPr>
              <a:defRPr/>
            </a:lvl1pPr>
          </a:lstStyle>
          <a:p>
            <a:endParaRPr lang="en-US">
              <a:solidFill>
                <a:srgbClr val="000000">
                  <a:shade val="90000"/>
                </a:srgbClr>
              </a:solidFill>
              <a:latin typeface="Constantia"/>
            </a:endParaRPr>
          </a:p>
        </p:txBody>
      </p:sp>
      <p:sp>
        <p:nvSpPr>
          <p:cNvPr id="6" name="Slide Number Placeholder 26"/>
          <p:cNvSpPr>
            <a:spLocks noGrp="1"/>
          </p:cNvSpPr>
          <p:nvPr>
            <p:ph type="sldNum" sz="quarter" idx="12"/>
          </p:nvPr>
        </p:nvSpPr>
        <p:spPr/>
        <p:txBody>
          <a:bodyPr/>
          <a:lstStyle>
            <a:lvl1pPr>
              <a:defRPr/>
            </a:lvl1pPr>
          </a:lstStyle>
          <a:p>
            <a:fld id="{DD89183B-55E6-B14D-A94B-ED8054760A93}" type="slidenum">
              <a:rPr lang="en-US" smtClean="0">
                <a:solidFill>
                  <a:srgbClr val="000000">
                    <a:shade val="90000"/>
                  </a:srgbClr>
                </a:solidFill>
                <a:latin typeface="Constantia"/>
              </a:rPr>
              <a:pPr/>
              <a:t>‹#›</a:t>
            </a:fld>
            <a:endParaRPr lang="en-US">
              <a:solidFill>
                <a:srgbClr val="000000">
                  <a:shade val="90000"/>
                </a:srgbClr>
              </a:solidFill>
              <a:latin typeface="Constantia"/>
            </a:endParaRPr>
          </a:p>
        </p:txBody>
      </p:sp>
    </p:spTree>
    <p:extLst>
      <p:ext uri="{BB962C8B-B14F-4D97-AF65-F5344CB8AC3E}">
        <p14:creationId xmlns:p14="http://schemas.microsoft.com/office/powerpoint/2010/main" val="1727871686"/>
      </p:ext>
    </p:extLst>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203827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8E84C4B-105C-4BBB-BB3B-093DFA909A6B}" type="slidenum">
              <a:rPr lang="en-US"/>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A831E4F-21E9-A34C-AC10-83D7B10DD841}" type="datetimeFigureOut">
              <a:rPr lang="en-US" smtClean="0">
                <a:solidFill>
                  <a:srgbClr val="000000">
                    <a:shade val="90000"/>
                  </a:srgbClr>
                </a:solidFill>
                <a:latin typeface="Constantia"/>
              </a:rPr>
              <a:pPr/>
              <a:t>9/26/2013</a:t>
            </a:fld>
            <a:endParaRPr lang="en-US">
              <a:solidFill>
                <a:srgbClr val="000000">
                  <a:shade val="90000"/>
                </a:srgbClr>
              </a:solidFill>
              <a:latin typeface="Constantia"/>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hade val="90000"/>
                </a:srgbClr>
              </a:solidFill>
              <a:latin typeface="Constantia"/>
            </a:endParaRPr>
          </a:p>
        </p:txBody>
      </p:sp>
      <p:sp>
        <p:nvSpPr>
          <p:cNvPr id="6" name="Slide Number Placeholder 5"/>
          <p:cNvSpPr>
            <a:spLocks noGrp="1"/>
          </p:cNvSpPr>
          <p:nvPr>
            <p:ph type="sldNum" sz="quarter" idx="12"/>
          </p:nvPr>
        </p:nvSpPr>
        <p:spPr/>
        <p:txBody>
          <a:bodyPr/>
          <a:lstStyle>
            <a:lvl1pPr>
              <a:defRPr/>
            </a:lvl1pPr>
          </a:lstStyle>
          <a:p>
            <a:fld id="{DD89183B-55E6-B14D-A94B-ED8054760A93}" type="slidenum">
              <a:rPr lang="en-US" smtClean="0">
                <a:solidFill>
                  <a:srgbClr val="000000">
                    <a:shade val="90000"/>
                  </a:srgbClr>
                </a:solidFill>
                <a:latin typeface="Constantia"/>
              </a:rPr>
              <a:pPr/>
              <a:t>‹#›</a:t>
            </a:fld>
            <a:endParaRPr lang="en-US">
              <a:solidFill>
                <a:srgbClr val="000000">
                  <a:shade val="90000"/>
                </a:srgbClr>
              </a:solidFill>
              <a:latin typeface="Constantia"/>
            </a:endParaRPr>
          </a:p>
        </p:txBody>
      </p:sp>
    </p:spTree>
    <p:extLst>
      <p:ext uri="{BB962C8B-B14F-4D97-AF65-F5344CB8AC3E}">
        <p14:creationId xmlns:p14="http://schemas.microsoft.com/office/powerpoint/2010/main" val="3373438717"/>
      </p:ext>
    </p:extLst>
  </p:cSld>
  <p:clrMapOvr>
    <a:overrideClrMapping bg1="dk1" tx1="lt1" bg2="dk2" tx2="lt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6"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9185790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8"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7890913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4"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0014110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3"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7659298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6"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38554892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sz="1800" i="0" dirty="0">
              <a:solidFill>
                <a:prstClr val="white"/>
              </a:solidFill>
              <a:latin typeface="Constantia"/>
            </a:endParaRPr>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sz="1800" i="0" dirty="0">
              <a:solidFill>
                <a:prstClr val="white"/>
              </a:solidFill>
              <a:latin typeface="Constantia"/>
            </a:endParaRPr>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cs typeface="+mn-cs"/>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cs typeface="+mn-cs"/>
            </a:endParaRPr>
          </a:p>
        </p:txBody>
      </p:sp>
      <p:sp>
        <p:nvSpPr>
          <p:cNvPr id="2" name="Title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Drag picture to placeholder or click icon to add</a:t>
            </a:r>
            <a:endParaRPr lang="en-US" noProof="0" dirty="0"/>
          </a:p>
        </p:txBody>
      </p:sp>
      <p:sp>
        <p:nvSpPr>
          <p:cNvPr id="9" name="Date Placeholder 4"/>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10" name="Footer Placeholder 5"/>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6340396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20261263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2A831E4F-21E9-A34C-AC10-83D7B10DD841}" type="datetimeFigureOut">
              <a:rPr lang="en-US" smtClean="0">
                <a:solidFill>
                  <a:srgbClr val="646B86">
                    <a:shade val="90000"/>
                  </a:srgbClr>
                </a:solidFill>
                <a:latin typeface="Constantia"/>
              </a:rPr>
              <a:pPr/>
              <a:t>9/26/2013</a:t>
            </a:fld>
            <a:endParaRPr lang="en-US">
              <a:solidFill>
                <a:srgbClr val="646B86">
                  <a:shade val="90000"/>
                </a:srgbClr>
              </a:solidFill>
              <a:latin typeface="Constantia"/>
            </a:endParaRPr>
          </a:p>
        </p:txBody>
      </p:sp>
      <p:sp>
        <p:nvSpPr>
          <p:cNvPr id="5" name="Footer Placeholder 21"/>
          <p:cNvSpPr>
            <a:spLocks noGrp="1"/>
          </p:cNvSpPr>
          <p:nvPr>
            <p:ph type="ftr" sz="quarter" idx="11"/>
          </p:nvPr>
        </p:nvSpPr>
        <p:spPr/>
        <p:txBody>
          <a:bodyPr/>
          <a:lstStyle>
            <a:lvl1pPr>
              <a:defRPr/>
            </a:lvl1pPr>
          </a:lstStyle>
          <a:p>
            <a:endParaRPr lang="en-US">
              <a:solidFill>
                <a:srgbClr val="646B86">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fld id="{DD89183B-55E6-B14D-A94B-ED8054760A93}" type="slidenum">
              <a:rPr lang="en-US" smtClean="0">
                <a:solidFill>
                  <a:srgbClr val="646B86">
                    <a:shade val="90000"/>
                  </a:srgbClr>
                </a:solidFill>
                <a:latin typeface="Constantia"/>
              </a:rPr>
              <a:pPr/>
              <a:t>‹#›</a:t>
            </a:fld>
            <a:endParaRPr lang="en-US">
              <a:solidFill>
                <a:srgbClr val="646B86">
                  <a:shade val="90000"/>
                </a:srgbClr>
              </a:solidFill>
              <a:latin typeface="Constantia"/>
            </a:endParaRPr>
          </a:p>
        </p:txBody>
      </p:sp>
    </p:spTree>
    <p:extLst>
      <p:ext uri="{BB962C8B-B14F-4D97-AF65-F5344CB8AC3E}">
        <p14:creationId xmlns:p14="http://schemas.microsoft.com/office/powerpoint/2010/main" val="134522209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524000"/>
            <a:ext cx="7772400" cy="4114800"/>
          </a:xfrm>
        </p:spPr>
        <p:txBody>
          <a:bodyPr>
            <a:normAutofit/>
          </a:bodyPr>
          <a:lstStyle/>
          <a:p>
            <a:pPr lvl="0"/>
            <a:r>
              <a:rPr lang="en-US" noProof="0" smtClean="0"/>
              <a:t>Click icon to add chart</a:t>
            </a:r>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solidFill>
                <a:srgbClr val="646B86">
                  <a:shade val="90000"/>
                </a:srgbClr>
              </a:solidFill>
              <a:latin typeface="Constantia"/>
            </a:endParaRPr>
          </a:p>
        </p:txBody>
      </p:sp>
      <p:sp>
        <p:nvSpPr>
          <p:cNvPr id="5" name="Rectangle 5"/>
          <p:cNvSpPr>
            <a:spLocks noGrp="1" noChangeArrowheads="1"/>
          </p:cNvSpPr>
          <p:nvPr>
            <p:ph type="ftr" sz="quarter" idx="11"/>
          </p:nvPr>
        </p:nvSpPr>
        <p:spPr/>
        <p:txBody>
          <a:bodyPr/>
          <a:lstStyle>
            <a:lvl1pPr>
              <a:defRPr/>
            </a:lvl1pPr>
          </a:lstStyle>
          <a:p>
            <a:pPr>
              <a:defRPr/>
            </a:pPr>
            <a:endParaRPr lang="en-US" dirty="0">
              <a:solidFill>
                <a:srgbClr val="646B86">
                  <a:shade val="90000"/>
                </a:srgbClr>
              </a:solidFill>
              <a:latin typeface="Constantia"/>
            </a:endParaRPr>
          </a:p>
        </p:txBody>
      </p:sp>
    </p:spTree>
    <p:extLst>
      <p:ext uri="{BB962C8B-B14F-4D97-AF65-F5344CB8AC3E}">
        <p14:creationId xmlns:p14="http://schemas.microsoft.com/office/powerpoint/2010/main" val="273511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6C797423-252D-4B8C-B04F-9B445C05F26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07E6B9D4-E3C5-4CDA-8D77-121DC96293A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90D7A15B-7D9B-466E-9381-CFB7A3730D0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DE82D1B4-E0E2-4A01-924A-525D5BA5CDD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Title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pPr>
              <a:defRPr/>
            </a:pPr>
            <a:fld id="{687CAD6C-71EC-42D7-A766-8817203063A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D8699179-34DB-4C3D-AF48-05A0FE65E8D7}" type="slidenum">
              <a:rPr lang="en-US"/>
              <a:pPr>
                <a:defRPr/>
              </a:pPr>
              <a:t>‹#›</a:t>
            </a:fld>
            <a:endParaRPr lang="en-US" dirty="0"/>
          </a:p>
        </p:txBody>
      </p:sp>
      <p:grpSp>
        <p:nvGrpSpPr>
          <p:cNvPr id="1033"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
        <p:nvSpPr>
          <p:cNvPr id="14" name="Rectangle 14"/>
          <p:cNvSpPr>
            <a:spLocks noChangeArrowheads="1"/>
          </p:cNvSpPr>
          <p:nvPr/>
        </p:nvSpPr>
        <p:spPr bwMode="auto">
          <a:xfrm>
            <a:off x="0" y="0"/>
            <a:ext cx="9144000" cy="762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a:defRPr/>
            </a:pPr>
            <a:endParaRPr lang="en-US" dirty="0">
              <a:cs typeface="+mn-cs"/>
            </a:endParaRPr>
          </a:p>
        </p:txBody>
      </p:sp>
      <p:sp>
        <p:nvSpPr>
          <p:cNvPr id="15" name="Rectangle 15"/>
          <p:cNvSpPr>
            <a:spLocks noChangeArrowheads="1"/>
          </p:cNvSpPr>
          <p:nvPr/>
        </p:nvSpPr>
        <p:spPr bwMode="auto">
          <a:xfrm>
            <a:off x="0" y="5867400"/>
            <a:ext cx="9144000" cy="990600"/>
          </a:xfrm>
          <a:prstGeom prst="rect">
            <a:avLst/>
          </a:prstGeom>
          <a:solidFill>
            <a:schemeClr val="tx2"/>
          </a:solidFill>
          <a:ln w="9525">
            <a:solidFill>
              <a:schemeClr val="tx1"/>
            </a:solidFill>
            <a:miter lim="800000"/>
            <a:headEnd/>
            <a:tailEnd/>
          </a:ln>
          <a:effectLst/>
        </p:spPr>
        <p:txBody>
          <a:bodyPr wrap="none" anchor="ctr"/>
          <a:lstStyle/>
          <a:p>
            <a:pPr algn="ctr">
              <a:defRPr/>
            </a:pPr>
            <a:endParaRPr lang="en-US" dirty="0">
              <a:cs typeface="+mn-cs"/>
            </a:endParaRPr>
          </a:p>
        </p:txBody>
      </p:sp>
      <p:sp>
        <p:nvSpPr>
          <p:cNvPr id="16" name="Text Box 20"/>
          <p:cNvSpPr txBox="1">
            <a:spLocks noChangeArrowheads="1"/>
          </p:cNvSpPr>
          <p:nvPr/>
        </p:nvSpPr>
        <p:spPr bwMode="auto">
          <a:xfrm>
            <a:off x="6477000" y="6324600"/>
            <a:ext cx="2667000" cy="338554"/>
          </a:xfrm>
          <a:prstGeom prst="rect">
            <a:avLst/>
          </a:prstGeom>
          <a:noFill/>
          <a:ln w="9525">
            <a:noFill/>
            <a:miter lim="800000"/>
            <a:headEnd/>
            <a:tailEnd/>
          </a:ln>
          <a:effectLst/>
        </p:spPr>
        <p:txBody>
          <a:bodyPr>
            <a:spAutoFit/>
          </a:bodyPr>
          <a:lstStyle/>
          <a:p>
            <a:pPr algn="ctr">
              <a:spcBef>
                <a:spcPct val="50000"/>
              </a:spcBef>
              <a:defRPr/>
            </a:pPr>
            <a:endParaRPr lang="en-US" sz="1600" b="1" i="0" dirty="0">
              <a:solidFill>
                <a:schemeClr val="tx2"/>
              </a:solidFill>
              <a:latin typeface="BankGothic Md BT" pitchFamily="34" charset="0"/>
              <a:cs typeface="Times New Roman" pitchFamily="18" charset="0"/>
            </a:endParaRPr>
          </a:p>
        </p:txBody>
      </p:sp>
      <p:sp>
        <p:nvSpPr>
          <p:cNvPr id="17" name="Rectangle 21"/>
          <p:cNvSpPr>
            <a:spLocks noChangeArrowheads="1"/>
          </p:cNvSpPr>
          <p:nvPr/>
        </p:nvSpPr>
        <p:spPr bwMode="auto">
          <a:xfrm>
            <a:off x="0" y="5715000"/>
            <a:ext cx="9144000" cy="2286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a:defRPr/>
            </a:pPr>
            <a:endParaRPr lang="en-US" dirty="0">
              <a:cs typeface="+mn-cs"/>
            </a:endParaRPr>
          </a:p>
        </p:txBody>
      </p:sp>
      <p:pic>
        <p:nvPicPr>
          <p:cNvPr id="1038" name="Picture 23" descr="ourlogo"/>
          <p:cNvPicPr>
            <a:picLocks noChangeAspect="1" noChangeArrowheads="1"/>
          </p:cNvPicPr>
          <p:nvPr/>
        </p:nvPicPr>
        <p:blipFill>
          <a:blip r:embed="rId15" cstate="print"/>
          <a:srcRect/>
          <a:stretch>
            <a:fillRect/>
          </a:stretch>
        </p:blipFill>
        <p:spPr bwMode="auto">
          <a:xfrm>
            <a:off x="7010400" y="6019802"/>
            <a:ext cx="1828800" cy="701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C00000"/>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C00000"/>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D092A7"/>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fontAlgn="auto">
              <a:spcBef>
                <a:spcPts val="0"/>
              </a:spcBef>
              <a:spcAft>
                <a:spcPts val="0"/>
              </a:spcAft>
            </a:pPr>
            <a:fld id="{C720F44F-A855-4C42-AC15-3E6A7A5AF398}" type="datetimeFigureOut">
              <a:rPr lang="en-US" i="0" smtClean="0">
                <a:solidFill>
                  <a:srgbClr val="646B86">
                    <a:shade val="90000"/>
                  </a:srgbClr>
                </a:solidFill>
                <a:latin typeface="Constantia"/>
              </a:rPr>
              <a:pPr defTabSz="457200" fontAlgn="auto">
                <a:spcBef>
                  <a:spcPts val="0"/>
                </a:spcBef>
                <a:spcAft>
                  <a:spcPts val="0"/>
                </a:spcAft>
              </a:pPr>
              <a:t>9/26/2013</a:t>
            </a:fld>
            <a:endParaRPr lang="en-US" i="0">
              <a:solidFill>
                <a:srgbClr val="646B86">
                  <a:shade val="90000"/>
                </a:srgbClr>
              </a:solidFill>
              <a:latin typeface="Constantia"/>
            </a:endParaRPr>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fontAlgn="auto">
              <a:spcBef>
                <a:spcPts val="0"/>
              </a:spcBef>
              <a:spcAft>
                <a:spcPts val="0"/>
              </a:spcAft>
            </a:pPr>
            <a:endParaRPr lang="en-US" i="0">
              <a:solidFill>
                <a:srgbClr val="646B86">
                  <a:shade val="90000"/>
                </a:srgbClr>
              </a:solidFill>
              <a:latin typeface="Constantia"/>
            </a:endParaRPr>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defTabSz="457200" fontAlgn="auto">
              <a:spcBef>
                <a:spcPts val="0"/>
              </a:spcBef>
              <a:spcAft>
                <a:spcPts val="0"/>
              </a:spcAft>
            </a:pPr>
            <a:fld id="{D1A13741-DC2A-5548-A731-0EE477205922}" type="slidenum">
              <a:rPr lang="en-US" i="0">
                <a:solidFill>
                  <a:srgbClr val="646B86">
                    <a:shade val="90000"/>
                  </a:srgbClr>
                </a:solidFill>
                <a:latin typeface="Constantia"/>
              </a:rPr>
              <a:pPr defTabSz="457200" fontAlgn="auto">
                <a:spcBef>
                  <a:spcPts val="0"/>
                </a:spcBef>
                <a:spcAft>
                  <a:spcPts val="0"/>
                </a:spcAft>
              </a:pPr>
              <a:t>‹#›</a:t>
            </a:fld>
            <a:endParaRPr lang="en-US" i="0">
              <a:solidFill>
                <a:srgbClr val="646B86">
                  <a:shade val="90000"/>
                </a:srgbClr>
              </a:solidFill>
              <a:latin typeface="Constantia"/>
            </a:endParaRPr>
          </a:p>
        </p:txBody>
      </p:sp>
      <p:grpSp>
        <p:nvGrpSpPr>
          <p:cNvPr id="1033"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grpSp>
      <p:sp>
        <p:nvSpPr>
          <p:cNvPr id="14" name="Rectangle 14"/>
          <p:cNvSpPr>
            <a:spLocks noChangeArrowheads="1"/>
          </p:cNvSpPr>
          <p:nvPr/>
        </p:nvSpPr>
        <p:spPr bwMode="auto">
          <a:xfrm>
            <a:off x="0" y="0"/>
            <a:ext cx="9144000" cy="762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endParaRPr>
          </a:p>
        </p:txBody>
      </p:sp>
      <p:sp>
        <p:nvSpPr>
          <p:cNvPr id="15" name="Rectangle 15"/>
          <p:cNvSpPr>
            <a:spLocks noChangeArrowheads="1"/>
          </p:cNvSpPr>
          <p:nvPr/>
        </p:nvSpPr>
        <p:spPr bwMode="auto">
          <a:xfrm>
            <a:off x="0" y="5867400"/>
            <a:ext cx="9144000" cy="990600"/>
          </a:xfrm>
          <a:prstGeom prst="rect">
            <a:avLst/>
          </a:prstGeom>
          <a:solidFill>
            <a:schemeClr val="tx2"/>
          </a:solidFill>
          <a:ln w="9525">
            <a:solidFill>
              <a:schemeClr val="tx1"/>
            </a:solid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endParaRPr>
          </a:p>
        </p:txBody>
      </p:sp>
      <p:sp>
        <p:nvSpPr>
          <p:cNvPr id="16" name="Text Box 20"/>
          <p:cNvSpPr txBox="1">
            <a:spLocks noChangeArrowheads="1"/>
          </p:cNvSpPr>
          <p:nvPr/>
        </p:nvSpPr>
        <p:spPr bwMode="auto">
          <a:xfrm>
            <a:off x="6477000" y="6324600"/>
            <a:ext cx="2667000" cy="338554"/>
          </a:xfrm>
          <a:prstGeom prst="rect">
            <a:avLst/>
          </a:prstGeom>
          <a:noFill/>
          <a:ln w="9525">
            <a:noFill/>
            <a:miter lim="800000"/>
            <a:headEnd/>
            <a:tailEnd/>
          </a:ln>
          <a:effectLst/>
        </p:spPr>
        <p:txBody>
          <a:bodyPr>
            <a:spAutoFit/>
          </a:bodyPr>
          <a:lstStyle/>
          <a:p>
            <a:pPr algn="ctr" defTabSz="457200" fontAlgn="auto">
              <a:spcBef>
                <a:spcPct val="50000"/>
              </a:spcBef>
              <a:spcAft>
                <a:spcPts val="0"/>
              </a:spcAft>
              <a:defRPr/>
            </a:pPr>
            <a:endParaRPr lang="en-US" sz="1600" b="1" i="0" dirty="0">
              <a:solidFill>
                <a:srgbClr val="646B86"/>
              </a:solidFill>
              <a:latin typeface="BankGothic Md BT" pitchFamily="34" charset="0"/>
              <a:cs typeface="Times New Roman" pitchFamily="18" charset="0"/>
            </a:endParaRPr>
          </a:p>
        </p:txBody>
      </p:sp>
      <p:sp>
        <p:nvSpPr>
          <p:cNvPr id="17" name="Rectangle 21"/>
          <p:cNvSpPr>
            <a:spLocks noChangeArrowheads="1"/>
          </p:cNvSpPr>
          <p:nvPr/>
        </p:nvSpPr>
        <p:spPr bwMode="auto">
          <a:xfrm>
            <a:off x="0" y="5715000"/>
            <a:ext cx="9144000" cy="2286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endParaRPr>
          </a:p>
        </p:txBody>
      </p:sp>
      <p:pic>
        <p:nvPicPr>
          <p:cNvPr id="1038" name="Picture 23" descr="ourlogo"/>
          <p:cNvPicPr>
            <a:picLocks noChangeAspect="1" noChangeArrowheads="1"/>
          </p:cNvPicPr>
          <p:nvPr/>
        </p:nvPicPr>
        <p:blipFill>
          <a:blip r:embed="rId14" cstate="print"/>
          <a:srcRect/>
          <a:stretch>
            <a:fillRect/>
          </a:stretch>
        </p:blipFill>
        <p:spPr bwMode="auto">
          <a:xfrm>
            <a:off x="7010400" y="6019802"/>
            <a:ext cx="1828800" cy="701675"/>
          </a:xfrm>
          <a:prstGeom prst="rect">
            <a:avLst/>
          </a:prstGeom>
          <a:noFill/>
          <a:ln w="9525">
            <a:noFill/>
            <a:miter lim="800000"/>
            <a:headEnd/>
            <a:tailEnd/>
          </a:ln>
        </p:spPr>
      </p:pic>
    </p:spTree>
    <p:extLst>
      <p:ext uri="{BB962C8B-B14F-4D97-AF65-F5344CB8AC3E}">
        <p14:creationId xmlns:p14="http://schemas.microsoft.com/office/powerpoint/2010/main" val="426974541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C00000"/>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C00000"/>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D092A7"/>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fontAlgn="auto">
              <a:spcBef>
                <a:spcPts val="0"/>
              </a:spcBef>
              <a:spcAft>
                <a:spcPts val="0"/>
              </a:spcAft>
            </a:pPr>
            <a:fld id="{10A91648-F8B8-E946-B1C5-49E988166F91}" type="datetimeFigureOut">
              <a:rPr lang="en-US" i="0" smtClean="0">
                <a:solidFill>
                  <a:srgbClr val="646B86">
                    <a:shade val="90000"/>
                  </a:srgbClr>
                </a:solidFill>
                <a:latin typeface="Constantia"/>
              </a:rPr>
              <a:pPr defTabSz="457200" fontAlgn="auto">
                <a:spcBef>
                  <a:spcPts val="0"/>
                </a:spcBef>
                <a:spcAft>
                  <a:spcPts val="0"/>
                </a:spcAft>
              </a:pPr>
              <a:t>9/26/2013</a:t>
            </a:fld>
            <a:endParaRPr lang="en-US" i="0">
              <a:solidFill>
                <a:srgbClr val="646B86">
                  <a:shade val="90000"/>
                </a:srgbClr>
              </a:solidFill>
              <a:latin typeface="Constantia"/>
            </a:endParaRPr>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fontAlgn="auto">
              <a:spcBef>
                <a:spcPts val="0"/>
              </a:spcBef>
              <a:spcAft>
                <a:spcPts val="0"/>
              </a:spcAft>
            </a:pPr>
            <a:endParaRPr lang="en-US" i="0">
              <a:solidFill>
                <a:srgbClr val="646B86">
                  <a:shade val="90000"/>
                </a:srgbClr>
              </a:solidFill>
              <a:latin typeface="Constantia"/>
            </a:endParaRPr>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defTabSz="457200" fontAlgn="auto">
              <a:spcBef>
                <a:spcPts val="0"/>
              </a:spcBef>
              <a:spcAft>
                <a:spcPts val="0"/>
              </a:spcAft>
            </a:pPr>
            <a:fld id="{500DF8DC-D554-9146-A437-1CE2E4332840}" type="slidenum">
              <a:rPr lang="en-US" i="0">
                <a:solidFill>
                  <a:srgbClr val="646B86">
                    <a:shade val="90000"/>
                  </a:srgbClr>
                </a:solidFill>
                <a:latin typeface="Constantia"/>
              </a:rPr>
              <a:pPr defTabSz="457200" fontAlgn="auto">
                <a:spcBef>
                  <a:spcPts val="0"/>
                </a:spcBef>
                <a:spcAft>
                  <a:spcPts val="0"/>
                </a:spcAft>
              </a:pPr>
              <a:t>‹#›</a:t>
            </a:fld>
            <a:endParaRPr lang="en-US" i="0">
              <a:solidFill>
                <a:srgbClr val="646B86">
                  <a:shade val="90000"/>
                </a:srgbClr>
              </a:solidFill>
              <a:latin typeface="Constantia"/>
            </a:endParaRPr>
          </a:p>
        </p:txBody>
      </p:sp>
      <p:grpSp>
        <p:nvGrpSpPr>
          <p:cNvPr id="1033"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endParaRPr>
            </a:p>
          </p:txBody>
        </p:sp>
      </p:grpSp>
      <p:sp>
        <p:nvSpPr>
          <p:cNvPr id="14" name="Rectangle 14"/>
          <p:cNvSpPr>
            <a:spLocks noChangeArrowheads="1"/>
          </p:cNvSpPr>
          <p:nvPr/>
        </p:nvSpPr>
        <p:spPr bwMode="auto">
          <a:xfrm>
            <a:off x="0" y="0"/>
            <a:ext cx="9144000" cy="762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endParaRPr>
          </a:p>
        </p:txBody>
      </p:sp>
      <p:sp>
        <p:nvSpPr>
          <p:cNvPr id="15" name="Rectangle 15"/>
          <p:cNvSpPr>
            <a:spLocks noChangeArrowheads="1"/>
          </p:cNvSpPr>
          <p:nvPr/>
        </p:nvSpPr>
        <p:spPr bwMode="auto">
          <a:xfrm>
            <a:off x="0" y="5867400"/>
            <a:ext cx="9144000" cy="990600"/>
          </a:xfrm>
          <a:prstGeom prst="rect">
            <a:avLst/>
          </a:prstGeom>
          <a:solidFill>
            <a:schemeClr val="tx2"/>
          </a:solidFill>
          <a:ln w="9525">
            <a:solidFill>
              <a:schemeClr val="tx1"/>
            </a:solid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endParaRPr>
          </a:p>
        </p:txBody>
      </p:sp>
      <p:sp>
        <p:nvSpPr>
          <p:cNvPr id="16" name="Text Box 20"/>
          <p:cNvSpPr txBox="1">
            <a:spLocks noChangeArrowheads="1"/>
          </p:cNvSpPr>
          <p:nvPr/>
        </p:nvSpPr>
        <p:spPr bwMode="auto">
          <a:xfrm>
            <a:off x="6477000" y="6324600"/>
            <a:ext cx="2667000" cy="338554"/>
          </a:xfrm>
          <a:prstGeom prst="rect">
            <a:avLst/>
          </a:prstGeom>
          <a:noFill/>
          <a:ln w="9525">
            <a:noFill/>
            <a:miter lim="800000"/>
            <a:headEnd/>
            <a:tailEnd/>
          </a:ln>
          <a:effectLst/>
        </p:spPr>
        <p:txBody>
          <a:bodyPr>
            <a:spAutoFit/>
          </a:bodyPr>
          <a:lstStyle/>
          <a:p>
            <a:pPr algn="ctr" defTabSz="457200" fontAlgn="auto">
              <a:spcBef>
                <a:spcPct val="50000"/>
              </a:spcBef>
              <a:spcAft>
                <a:spcPts val="0"/>
              </a:spcAft>
              <a:defRPr/>
            </a:pPr>
            <a:endParaRPr lang="en-US" sz="1600" b="1" i="0" dirty="0">
              <a:solidFill>
                <a:srgbClr val="646B86"/>
              </a:solidFill>
              <a:latin typeface="BankGothic Md BT" pitchFamily="34" charset="0"/>
              <a:cs typeface="Times New Roman" pitchFamily="18" charset="0"/>
            </a:endParaRPr>
          </a:p>
        </p:txBody>
      </p:sp>
      <p:sp>
        <p:nvSpPr>
          <p:cNvPr id="17" name="Rectangle 21"/>
          <p:cNvSpPr>
            <a:spLocks noChangeArrowheads="1"/>
          </p:cNvSpPr>
          <p:nvPr/>
        </p:nvSpPr>
        <p:spPr bwMode="auto">
          <a:xfrm>
            <a:off x="0" y="5715000"/>
            <a:ext cx="9144000" cy="2286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endParaRPr>
          </a:p>
        </p:txBody>
      </p:sp>
      <p:pic>
        <p:nvPicPr>
          <p:cNvPr id="1038" name="Picture 23" descr="ourlogo"/>
          <p:cNvPicPr>
            <a:picLocks noChangeAspect="1" noChangeArrowheads="1"/>
          </p:cNvPicPr>
          <p:nvPr/>
        </p:nvPicPr>
        <p:blipFill>
          <a:blip r:embed="rId14" cstate="print"/>
          <a:srcRect/>
          <a:stretch>
            <a:fillRect/>
          </a:stretch>
        </p:blipFill>
        <p:spPr bwMode="auto">
          <a:xfrm>
            <a:off x="7010400" y="6019802"/>
            <a:ext cx="1828800" cy="701675"/>
          </a:xfrm>
          <a:prstGeom prst="rect">
            <a:avLst/>
          </a:prstGeom>
          <a:noFill/>
          <a:ln w="9525">
            <a:noFill/>
            <a:miter lim="800000"/>
            <a:headEnd/>
            <a:tailEnd/>
          </a:ln>
        </p:spPr>
      </p:pic>
    </p:spTree>
    <p:extLst>
      <p:ext uri="{BB962C8B-B14F-4D97-AF65-F5344CB8AC3E}">
        <p14:creationId xmlns:p14="http://schemas.microsoft.com/office/powerpoint/2010/main" val="415072265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C00000"/>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C00000"/>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D092A7"/>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cs typeface="+mn-cs"/>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fontAlgn="auto">
              <a:spcBef>
                <a:spcPts val="0"/>
              </a:spcBef>
              <a:spcAft>
                <a:spcPts val="0"/>
              </a:spcAft>
            </a:pPr>
            <a:fld id="{2A831E4F-21E9-A34C-AC10-83D7B10DD841}" type="datetimeFigureOut">
              <a:rPr lang="en-US" i="0" smtClean="0">
                <a:solidFill>
                  <a:srgbClr val="646B86">
                    <a:shade val="90000"/>
                  </a:srgbClr>
                </a:solidFill>
                <a:latin typeface="Constantia"/>
                <a:cs typeface="+mn-cs"/>
              </a:rPr>
              <a:pPr defTabSz="457200" fontAlgn="auto">
                <a:spcBef>
                  <a:spcPts val="0"/>
                </a:spcBef>
                <a:spcAft>
                  <a:spcPts val="0"/>
                </a:spcAft>
              </a:pPr>
              <a:t>9/26/2013</a:t>
            </a:fld>
            <a:endParaRPr lang="en-US" i="0">
              <a:solidFill>
                <a:srgbClr val="646B86">
                  <a:shade val="90000"/>
                </a:srgbClr>
              </a:solidFill>
              <a:latin typeface="Constantia"/>
              <a:cs typeface="+mn-cs"/>
            </a:endParaRPr>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fontAlgn="auto">
              <a:spcBef>
                <a:spcPts val="0"/>
              </a:spcBef>
              <a:spcAft>
                <a:spcPts val="0"/>
              </a:spcAft>
            </a:pPr>
            <a:endParaRPr lang="en-US" i="0">
              <a:solidFill>
                <a:srgbClr val="646B86">
                  <a:shade val="90000"/>
                </a:srgbClr>
              </a:solidFill>
              <a:latin typeface="Constantia"/>
              <a:cs typeface="+mn-cs"/>
            </a:endParaRPr>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defTabSz="457200" fontAlgn="auto">
              <a:spcBef>
                <a:spcPts val="0"/>
              </a:spcBef>
              <a:spcAft>
                <a:spcPts val="0"/>
              </a:spcAft>
            </a:pPr>
            <a:fld id="{DD89183B-55E6-B14D-A94B-ED8054760A93}" type="slidenum">
              <a:rPr lang="en-US" i="0">
                <a:solidFill>
                  <a:srgbClr val="646B86">
                    <a:shade val="90000"/>
                  </a:srgbClr>
                </a:solidFill>
                <a:latin typeface="Constantia"/>
                <a:cs typeface="+mn-cs"/>
              </a:rPr>
              <a:pPr defTabSz="457200" fontAlgn="auto">
                <a:spcBef>
                  <a:spcPts val="0"/>
                </a:spcBef>
                <a:spcAft>
                  <a:spcPts val="0"/>
                </a:spcAft>
              </a:pPr>
              <a:t>‹#›</a:t>
            </a:fld>
            <a:endParaRPr lang="en-US" i="0">
              <a:solidFill>
                <a:srgbClr val="646B86">
                  <a:shade val="90000"/>
                </a:srgbClr>
              </a:solidFill>
              <a:latin typeface="Constantia"/>
              <a:cs typeface="+mn-cs"/>
            </a:endParaRPr>
          </a:p>
        </p:txBody>
      </p:sp>
      <p:grpSp>
        <p:nvGrpSpPr>
          <p:cNvPr id="1033"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457200" fontAlgn="auto">
                <a:spcBef>
                  <a:spcPts val="0"/>
                </a:spcBef>
                <a:spcAft>
                  <a:spcPts val="0"/>
                </a:spcAft>
                <a:defRPr/>
              </a:pPr>
              <a:endParaRPr lang="en-US" sz="1800" i="0" dirty="0">
                <a:solidFill>
                  <a:prstClr val="black"/>
                </a:solidFill>
                <a:latin typeface="Constantia"/>
                <a:cs typeface="+mn-cs"/>
              </a:endParaRPr>
            </a:p>
          </p:txBody>
        </p:sp>
      </p:grpSp>
      <p:sp>
        <p:nvSpPr>
          <p:cNvPr id="14" name="Rectangle 14"/>
          <p:cNvSpPr>
            <a:spLocks noChangeArrowheads="1"/>
          </p:cNvSpPr>
          <p:nvPr/>
        </p:nvSpPr>
        <p:spPr bwMode="auto">
          <a:xfrm>
            <a:off x="0" y="0"/>
            <a:ext cx="9144000" cy="762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cs typeface="+mn-cs"/>
            </a:endParaRPr>
          </a:p>
        </p:txBody>
      </p:sp>
      <p:sp>
        <p:nvSpPr>
          <p:cNvPr id="15" name="Rectangle 15"/>
          <p:cNvSpPr>
            <a:spLocks noChangeArrowheads="1"/>
          </p:cNvSpPr>
          <p:nvPr/>
        </p:nvSpPr>
        <p:spPr bwMode="auto">
          <a:xfrm>
            <a:off x="0" y="5867400"/>
            <a:ext cx="9144000" cy="990600"/>
          </a:xfrm>
          <a:prstGeom prst="rect">
            <a:avLst/>
          </a:prstGeom>
          <a:solidFill>
            <a:schemeClr val="tx2"/>
          </a:solidFill>
          <a:ln w="9525">
            <a:solidFill>
              <a:schemeClr val="tx1"/>
            </a:solid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cs typeface="+mn-cs"/>
            </a:endParaRPr>
          </a:p>
        </p:txBody>
      </p:sp>
      <p:sp>
        <p:nvSpPr>
          <p:cNvPr id="16" name="Text Box 20"/>
          <p:cNvSpPr txBox="1">
            <a:spLocks noChangeArrowheads="1"/>
          </p:cNvSpPr>
          <p:nvPr/>
        </p:nvSpPr>
        <p:spPr bwMode="auto">
          <a:xfrm>
            <a:off x="6477000" y="6324600"/>
            <a:ext cx="2667000" cy="338554"/>
          </a:xfrm>
          <a:prstGeom prst="rect">
            <a:avLst/>
          </a:prstGeom>
          <a:noFill/>
          <a:ln w="9525">
            <a:noFill/>
            <a:miter lim="800000"/>
            <a:headEnd/>
            <a:tailEnd/>
          </a:ln>
          <a:effectLst/>
        </p:spPr>
        <p:txBody>
          <a:bodyPr>
            <a:spAutoFit/>
          </a:bodyPr>
          <a:lstStyle/>
          <a:p>
            <a:pPr algn="ctr" defTabSz="457200" fontAlgn="auto">
              <a:spcBef>
                <a:spcPct val="50000"/>
              </a:spcBef>
              <a:spcAft>
                <a:spcPts val="0"/>
              </a:spcAft>
              <a:defRPr/>
            </a:pPr>
            <a:endParaRPr lang="en-US" sz="1600" b="1" i="0" dirty="0">
              <a:solidFill>
                <a:srgbClr val="646B86"/>
              </a:solidFill>
              <a:latin typeface="BankGothic Md BT" pitchFamily="34" charset="0"/>
              <a:cs typeface="Times New Roman" pitchFamily="18" charset="0"/>
            </a:endParaRPr>
          </a:p>
        </p:txBody>
      </p:sp>
      <p:sp>
        <p:nvSpPr>
          <p:cNvPr id="17" name="Rectangle 21"/>
          <p:cNvSpPr>
            <a:spLocks noChangeArrowheads="1"/>
          </p:cNvSpPr>
          <p:nvPr/>
        </p:nvSpPr>
        <p:spPr bwMode="auto">
          <a:xfrm>
            <a:off x="0" y="5715000"/>
            <a:ext cx="9144000" cy="2286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defTabSz="457200" fontAlgn="auto">
              <a:spcBef>
                <a:spcPts val="0"/>
              </a:spcBef>
              <a:spcAft>
                <a:spcPts val="0"/>
              </a:spcAft>
              <a:defRPr/>
            </a:pPr>
            <a:endParaRPr lang="en-US" sz="1800" i="0" dirty="0">
              <a:solidFill>
                <a:prstClr val="black"/>
              </a:solidFill>
              <a:latin typeface="Constantia"/>
              <a:cs typeface="+mn-cs"/>
            </a:endParaRPr>
          </a:p>
        </p:txBody>
      </p:sp>
      <p:pic>
        <p:nvPicPr>
          <p:cNvPr id="1038" name="Picture 23" descr="ourlogo"/>
          <p:cNvPicPr>
            <a:picLocks noChangeAspect="1" noChangeArrowheads="1"/>
          </p:cNvPicPr>
          <p:nvPr/>
        </p:nvPicPr>
        <p:blipFill>
          <a:blip r:embed="rId14" cstate="print"/>
          <a:srcRect/>
          <a:stretch>
            <a:fillRect/>
          </a:stretch>
        </p:blipFill>
        <p:spPr bwMode="auto">
          <a:xfrm>
            <a:off x="7010400" y="6019802"/>
            <a:ext cx="1828800" cy="701675"/>
          </a:xfrm>
          <a:prstGeom prst="rect">
            <a:avLst/>
          </a:prstGeom>
          <a:noFill/>
          <a:ln w="9525">
            <a:noFill/>
            <a:miter lim="800000"/>
            <a:headEnd/>
            <a:tailEnd/>
          </a:ln>
        </p:spPr>
      </p:pic>
    </p:spTree>
    <p:extLst>
      <p:ext uri="{BB962C8B-B14F-4D97-AF65-F5344CB8AC3E}">
        <p14:creationId xmlns:p14="http://schemas.microsoft.com/office/powerpoint/2010/main" val="70971989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C00000"/>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C00000"/>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D092A7"/>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0.xml"/><Relationship Id="rId1" Type="http://schemas.openxmlformats.org/officeDocument/2006/relationships/slideLayout" Target="../slideLayouts/slideLayout44.xml"/></Relationships>
</file>

<file path=ppt/slides/_rels/slide2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3.xml"/><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abasu@sagepolicy.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sagepolicy.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ChangeArrowheads="1"/>
          </p:cNvSpPr>
          <p:nvPr/>
        </p:nvSpPr>
        <p:spPr bwMode="auto">
          <a:xfrm>
            <a:off x="0" y="4114800"/>
            <a:ext cx="9144000" cy="1815882"/>
          </a:xfrm>
          <a:prstGeom prst="rect">
            <a:avLst/>
          </a:prstGeom>
          <a:noFill/>
          <a:ln w="9525">
            <a:noFill/>
            <a:miter lim="800000"/>
            <a:headEnd/>
            <a:tailEnd/>
          </a:ln>
          <a:effectLst/>
        </p:spPr>
        <p:txBody>
          <a:bodyPr wrap="square">
            <a:spAutoFit/>
          </a:bodyPr>
          <a:lstStyle/>
          <a:p>
            <a:pPr algn="ctr" eaLnBrk="0" hangingPunct="0">
              <a:defRPr/>
            </a:pPr>
            <a:r>
              <a:rPr lang="en-US" b="1" dirty="0">
                <a:solidFill>
                  <a:srgbClr val="003366"/>
                </a:solidFill>
                <a:cs typeface="+mn-cs"/>
              </a:rPr>
              <a:t>By: Anirban</a:t>
            </a:r>
            <a:r>
              <a:rPr lang="en-US" b="1" dirty="0">
                <a:solidFill>
                  <a:srgbClr val="003366"/>
                </a:solidFill>
                <a:effectLst>
                  <a:outerShdw blurRad="38100" dist="38100" dir="2700000" algn="tl">
                    <a:srgbClr val="808080"/>
                  </a:outerShdw>
                </a:effectLst>
                <a:cs typeface="+mn-cs"/>
              </a:rPr>
              <a:t> </a:t>
            </a:r>
            <a:r>
              <a:rPr lang="en-US" b="1" dirty="0">
                <a:solidFill>
                  <a:srgbClr val="003366"/>
                </a:solidFill>
                <a:cs typeface="+mn-cs"/>
              </a:rPr>
              <a:t>Basu</a:t>
            </a:r>
            <a:endParaRPr lang="en-US" b="1" dirty="0">
              <a:solidFill>
                <a:srgbClr val="003366"/>
              </a:solidFill>
              <a:effectLst>
                <a:outerShdw blurRad="38100" dist="38100" dir="2700000" algn="tl">
                  <a:srgbClr val="808080"/>
                </a:outerShdw>
              </a:effectLst>
              <a:cs typeface="+mn-cs"/>
            </a:endParaRPr>
          </a:p>
          <a:p>
            <a:pPr algn="ctr" eaLnBrk="0" hangingPunct="0">
              <a:defRPr/>
            </a:pPr>
            <a:r>
              <a:rPr lang="en-US" sz="2000" b="1" dirty="0" smtClean="0">
                <a:solidFill>
                  <a:srgbClr val="003366"/>
                </a:solidFill>
                <a:cs typeface="+mn-cs"/>
              </a:rPr>
              <a:t>Sage Policy Group, Inc.</a:t>
            </a:r>
            <a:endParaRPr lang="en-US" sz="2000" b="1" dirty="0">
              <a:solidFill>
                <a:srgbClr val="003366"/>
              </a:solidFill>
              <a:cs typeface="+mn-cs"/>
            </a:endParaRPr>
          </a:p>
          <a:p>
            <a:pPr algn="ctr" eaLnBrk="0" hangingPunct="0">
              <a:defRPr/>
            </a:pPr>
            <a:endParaRPr lang="en-US" b="1" dirty="0" smtClean="0">
              <a:solidFill>
                <a:srgbClr val="003366"/>
              </a:solidFill>
              <a:cs typeface="+mn-cs"/>
            </a:endParaRPr>
          </a:p>
          <a:p>
            <a:pPr algn="ctr" eaLnBrk="0" hangingPunct="0">
              <a:defRPr/>
            </a:pPr>
            <a:r>
              <a:rPr lang="en-US" sz="2000" b="1" dirty="0" smtClean="0">
                <a:solidFill>
                  <a:srgbClr val="003366"/>
                </a:solidFill>
                <a:cs typeface="+mn-cs"/>
              </a:rPr>
              <a:t>September 26, 2013</a:t>
            </a:r>
            <a:endParaRPr lang="en-US" sz="2000" b="1" dirty="0">
              <a:solidFill>
                <a:srgbClr val="003366"/>
              </a:solidFill>
              <a:cs typeface="+mn-cs"/>
            </a:endParaRPr>
          </a:p>
          <a:p>
            <a:pPr algn="ctr" eaLnBrk="0" hangingPunct="0">
              <a:defRPr/>
            </a:pPr>
            <a:endParaRPr lang="en-US" b="1" dirty="0">
              <a:solidFill>
                <a:schemeClr val="bg1"/>
              </a:solidFill>
              <a:latin typeface="Albertus Medium" pitchFamily="34" charset="0"/>
              <a:cs typeface="+mn-cs"/>
            </a:endParaRPr>
          </a:p>
        </p:txBody>
      </p:sp>
      <p:sp>
        <p:nvSpPr>
          <p:cNvPr id="31747" name="Rectangle 3"/>
          <p:cNvSpPr>
            <a:spLocks noChangeArrowheads="1"/>
          </p:cNvSpPr>
          <p:nvPr/>
        </p:nvSpPr>
        <p:spPr bwMode="auto">
          <a:xfrm>
            <a:off x="0" y="685800"/>
            <a:ext cx="9144000" cy="1143000"/>
          </a:xfrm>
          <a:prstGeom prst="rect">
            <a:avLst/>
          </a:prstGeom>
          <a:noFill/>
          <a:ln w="9525">
            <a:noFill/>
            <a:miter lim="800000"/>
            <a:headEnd/>
            <a:tailEnd/>
          </a:ln>
        </p:spPr>
        <p:txBody>
          <a:bodyPr anchor="ctr"/>
          <a:lstStyle/>
          <a:p>
            <a:pPr algn="ctr">
              <a:defRPr/>
            </a:pPr>
            <a:endParaRPr lang="en-US" sz="4800" b="1" i="0" dirty="0" smtClean="0">
              <a:solidFill>
                <a:schemeClr val="tx2">
                  <a:lumMod val="75000"/>
                </a:schemeClr>
              </a:solidFill>
            </a:endParaRPr>
          </a:p>
          <a:p>
            <a:pPr algn="ctr">
              <a:defRPr/>
            </a:pPr>
            <a:r>
              <a:rPr lang="en-US" sz="4800" b="1" i="0" dirty="0" smtClean="0">
                <a:solidFill>
                  <a:srgbClr val="7030A0"/>
                </a:solidFill>
              </a:rPr>
              <a:t>Going Up for the Rebound</a:t>
            </a:r>
          </a:p>
        </p:txBody>
      </p:sp>
      <p:sp>
        <p:nvSpPr>
          <p:cNvPr id="31748" name="Text Box 4"/>
          <p:cNvSpPr txBox="1">
            <a:spLocks noChangeArrowheads="1"/>
          </p:cNvSpPr>
          <p:nvPr/>
        </p:nvSpPr>
        <p:spPr bwMode="auto">
          <a:xfrm>
            <a:off x="0" y="2667000"/>
            <a:ext cx="9144000" cy="938719"/>
          </a:xfrm>
          <a:prstGeom prst="rect">
            <a:avLst/>
          </a:prstGeom>
          <a:noFill/>
          <a:ln w="9525">
            <a:noFill/>
            <a:miter lim="800000"/>
            <a:headEnd/>
            <a:tailEnd/>
          </a:ln>
        </p:spPr>
        <p:txBody>
          <a:bodyPr wrap="square">
            <a:spAutoFit/>
          </a:bodyPr>
          <a:lstStyle/>
          <a:p>
            <a:pPr algn="ctr">
              <a:spcBef>
                <a:spcPct val="50000"/>
              </a:spcBef>
              <a:defRPr/>
            </a:pPr>
            <a:r>
              <a:rPr lang="en-US" sz="2200" dirty="0">
                <a:solidFill>
                  <a:srgbClr val="003366"/>
                </a:solidFill>
              </a:rPr>
              <a:t>On Behalf </a:t>
            </a:r>
            <a:r>
              <a:rPr lang="en-US" sz="2200" dirty="0" smtClean="0">
                <a:solidFill>
                  <a:srgbClr val="003366"/>
                </a:solidFill>
              </a:rPr>
              <a:t>of</a:t>
            </a:r>
          </a:p>
          <a:p>
            <a:pPr algn="ctr">
              <a:spcBef>
                <a:spcPct val="50000"/>
              </a:spcBef>
              <a:defRPr/>
            </a:pPr>
            <a:r>
              <a:rPr lang="en-US" sz="2200" dirty="0" smtClean="0">
                <a:solidFill>
                  <a:srgbClr val="003366"/>
                </a:solidFill>
              </a:rPr>
              <a:t>FEMSA/FAMA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33400" y="228600"/>
            <a:ext cx="7772400" cy="914400"/>
          </a:xfrm>
        </p:spPr>
        <p:txBody>
          <a:bodyPr>
            <a:normAutofit/>
          </a:bodyPr>
          <a:lstStyle/>
          <a:p>
            <a:pPr fontAlgn="auto">
              <a:spcAft>
                <a:spcPts val="0"/>
              </a:spcAft>
              <a:defRPr/>
            </a:pPr>
            <a:r>
              <a:rPr lang="en-US" sz="2600" b="1" dirty="0" smtClean="0">
                <a:solidFill>
                  <a:srgbClr val="003366"/>
                </a:solidFill>
              </a:rPr>
              <a:t>S&amp;P Select Sector Performance</a:t>
            </a:r>
            <a:r>
              <a:rPr lang="en-US" sz="2800" b="1" dirty="0" smtClean="0">
                <a:solidFill>
                  <a:srgbClr val="003366"/>
                </a:solidFill>
              </a:rPr>
              <a:t/>
            </a:r>
            <a:br>
              <a:rPr lang="en-US" sz="2800" b="1" dirty="0" smtClean="0">
                <a:solidFill>
                  <a:srgbClr val="003366"/>
                </a:solidFill>
              </a:rPr>
            </a:br>
            <a:r>
              <a:rPr lang="en-US" sz="2200" i="1" dirty="0" smtClean="0">
                <a:solidFill>
                  <a:srgbClr val="003366"/>
                </a:solidFill>
              </a:rPr>
              <a:t>July 2013</a:t>
            </a:r>
          </a:p>
        </p:txBody>
      </p:sp>
      <p:sp>
        <p:nvSpPr>
          <p:cNvPr id="11" name="TextBox 10"/>
          <p:cNvSpPr txBox="1"/>
          <p:nvPr/>
        </p:nvSpPr>
        <p:spPr>
          <a:xfrm>
            <a:off x="0" y="5715000"/>
            <a:ext cx="4724400" cy="246221"/>
          </a:xfrm>
          <a:prstGeom prst="rect">
            <a:avLst/>
          </a:prstGeom>
          <a:noFill/>
        </p:spPr>
        <p:txBody>
          <a:bodyPr wrap="square" rtlCol="0">
            <a:spAutoFit/>
          </a:bodyPr>
          <a:lstStyle/>
          <a:p>
            <a:r>
              <a:rPr lang="en-US" sz="1000" i="1" dirty="0" smtClean="0">
                <a:solidFill>
                  <a:schemeClr val="bg1"/>
                </a:solidFill>
                <a:latin typeface="Arial" pitchFamily="34" charset="0"/>
              </a:rPr>
              <a:t>Source: Dow Jones, Standard &amp; Poor’s</a:t>
            </a:r>
            <a:endParaRPr lang="en-US" sz="1000" i="1" dirty="0">
              <a:solidFill>
                <a:schemeClr val="bg1"/>
              </a:solidFill>
              <a:latin typeface="Arial" pitchFamily="34" charset="0"/>
            </a:endParaRPr>
          </a:p>
        </p:txBody>
      </p:sp>
      <p:graphicFrame>
        <p:nvGraphicFramePr>
          <p:cNvPr id="2" name="Chart 1"/>
          <p:cNvGraphicFramePr/>
          <p:nvPr>
            <p:extLst>
              <p:ext uri="{D42A27DB-BD31-4B8C-83A1-F6EECF244321}">
                <p14:modId xmlns:p14="http://schemas.microsoft.com/office/powerpoint/2010/main" val="1641999564"/>
              </p:ext>
            </p:extLst>
          </p:nvPr>
        </p:nvGraphicFramePr>
        <p:xfrm>
          <a:off x="304800" y="1066800"/>
          <a:ext cx="84582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77113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txBox="1">
            <a:spLocks/>
          </p:cNvSpPr>
          <p:nvPr/>
        </p:nvSpPr>
        <p:spPr bwMode="auto">
          <a:xfrm>
            <a:off x="304800" y="533400"/>
            <a:ext cx="8610600" cy="609600"/>
          </a:xfrm>
          <a:prstGeom prst="rect">
            <a:avLst/>
          </a:prstGeom>
          <a:noFill/>
          <a:ln w="9525">
            <a:noFill/>
            <a:miter lim="800000"/>
            <a:headEnd/>
            <a:tailEnd/>
          </a:ln>
        </p:spPr>
        <p:txBody>
          <a:bodyPr anchor="ctr"/>
          <a:lstStyle/>
          <a:p>
            <a:pPr defTabSz="914400" eaLnBrk="0" fontAlgn="base" hangingPunct="0">
              <a:spcBef>
                <a:spcPct val="0"/>
              </a:spcBef>
              <a:spcAft>
                <a:spcPct val="0"/>
              </a:spcAft>
              <a:defRPr/>
            </a:pPr>
            <a:r>
              <a:rPr lang="en-US" sz="2400" b="1" dirty="0">
                <a:solidFill>
                  <a:srgbClr val="003366"/>
                </a:solidFill>
                <a:latin typeface="Calibri"/>
                <a:cs typeface="Arial" pitchFamily="34" charset="0"/>
              </a:rPr>
              <a:t>Federal Reserve Balance Sheet v. S&amp;P 500  Index</a:t>
            </a:r>
            <a:br>
              <a:rPr lang="en-US" sz="2400" b="1" dirty="0">
                <a:solidFill>
                  <a:srgbClr val="003366"/>
                </a:solidFill>
                <a:latin typeface="Calibri"/>
                <a:cs typeface="Arial" pitchFamily="34" charset="0"/>
              </a:rPr>
            </a:br>
            <a:r>
              <a:rPr lang="en-US" sz="2400" i="1" dirty="0">
                <a:solidFill>
                  <a:srgbClr val="003366"/>
                </a:solidFill>
                <a:latin typeface="Calibri"/>
                <a:cs typeface="Arial" pitchFamily="34" charset="0"/>
              </a:rPr>
              <a:t>April 2008 – September 2013</a:t>
            </a:r>
          </a:p>
        </p:txBody>
      </p:sp>
      <p:graphicFrame>
        <p:nvGraphicFramePr>
          <p:cNvPr id="6" name="Chart 6"/>
          <p:cNvGraphicFramePr>
            <a:graphicFrameLocks/>
          </p:cNvGraphicFramePr>
          <p:nvPr>
            <p:extLst/>
          </p:nvPr>
        </p:nvGraphicFramePr>
        <p:xfrm>
          <a:off x="152400" y="1219200"/>
          <a:ext cx="86233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4"/>
          <p:cNvSpPr txBox="1">
            <a:spLocks noChangeArrowheads="1"/>
          </p:cNvSpPr>
          <p:nvPr/>
        </p:nvSpPr>
        <p:spPr bwMode="auto">
          <a:xfrm>
            <a:off x="0" y="5715000"/>
            <a:ext cx="4724400" cy="246221"/>
          </a:xfrm>
          <a:prstGeom prst="rect">
            <a:avLst/>
          </a:prstGeom>
          <a:noFill/>
          <a:ln w="9525">
            <a:noFill/>
            <a:miter lim="800000"/>
            <a:headEnd/>
            <a:tailEnd/>
          </a:ln>
        </p:spPr>
        <p:txBody>
          <a:bodyPr anchor="ctr">
            <a:spAutoFit/>
          </a:bodyPr>
          <a:lstStyle/>
          <a:p>
            <a:pPr defTabSz="914400" eaLnBrk="0" hangingPunct="0">
              <a:spcBef>
                <a:spcPct val="50000"/>
              </a:spcBef>
            </a:pPr>
            <a:r>
              <a:rPr lang="en-US" sz="1000" i="1" dirty="0">
                <a:solidFill>
                  <a:prstClr val="white"/>
                </a:solidFill>
                <a:latin typeface="Arial" pitchFamily="34" charset="0"/>
                <a:cs typeface="Arial" pitchFamily="34" charset="0"/>
              </a:rPr>
              <a:t>Source: Federal Reserve Bank; Yahoo Finance</a:t>
            </a:r>
          </a:p>
        </p:txBody>
      </p:sp>
      <p:sp>
        <p:nvSpPr>
          <p:cNvPr id="2" name="TextBox 1"/>
          <p:cNvSpPr txBox="1"/>
          <p:nvPr/>
        </p:nvSpPr>
        <p:spPr>
          <a:xfrm>
            <a:off x="236648" y="6027003"/>
            <a:ext cx="5021151" cy="461665"/>
          </a:xfrm>
          <a:prstGeom prst="rect">
            <a:avLst/>
          </a:prstGeom>
          <a:noFill/>
        </p:spPr>
        <p:txBody>
          <a:bodyPr wrap="square" rtlCol="0">
            <a:spAutoFit/>
          </a:bodyPr>
          <a:lstStyle/>
          <a:p>
            <a:pPr defTabSz="914400" fontAlgn="base">
              <a:spcBef>
                <a:spcPct val="0"/>
              </a:spcBef>
              <a:spcAft>
                <a:spcPct val="0"/>
              </a:spcAft>
            </a:pPr>
            <a:r>
              <a:rPr lang="en-US" sz="2400" i="1" dirty="0">
                <a:solidFill>
                  <a:srgbClr val="FF7C80"/>
                </a:solidFill>
                <a:latin typeface="Times New Roman" pitchFamily="18" charset="0"/>
                <a:cs typeface="Arial" pitchFamily="34" charset="0"/>
              </a:rPr>
              <a:t>S&amp;P 500 index depicted in orange</a:t>
            </a:r>
          </a:p>
        </p:txBody>
      </p:sp>
    </p:spTree>
    <p:extLst>
      <p:ext uri="{BB962C8B-B14F-4D97-AF65-F5344CB8AC3E}">
        <p14:creationId xmlns:p14="http://schemas.microsoft.com/office/powerpoint/2010/main" val="87958134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6"/>
          <p:cNvSpPr txBox="1">
            <a:spLocks noChangeArrowheads="1"/>
          </p:cNvSpPr>
          <p:nvPr/>
        </p:nvSpPr>
        <p:spPr bwMode="auto">
          <a:xfrm>
            <a:off x="304800" y="5715000"/>
            <a:ext cx="1737976" cy="246221"/>
          </a:xfrm>
          <a:prstGeom prst="rect">
            <a:avLst/>
          </a:prstGeom>
          <a:noFill/>
          <a:ln w="0" algn="ctr">
            <a:noFill/>
            <a:miter lim="800000"/>
            <a:headEnd/>
            <a:tailEnd/>
          </a:ln>
        </p:spPr>
        <p:txBody>
          <a:bodyPr wrap="none">
            <a:spAutoFit/>
          </a:bodyPr>
          <a:lstStyle/>
          <a:p>
            <a:pPr defTabSz="914400" fontAlgn="base">
              <a:spcBef>
                <a:spcPct val="0"/>
              </a:spcBef>
              <a:spcAft>
                <a:spcPct val="0"/>
              </a:spcAft>
            </a:pPr>
            <a:r>
              <a:rPr lang="en-US" sz="1000" i="1" dirty="0">
                <a:solidFill>
                  <a:prstClr val="white"/>
                </a:solidFill>
                <a:latin typeface="Arial" pitchFamily="34" charset="0"/>
                <a:cs typeface="Arial" pitchFamily="34" charset="0"/>
              </a:rPr>
              <a:t>Source:  Moody’s Economy</a:t>
            </a:r>
          </a:p>
        </p:txBody>
      </p:sp>
      <p:sp>
        <p:nvSpPr>
          <p:cNvPr id="30725" name="Rectangle 2"/>
          <p:cNvSpPr>
            <a:spLocks noGrp="1" noChangeArrowheads="1"/>
          </p:cNvSpPr>
          <p:nvPr>
            <p:ph type="title"/>
          </p:nvPr>
        </p:nvSpPr>
        <p:spPr>
          <a:xfrm>
            <a:off x="457200" y="381000"/>
            <a:ext cx="8229600" cy="590550"/>
          </a:xfrm>
        </p:spPr>
        <p:txBody>
          <a:bodyPr/>
          <a:lstStyle/>
          <a:p>
            <a:pPr eaLnBrk="1" hangingPunct="1"/>
            <a:r>
              <a:rPr lang="en-US" sz="2600" b="1" dirty="0" smtClean="0">
                <a:solidFill>
                  <a:srgbClr val="003366"/>
                </a:solidFill>
              </a:rPr>
              <a:t>Recession Watch</a:t>
            </a:r>
            <a:r>
              <a:rPr lang="en-US" sz="2400" dirty="0" smtClean="0">
                <a:solidFill>
                  <a:srgbClr val="003366"/>
                </a:solidFill>
              </a:rPr>
              <a:t/>
            </a:r>
            <a:br>
              <a:rPr lang="en-US" sz="2400" dirty="0" smtClean="0">
                <a:solidFill>
                  <a:srgbClr val="003366"/>
                </a:solidFill>
              </a:rPr>
            </a:br>
            <a:r>
              <a:rPr lang="en-US" sz="2200" i="1" dirty="0" smtClean="0">
                <a:solidFill>
                  <a:srgbClr val="003366"/>
                </a:solidFill>
              </a:rPr>
              <a:t>as of September 2013</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019800"/>
            <a:ext cx="5785096"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4"/>
          <a:stretch>
            <a:fillRect/>
          </a:stretch>
        </p:blipFill>
        <p:spPr>
          <a:xfrm>
            <a:off x="1295400" y="990600"/>
            <a:ext cx="6372726" cy="4484511"/>
          </a:xfrm>
          <a:prstGeom prst="rect">
            <a:avLst/>
          </a:prstGeom>
        </p:spPr>
      </p:pic>
    </p:spTree>
    <p:extLst>
      <p:ext uri="{BB962C8B-B14F-4D97-AF65-F5344CB8AC3E}">
        <p14:creationId xmlns:p14="http://schemas.microsoft.com/office/powerpoint/2010/main" val="42131961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5800" y="122754"/>
            <a:ext cx="7772400" cy="762000"/>
          </a:xfrm>
        </p:spPr>
        <p:txBody>
          <a:bodyPr>
            <a:normAutofit fontScale="90000"/>
          </a:bodyPr>
          <a:lstStyle/>
          <a:p>
            <a:pPr fontAlgn="auto">
              <a:spcAft>
                <a:spcPts val="0"/>
              </a:spcAft>
              <a:defRPr/>
            </a:pPr>
            <a:r>
              <a:rPr lang="en-US" sz="2900" b="1" dirty="0" smtClean="0">
                <a:solidFill>
                  <a:srgbClr val="003366"/>
                </a:solidFill>
              </a:rPr>
              <a:t>Industrial Production</a:t>
            </a:r>
            <a:r>
              <a:rPr lang="en-US" sz="2800" dirty="0" smtClean="0">
                <a:solidFill>
                  <a:srgbClr val="003366"/>
                </a:solidFill>
              </a:rPr>
              <a:t/>
            </a:r>
            <a:br>
              <a:rPr lang="en-US" sz="2800" dirty="0" smtClean="0">
                <a:solidFill>
                  <a:srgbClr val="003366"/>
                </a:solidFill>
              </a:rPr>
            </a:br>
            <a:r>
              <a:rPr lang="en-US" sz="2400" i="1" dirty="0" smtClean="0">
                <a:solidFill>
                  <a:srgbClr val="003366"/>
                </a:solidFill>
              </a:rPr>
              <a:t>March 2001 through August 2013</a:t>
            </a:r>
          </a:p>
        </p:txBody>
      </p:sp>
      <p:sp>
        <p:nvSpPr>
          <p:cNvPr id="5" name="Text Box 4"/>
          <p:cNvSpPr txBox="1">
            <a:spLocks noChangeArrowheads="1"/>
          </p:cNvSpPr>
          <p:nvPr/>
        </p:nvSpPr>
        <p:spPr bwMode="auto">
          <a:xfrm>
            <a:off x="-32658" y="5734601"/>
            <a:ext cx="2463240" cy="246221"/>
          </a:xfrm>
          <a:prstGeom prst="rect">
            <a:avLst/>
          </a:prstGeom>
          <a:noFill/>
          <a:ln w="9525">
            <a:noFill/>
            <a:miter lim="800000"/>
            <a:headEnd/>
            <a:tailEnd/>
          </a:ln>
        </p:spPr>
        <p:txBody>
          <a:bodyPr wrap="square">
            <a:spAutoFit/>
          </a:bodyPr>
          <a:lstStyle/>
          <a:p>
            <a:pPr eaLnBrk="0" hangingPunct="0">
              <a:spcBef>
                <a:spcPct val="50000"/>
              </a:spcBef>
            </a:pPr>
            <a:r>
              <a:rPr lang="en-US" sz="1000" dirty="0">
                <a:solidFill>
                  <a:prstClr val="black"/>
                </a:solidFill>
                <a:latin typeface="Arial" pitchFamily="34" charset="0"/>
              </a:rPr>
              <a:t>Source:   Federal Reserve</a:t>
            </a:r>
          </a:p>
        </p:txBody>
      </p:sp>
      <p:sp>
        <p:nvSpPr>
          <p:cNvPr id="7" name="Rectangle 6"/>
          <p:cNvSpPr/>
          <p:nvPr/>
        </p:nvSpPr>
        <p:spPr>
          <a:xfrm>
            <a:off x="2031661" y="5070937"/>
            <a:ext cx="6705600" cy="646331"/>
          </a:xfrm>
          <a:prstGeom prst="rect">
            <a:avLst/>
          </a:prstGeom>
        </p:spPr>
        <p:txBody>
          <a:bodyPr wrap="square">
            <a:spAutoFit/>
          </a:bodyPr>
          <a:lstStyle/>
          <a:p>
            <a:r>
              <a:rPr lang="en-US" sz="1800" dirty="0">
                <a:solidFill>
                  <a:prstClr val="black"/>
                </a:solidFill>
              </a:rPr>
              <a:t>The industrial production index measures the real output of the manufacturing, mining, and electric and gas utilities industries.</a:t>
            </a:r>
          </a:p>
        </p:txBody>
      </p:sp>
      <p:graphicFrame>
        <p:nvGraphicFramePr>
          <p:cNvPr id="9" name="Chart Placeholder 9"/>
          <p:cNvGraphicFramePr>
            <a:graphicFrameLocks/>
          </p:cNvGraphicFramePr>
          <p:nvPr>
            <p:extLst/>
          </p:nvPr>
        </p:nvGraphicFramePr>
        <p:xfrm>
          <a:off x="-32658" y="754062"/>
          <a:ext cx="9176657"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699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04800"/>
            <a:ext cx="7772400" cy="838200"/>
          </a:xfrm>
        </p:spPr>
        <p:txBody>
          <a:bodyPr>
            <a:normAutofit/>
          </a:bodyPr>
          <a:lstStyle/>
          <a:p>
            <a:pPr fontAlgn="auto">
              <a:spcAft>
                <a:spcPts val="0"/>
              </a:spcAft>
              <a:defRPr/>
            </a:pPr>
            <a:r>
              <a:rPr lang="en-US" sz="2600" b="1" dirty="0" smtClean="0">
                <a:solidFill>
                  <a:srgbClr val="003366"/>
                </a:solidFill>
              </a:rPr>
              <a:t>Gross Domestic Product</a:t>
            </a:r>
            <a:r>
              <a:rPr lang="en-US" sz="2200" dirty="0" smtClean="0">
                <a:solidFill>
                  <a:srgbClr val="003366"/>
                </a:solidFill>
              </a:rPr>
              <a:t/>
            </a:r>
            <a:br>
              <a:rPr lang="en-US" sz="2200" dirty="0" smtClean="0">
                <a:solidFill>
                  <a:srgbClr val="003366"/>
                </a:solidFill>
              </a:rPr>
            </a:br>
            <a:r>
              <a:rPr lang="en-US" sz="2200" i="1" dirty="0" smtClean="0">
                <a:solidFill>
                  <a:srgbClr val="003366"/>
                </a:solidFill>
              </a:rPr>
              <a:t>1990Q1 through 2013Q2</a:t>
            </a:r>
          </a:p>
        </p:txBody>
      </p:sp>
      <p:graphicFrame>
        <p:nvGraphicFramePr>
          <p:cNvPr id="8" name="Chart Placeholder 8"/>
          <p:cNvGraphicFramePr>
            <a:graphicFrameLocks noGrp="1"/>
          </p:cNvGraphicFramePr>
          <p:nvPr>
            <p:ph type="chart" idx="1"/>
            <p:extLst/>
          </p:nvPr>
        </p:nvGraphicFramePr>
        <p:xfrm>
          <a:off x="33647" y="1066800"/>
          <a:ext cx="89916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34820" name="Text Box 4"/>
          <p:cNvSpPr txBox="1">
            <a:spLocks noChangeArrowheads="1"/>
          </p:cNvSpPr>
          <p:nvPr/>
        </p:nvSpPr>
        <p:spPr bwMode="auto">
          <a:xfrm>
            <a:off x="0" y="5715000"/>
            <a:ext cx="3048000" cy="336550"/>
          </a:xfrm>
          <a:prstGeom prst="rect">
            <a:avLst/>
          </a:prstGeom>
          <a:noFill/>
          <a:ln w="9525">
            <a:noFill/>
            <a:miter lim="800000"/>
            <a:headEnd/>
            <a:tailEnd/>
          </a:ln>
        </p:spPr>
        <p:txBody>
          <a:bodyPr>
            <a:spAutoFit/>
          </a:bodyPr>
          <a:lstStyle/>
          <a:p>
            <a:pPr algn="ctr" defTabSz="457200" eaLnBrk="0" fontAlgn="auto" hangingPunct="0">
              <a:spcBef>
                <a:spcPct val="50000"/>
              </a:spcBef>
              <a:spcAft>
                <a:spcPts val="0"/>
              </a:spcAft>
            </a:pPr>
            <a:endParaRPr lang="en-US" sz="1600" i="0" dirty="0">
              <a:solidFill>
                <a:prstClr val="black"/>
              </a:solidFill>
              <a:latin typeface="CG Times"/>
              <a:cs typeface="+mn-cs"/>
            </a:endParaRPr>
          </a:p>
        </p:txBody>
      </p:sp>
      <p:sp>
        <p:nvSpPr>
          <p:cNvPr id="34821" name="Text Box 5"/>
          <p:cNvSpPr txBox="1">
            <a:spLocks noChangeArrowheads="1"/>
          </p:cNvSpPr>
          <p:nvPr/>
        </p:nvSpPr>
        <p:spPr bwMode="auto">
          <a:xfrm>
            <a:off x="304800" y="5715000"/>
            <a:ext cx="3352800" cy="244475"/>
          </a:xfrm>
          <a:prstGeom prst="rect">
            <a:avLst/>
          </a:prstGeom>
          <a:noFill/>
          <a:ln w="9525">
            <a:noFill/>
            <a:miter lim="800000"/>
            <a:headEnd/>
            <a:tailEnd/>
          </a:ln>
        </p:spPr>
        <p:txBody>
          <a:bodyPr>
            <a:spAutoFit/>
          </a:bodyPr>
          <a:lstStyle/>
          <a:p>
            <a:pPr algn="ctr" defTabSz="457200" eaLnBrk="0" fontAlgn="auto" hangingPunct="0">
              <a:spcBef>
                <a:spcPct val="50000"/>
              </a:spcBef>
              <a:spcAft>
                <a:spcPts val="0"/>
              </a:spcAft>
            </a:pPr>
            <a:r>
              <a:rPr lang="en-US" sz="1000" i="0" dirty="0">
                <a:solidFill>
                  <a:prstClr val="white"/>
                </a:solidFill>
                <a:latin typeface="Arial" pitchFamily="34" charset="0"/>
                <a:cs typeface="+mn-cs"/>
              </a:rPr>
              <a:t>Source:   Bureau of Economic Analysis</a:t>
            </a:r>
          </a:p>
        </p:txBody>
      </p:sp>
    </p:spTree>
    <p:extLst>
      <p:ext uri="{BB962C8B-B14F-4D97-AF65-F5344CB8AC3E}">
        <p14:creationId xmlns:p14="http://schemas.microsoft.com/office/powerpoint/2010/main" val="3049103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438400"/>
            <a:ext cx="9144000" cy="1219200"/>
          </a:xfrm>
        </p:spPr>
        <p:txBody>
          <a:bodyPr>
            <a:noAutofit/>
          </a:bodyPr>
          <a:lstStyle/>
          <a:p>
            <a:pPr algn="ctr"/>
            <a:r>
              <a:rPr lang="en-US" sz="6000" b="1" dirty="0" smtClean="0">
                <a:solidFill>
                  <a:srgbClr val="003366"/>
                </a:solidFill>
              </a:rPr>
              <a:t>Red Card/</a:t>
            </a:r>
            <a:br>
              <a:rPr lang="en-US" sz="6000" b="1" dirty="0" smtClean="0">
                <a:solidFill>
                  <a:srgbClr val="003366"/>
                </a:solidFill>
              </a:rPr>
            </a:br>
            <a:r>
              <a:rPr lang="en-US" sz="6000" b="1" dirty="0" smtClean="0">
                <a:solidFill>
                  <a:srgbClr val="003366"/>
                </a:solidFill>
              </a:rPr>
              <a:t>Pink Slip</a:t>
            </a:r>
            <a:endParaRPr lang="en-US" sz="6000" b="1" dirty="0">
              <a:solidFill>
                <a:srgbClr val="003366"/>
              </a:solidFill>
            </a:endParaRPr>
          </a:p>
        </p:txBody>
      </p:sp>
    </p:spTree>
    <p:extLst>
      <p:ext uri="{BB962C8B-B14F-4D97-AF65-F5344CB8AC3E}">
        <p14:creationId xmlns:p14="http://schemas.microsoft.com/office/powerpoint/2010/main" val="1088469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0" y="1219201"/>
          <a:ext cx="89916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8"/>
          <p:cNvSpPr>
            <a:spLocks noGrp="1" noChangeArrowheads="1"/>
          </p:cNvSpPr>
          <p:nvPr>
            <p:ph type="title"/>
          </p:nvPr>
        </p:nvSpPr>
        <p:spPr>
          <a:xfrm>
            <a:off x="381000" y="304800"/>
            <a:ext cx="7848600" cy="762000"/>
          </a:xfrm>
        </p:spPr>
        <p:txBody>
          <a:bodyPr/>
          <a:lstStyle/>
          <a:p>
            <a:pPr eaLnBrk="1" hangingPunct="1"/>
            <a:r>
              <a:rPr lang="en-US" sz="2600" b="1" dirty="0" smtClean="0">
                <a:solidFill>
                  <a:srgbClr val="003366"/>
                </a:solidFill>
              </a:rPr>
              <a:t>Net Change in U.S. Jobs, BLS</a:t>
            </a:r>
            <a:r>
              <a:rPr lang="en-US" sz="2600" dirty="0" smtClean="0">
                <a:solidFill>
                  <a:srgbClr val="003366"/>
                </a:solidFill>
              </a:rPr>
              <a:t/>
            </a:r>
            <a:br>
              <a:rPr lang="en-US" sz="2600" dirty="0" smtClean="0">
                <a:solidFill>
                  <a:srgbClr val="003366"/>
                </a:solidFill>
              </a:rPr>
            </a:br>
            <a:r>
              <a:rPr lang="en-US" sz="2000" i="1" dirty="0" smtClean="0">
                <a:solidFill>
                  <a:srgbClr val="003366"/>
                </a:solidFill>
              </a:rPr>
              <a:t>January 2002 through August 2013</a:t>
            </a:r>
            <a:endParaRPr lang="en-US" sz="2000" dirty="0" smtClean="0">
              <a:solidFill>
                <a:srgbClr val="003366"/>
              </a:solidFill>
            </a:endParaRPr>
          </a:p>
        </p:txBody>
      </p:sp>
      <p:sp>
        <p:nvSpPr>
          <p:cNvPr id="7" name="Text Box 6"/>
          <p:cNvSpPr txBox="1">
            <a:spLocks noChangeArrowheads="1"/>
          </p:cNvSpPr>
          <p:nvPr/>
        </p:nvSpPr>
        <p:spPr bwMode="auto">
          <a:xfrm>
            <a:off x="152400" y="5715000"/>
            <a:ext cx="2153154"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Bureau of Labor Statistics</a:t>
            </a:r>
          </a:p>
        </p:txBody>
      </p:sp>
      <p:sp>
        <p:nvSpPr>
          <p:cNvPr id="9" name="Text Box 9"/>
          <p:cNvSpPr txBox="1">
            <a:spLocks noChangeArrowheads="1"/>
          </p:cNvSpPr>
          <p:nvPr/>
        </p:nvSpPr>
        <p:spPr bwMode="auto">
          <a:xfrm>
            <a:off x="7308810" y="3034820"/>
            <a:ext cx="1835191" cy="707886"/>
          </a:xfrm>
          <a:prstGeom prst="rect">
            <a:avLst/>
          </a:prstGeom>
          <a:noFill/>
          <a:ln w="9525">
            <a:noFill/>
            <a:miter lim="800000"/>
            <a:headEnd/>
            <a:tailEnd/>
          </a:ln>
        </p:spPr>
        <p:txBody>
          <a:bodyPr wrap="square">
            <a:spAutoFit/>
          </a:bodyPr>
          <a:lstStyle/>
          <a:p>
            <a:pPr algn="ctr">
              <a:spcBef>
                <a:spcPct val="50000"/>
              </a:spcBef>
            </a:pPr>
            <a:r>
              <a:rPr lang="en-US" sz="2000" dirty="0">
                <a:solidFill>
                  <a:srgbClr val="C00000"/>
                </a:solidFill>
              </a:rPr>
              <a:t>   </a:t>
            </a:r>
            <a:r>
              <a:rPr lang="en-US" sz="2000" dirty="0" smtClean="0">
                <a:solidFill>
                  <a:srgbClr val="C00000"/>
                </a:solidFill>
              </a:rPr>
              <a:t>August 2013:        +169K</a:t>
            </a:r>
            <a:endParaRPr lang="en-US" sz="2000" dirty="0">
              <a:solidFill>
                <a:srgbClr val="C00000"/>
              </a:solidFill>
            </a:endParaRPr>
          </a:p>
        </p:txBody>
      </p:sp>
    </p:spTree>
    <p:extLst>
      <p:ext uri="{BB962C8B-B14F-4D97-AF65-F5344CB8AC3E}">
        <p14:creationId xmlns:p14="http://schemas.microsoft.com/office/powerpoint/2010/main" val="2736600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6"/>
          <p:cNvSpPr txBox="1">
            <a:spLocks noChangeArrowheads="1"/>
          </p:cNvSpPr>
          <p:nvPr/>
        </p:nvSpPr>
        <p:spPr bwMode="auto">
          <a:xfrm>
            <a:off x="0" y="5715000"/>
            <a:ext cx="2153154" cy="246221"/>
          </a:xfrm>
          <a:prstGeom prst="rect">
            <a:avLst/>
          </a:prstGeom>
          <a:noFill/>
          <a:ln w="0" algn="ctr">
            <a:noFill/>
            <a:miter lim="800000"/>
            <a:headEnd/>
            <a:tailEnd/>
          </a:ln>
        </p:spPr>
        <p:txBody>
          <a:bodyPr wrap="none">
            <a:spAutoFit/>
          </a:bodyPr>
          <a:lstStyle/>
          <a:p>
            <a:pPr defTabSz="457200" fontAlgn="auto">
              <a:spcBef>
                <a:spcPts val="0"/>
              </a:spcBef>
              <a:spcAft>
                <a:spcPts val="0"/>
              </a:spcAft>
            </a:pPr>
            <a:r>
              <a:rPr lang="en-US" sz="1000" i="0" dirty="0">
                <a:solidFill>
                  <a:prstClr val="white"/>
                </a:solidFill>
                <a:latin typeface="Arial" pitchFamily="34" charset="0"/>
              </a:rPr>
              <a:t>Source:  Bureau of Labor Statistics</a:t>
            </a:r>
          </a:p>
        </p:txBody>
      </p:sp>
      <p:sp>
        <p:nvSpPr>
          <p:cNvPr id="24580" name="Rectangle 2"/>
          <p:cNvSpPr>
            <a:spLocks noGrp="1" noChangeArrowheads="1"/>
          </p:cNvSpPr>
          <p:nvPr>
            <p:ph type="title"/>
          </p:nvPr>
        </p:nvSpPr>
        <p:spPr>
          <a:xfrm>
            <a:off x="533400" y="304800"/>
            <a:ext cx="8763000" cy="914400"/>
          </a:xfrm>
        </p:spPr>
        <p:txBody>
          <a:bodyPr>
            <a:noAutofit/>
          </a:bodyPr>
          <a:lstStyle/>
          <a:p>
            <a:pPr eaLnBrk="1" hangingPunct="1"/>
            <a:r>
              <a:rPr lang="en-US" sz="2600" b="1" dirty="0" smtClean="0">
                <a:solidFill>
                  <a:srgbClr val="003366"/>
                </a:solidFill>
              </a:rPr>
              <a:t>National Nonfarm Employment</a:t>
            </a:r>
            <a:r>
              <a:rPr lang="en-US" sz="3200" dirty="0" smtClean="0">
                <a:solidFill>
                  <a:srgbClr val="003366"/>
                </a:solidFill>
              </a:rPr>
              <a:t/>
            </a:r>
            <a:br>
              <a:rPr lang="en-US" sz="3200" dirty="0" smtClean="0">
                <a:solidFill>
                  <a:srgbClr val="003366"/>
                </a:solidFill>
              </a:rPr>
            </a:br>
            <a:r>
              <a:rPr lang="en-US" sz="2400" dirty="0" smtClean="0">
                <a:solidFill>
                  <a:srgbClr val="003366"/>
                </a:solidFill>
              </a:rPr>
              <a:t>by Industry Sector</a:t>
            </a:r>
            <a:r>
              <a:rPr lang="en-US" sz="3200" b="1" dirty="0" smtClean="0">
                <a:solidFill>
                  <a:srgbClr val="003366"/>
                </a:solidFill>
              </a:rPr>
              <a:t/>
            </a:r>
            <a:br>
              <a:rPr lang="en-US" sz="3200" b="1" dirty="0" smtClean="0">
                <a:solidFill>
                  <a:srgbClr val="003366"/>
                </a:solidFill>
              </a:rPr>
            </a:br>
            <a:r>
              <a:rPr lang="en-US" sz="2000" i="1" dirty="0" smtClean="0">
                <a:solidFill>
                  <a:srgbClr val="003366"/>
                </a:solidFill>
              </a:rPr>
              <a:t>August 2012 v. </a:t>
            </a:r>
            <a:r>
              <a:rPr lang="en-US" sz="2000" i="1" smtClean="0">
                <a:solidFill>
                  <a:srgbClr val="003366"/>
                </a:solidFill>
              </a:rPr>
              <a:t>August </a:t>
            </a:r>
            <a:r>
              <a:rPr lang="en-US" sz="2000" i="1" dirty="0" smtClean="0">
                <a:solidFill>
                  <a:srgbClr val="003366"/>
                </a:solidFill>
              </a:rPr>
              <a:t>2013</a:t>
            </a:r>
          </a:p>
        </p:txBody>
      </p:sp>
      <p:graphicFrame>
        <p:nvGraphicFramePr>
          <p:cNvPr id="7" name="Object 3"/>
          <p:cNvGraphicFramePr>
            <a:graphicFrameLocks noGrp="1" noChangeAspect="1"/>
          </p:cNvGraphicFramePr>
          <p:nvPr>
            <p:ph idx="1"/>
            <p:extLst>
              <p:ext uri="{D42A27DB-BD31-4B8C-83A1-F6EECF244321}">
                <p14:modId xmlns:p14="http://schemas.microsoft.com/office/powerpoint/2010/main" val="555227915"/>
              </p:ext>
            </p:extLst>
          </p:nvPr>
        </p:nvGraphicFramePr>
        <p:xfrm>
          <a:off x="0" y="1447800"/>
          <a:ext cx="9069114"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990828" y="4114800"/>
            <a:ext cx="3076972" cy="369332"/>
          </a:xfrm>
          <a:prstGeom prst="rect">
            <a:avLst/>
          </a:prstGeom>
          <a:noFill/>
        </p:spPr>
        <p:txBody>
          <a:bodyPr wrap="square" rtlCol="0">
            <a:spAutoFit/>
          </a:bodyPr>
          <a:lstStyle/>
          <a:p>
            <a:pPr defTabSz="457200" fontAlgn="auto">
              <a:spcBef>
                <a:spcPts val="0"/>
              </a:spcBef>
              <a:spcAft>
                <a:spcPts val="0"/>
              </a:spcAft>
            </a:pPr>
            <a:r>
              <a:rPr lang="en-US" sz="1800" i="0" dirty="0">
                <a:solidFill>
                  <a:srgbClr val="080808"/>
                </a:solidFill>
                <a:latin typeface="Constantia"/>
              </a:rPr>
              <a:t>All told </a:t>
            </a:r>
            <a:r>
              <a:rPr lang="en-US" sz="1800" i="0" dirty="0" smtClean="0">
                <a:solidFill>
                  <a:srgbClr val="080808"/>
                </a:solidFill>
                <a:latin typeface="Constantia"/>
              </a:rPr>
              <a:t>2,206 K </a:t>
            </a:r>
            <a:r>
              <a:rPr lang="en-US" sz="1800" i="0" dirty="0">
                <a:solidFill>
                  <a:srgbClr val="080808"/>
                </a:solidFill>
                <a:latin typeface="Constantia"/>
              </a:rPr>
              <a:t>Jobs gained</a:t>
            </a:r>
          </a:p>
        </p:txBody>
      </p:sp>
    </p:spTree>
    <p:extLst>
      <p:ext uri="{BB962C8B-B14F-4D97-AF65-F5344CB8AC3E}">
        <p14:creationId xmlns:p14="http://schemas.microsoft.com/office/powerpoint/2010/main" val="2381954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6"/>
          <p:cNvSpPr txBox="1">
            <a:spLocks noChangeArrowheads="1"/>
          </p:cNvSpPr>
          <p:nvPr/>
        </p:nvSpPr>
        <p:spPr bwMode="auto">
          <a:xfrm>
            <a:off x="2" y="5715002"/>
            <a:ext cx="2153154" cy="246221"/>
          </a:xfrm>
          <a:prstGeom prst="rect">
            <a:avLst/>
          </a:prstGeom>
          <a:noFill/>
          <a:ln w="0" algn="ctr">
            <a:noFill/>
            <a:miter lim="800000"/>
            <a:headEnd/>
            <a:tailEnd/>
          </a:ln>
        </p:spPr>
        <p:txBody>
          <a:bodyPr wrap="none">
            <a:spAutoFit/>
          </a:bodyPr>
          <a:lstStyle/>
          <a:p>
            <a:pPr defTabSz="914400" fontAlgn="base">
              <a:spcBef>
                <a:spcPct val="0"/>
              </a:spcBef>
              <a:spcAft>
                <a:spcPct val="0"/>
              </a:spcAft>
            </a:pPr>
            <a:r>
              <a:rPr lang="en-US" sz="1000" i="1" dirty="0">
                <a:solidFill>
                  <a:prstClr val="white"/>
                </a:solidFill>
                <a:latin typeface="Arial" pitchFamily="34" charset="0"/>
                <a:cs typeface="Arial" pitchFamily="34" charset="0"/>
              </a:rPr>
              <a:t>Source:  Bureau of Labor Statistics</a:t>
            </a:r>
          </a:p>
        </p:txBody>
      </p:sp>
      <p:sp>
        <p:nvSpPr>
          <p:cNvPr id="31936" name="Text Box 241"/>
          <p:cNvSpPr txBox="1">
            <a:spLocks noChangeArrowheads="1"/>
          </p:cNvSpPr>
          <p:nvPr/>
        </p:nvSpPr>
        <p:spPr bwMode="auto">
          <a:xfrm>
            <a:off x="0" y="6027003"/>
            <a:ext cx="6853254" cy="461665"/>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lang="en-US" sz="2400" i="1" dirty="0">
                <a:solidFill>
                  <a:prstClr val="white"/>
                </a:solidFill>
                <a:latin typeface="Constantia"/>
                <a:cs typeface="Times New Roman" pitchFamily="18" charset="0"/>
              </a:rPr>
              <a:t>U.S. Year-over-year Percent Change: </a:t>
            </a:r>
            <a:r>
              <a:rPr lang="en-US" sz="2400" i="1" dirty="0" smtClean="0">
                <a:solidFill>
                  <a:prstClr val="white">
                    <a:lumMod val="95000"/>
                  </a:prstClr>
                </a:solidFill>
                <a:latin typeface="Constantia"/>
                <a:cs typeface="Times New Roman" pitchFamily="18" charset="0"/>
              </a:rPr>
              <a:t>1.6%</a:t>
            </a:r>
            <a:endParaRPr lang="en-US" sz="2400" i="1" dirty="0">
              <a:solidFill>
                <a:prstClr val="white">
                  <a:lumMod val="95000"/>
                </a:prstClr>
              </a:solidFill>
              <a:latin typeface="Constantia"/>
              <a:cs typeface="Times New Roman" pitchFamily="18" charset="0"/>
            </a:endParaRPr>
          </a:p>
        </p:txBody>
      </p:sp>
      <p:sp>
        <p:nvSpPr>
          <p:cNvPr id="31937" name="Rectangle 3"/>
          <p:cNvSpPr>
            <a:spLocks noGrp="1" noChangeArrowheads="1"/>
          </p:cNvSpPr>
          <p:nvPr>
            <p:ph type="title"/>
          </p:nvPr>
        </p:nvSpPr>
        <p:spPr>
          <a:xfrm>
            <a:off x="533400" y="609600"/>
            <a:ext cx="7696200" cy="304800"/>
          </a:xfrm>
        </p:spPr>
        <p:txBody>
          <a:bodyPr/>
          <a:lstStyle/>
          <a:p>
            <a:pPr eaLnBrk="1" hangingPunct="1"/>
            <a:r>
              <a:rPr lang="en-US" sz="2600" b="1" dirty="0" smtClean="0">
                <a:solidFill>
                  <a:srgbClr val="003366"/>
                </a:solidFill>
              </a:rPr>
              <a:t>Employment Growth, U.S. States (SA) </a:t>
            </a:r>
            <a:r>
              <a:rPr lang="en-US" sz="2600" dirty="0" smtClean="0">
                <a:solidFill>
                  <a:srgbClr val="003366"/>
                </a:solidFill>
              </a:rPr>
              <a:t/>
            </a:r>
            <a:br>
              <a:rPr lang="en-US" sz="2600" dirty="0" smtClean="0">
                <a:solidFill>
                  <a:srgbClr val="003366"/>
                </a:solidFill>
              </a:rPr>
            </a:br>
            <a:r>
              <a:rPr lang="en-US" sz="2200" i="1" dirty="0" smtClean="0">
                <a:solidFill>
                  <a:srgbClr val="003366"/>
                </a:solidFill>
              </a:rPr>
              <a:t>August 2012 v. August 2013 Percent Change</a:t>
            </a:r>
          </a:p>
        </p:txBody>
      </p:sp>
      <p:graphicFrame>
        <p:nvGraphicFramePr>
          <p:cNvPr id="6" name="Group 5"/>
          <p:cNvGraphicFramePr>
            <a:graphicFrameLocks/>
          </p:cNvGraphicFramePr>
          <p:nvPr>
            <p:extLst/>
          </p:nvPr>
        </p:nvGraphicFramePr>
        <p:xfrm>
          <a:off x="152400" y="1143000"/>
          <a:ext cx="8748299" cy="4419598"/>
        </p:xfrm>
        <a:graphic>
          <a:graphicData uri="http://schemas.openxmlformats.org/drawingml/2006/table">
            <a:tbl>
              <a:tblPr/>
              <a:tblGrid>
                <a:gridCol w="603504"/>
                <a:gridCol w="1709928"/>
                <a:gridCol w="603504"/>
                <a:gridCol w="603504"/>
                <a:gridCol w="1707419"/>
                <a:gridCol w="603504"/>
                <a:gridCol w="603504"/>
                <a:gridCol w="1709928"/>
                <a:gridCol w="603504"/>
              </a:tblGrid>
              <a:tr h="364503">
                <a:tc>
                  <a:txBody>
                    <a:bodyPr/>
                    <a:lstStyle/>
                    <a:p>
                      <a:pPr algn="ctr" fontAlgn="b"/>
                      <a:r>
                        <a:rPr lang="en-US" sz="1100" b="0" i="0" u="none" strike="noStrike" dirty="0">
                          <a:solidFill>
                            <a:srgbClr val="000000"/>
                          </a:solidFill>
                          <a:effectLst/>
                          <a:latin typeface="Arial"/>
                          <a:cs typeface="Arial"/>
                        </a:rPr>
                        <a:t>Rank</a:t>
                      </a:r>
                    </a:p>
                  </a:txBody>
                  <a:tcPr marL="12700" marR="12700" marT="12700" marB="0" anchor="b">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dirty="0">
                          <a:solidFill>
                            <a:srgbClr val="000000"/>
                          </a:solidFill>
                          <a:effectLst/>
                          <a:latin typeface="Arial"/>
                          <a:cs typeface="Arial"/>
                        </a:rPr>
                        <a:t>State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Rank</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State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Rank</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State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a:t>
                      </a:r>
                    </a:p>
                  </a:txBody>
                  <a:tcPr marL="12700" marR="12700" marT="12700" marB="0" anchor="b">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dirty="0">
                          <a:solidFill>
                            <a:srgbClr val="000000"/>
                          </a:solidFill>
                          <a:effectLst/>
                          <a:latin typeface="Arial"/>
                          <a:cs typeface="Arial"/>
                        </a:rPr>
                        <a:t>1</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North Dakota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3.0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Michigan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Illinois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1.0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2</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Idaho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Jersey</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Kansas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1.0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dirty="0">
                          <a:solidFill>
                            <a:srgbClr val="000000"/>
                          </a:solidFill>
                          <a:effectLst/>
                          <a:latin typeface="Arial"/>
                          <a:cs typeface="Arial"/>
                        </a:rPr>
                        <a:t>3</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Utah</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North Carolina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Nebraska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1.0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4</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Colorado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Oregon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York</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1.0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dirty="0">
                          <a:solidFill>
                            <a:srgbClr val="000000"/>
                          </a:solidFill>
                          <a:effectLst/>
                          <a:latin typeface="Arial"/>
                          <a:cs typeface="Arial"/>
                        </a:rPr>
                        <a:t>4</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Texas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Delaware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West Virginia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1.0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1" i="0" u="none" strike="noStrike" dirty="0">
                          <a:solidFill>
                            <a:srgbClr val="000000"/>
                          </a:solidFill>
                          <a:effectLst/>
                          <a:latin typeface="Arial"/>
                          <a:cs typeface="Arial"/>
                        </a:rPr>
                        <a:t>6</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1" i="0" u="none" strike="noStrike">
                          <a:solidFill>
                            <a:srgbClr val="000000"/>
                          </a:solidFill>
                          <a:effectLst/>
                          <a:latin typeface="Arial"/>
                          <a:cs typeface="Arial"/>
                        </a:rPr>
                        <a:t>Georgia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1" i="0" u="none" strike="noStrike" dirty="0">
                          <a:solidFill>
                            <a:srgbClr val="000000"/>
                          </a:solidFill>
                          <a:effectLst/>
                          <a:latin typeface="Arial"/>
                          <a:cs typeface="Arial"/>
                        </a:rPr>
                        <a:t>2.3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California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Connecticut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0.9</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dirty="0">
                          <a:solidFill>
                            <a:srgbClr val="000000"/>
                          </a:solidFill>
                          <a:effectLst/>
                          <a:latin typeface="Arial"/>
                          <a:cs typeface="Arial"/>
                        </a:rPr>
                        <a:t>7</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dirty="0">
                          <a:solidFill>
                            <a:srgbClr val="000000"/>
                          </a:solidFill>
                          <a:effectLst/>
                          <a:latin typeface="Arial"/>
                          <a:cs typeface="Arial"/>
                        </a:rPr>
                        <a:t>Nevada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Vermont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Virginia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0.9</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7</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Washington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Massachusetts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Hampshire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0.8</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dirty="0">
                          <a:solidFill>
                            <a:srgbClr val="000000"/>
                          </a:solidFill>
                          <a:effectLst/>
                          <a:latin typeface="Arial"/>
                          <a:cs typeface="Arial"/>
                        </a:rPr>
                        <a:t>9</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Minnesota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Missouri</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Alabama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0.7</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10</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Arizona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2.0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South Dakota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Maine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0.7</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10</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Louisiana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2.0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Iowa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Pennsylvania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0.7</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12</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Mississippi</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Wisconsin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Ohio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0.6</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12</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Montana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Kentucky</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Oklahoma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0.6</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12</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South Carolina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Tennessee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Hawaii</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0.4</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15</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Florida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Mexico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Rhode Island</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0.4</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a:solidFill>
                            <a:srgbClr val="000000"/>
                          </a:solidFill>
                          <a:effectLst/>
                          <a:latin typeface="Arial"/>
                          <a:cs typeface="Arial"/>
                        </a:rPr>
                        <a:t>16</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Indiana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Wyoming</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50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District of Columbia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0.2</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535">
                <a:tc>
                  <a:txBody>
                    <a:bodyPr/>
                    <a:lstStyle/>
                    <a:p>
                      <a:pPr algn="ctr" fontAlgn="b"/>
                      <a:r>
                        <a:rPr lang="en-US" sz="1100" b="0" i="0" u="none" strike="noStrike" dirty="0">
                          <a:solidFill>
                            <a:srgbClr val="000000"/>
                          </a:solidFill>
                          <a:effectLst/>
                          <a:latin typeface="Arial"/>
                          <a:cs typeface="Arial"/>
                        </a:rPr>
                        <a:t>16</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Maryland</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Arkansas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1.0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51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Alaska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-0.5</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84614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6"/>
          <p:cNvSpPr txBox="1">
            <a:spLocks noChangeArrowheads="1"/>
          </p:cNvSpPr>
          <p:nvPr/>
        </p:nvSpPr>
        <p:spPr bwMode="auto">
          <a:xfrm>
            <a:off x="132846" y="5715002"/>
            <a:ext cx="2153154" cy="246221"/>
          </a:xfrm>
          <a:prstGeom prst="rect">
            <a:avLst/>
          </a:prstGeom>
          <a:noFill/>
          <a:ln w="0" algn="ctr">
            <a:noFill/>
            <a:miter lim="800000"/>
            <a:headEnd/>
            <a:tailEnd/>
          </a:ln>
        </p:spPr>
        <p:txBody>
          <a:bodyPr wrap="none">
            <a:spAutoFit/>
          </a:bodyPr>
          <a:lstStyle/>
          <a:p>
            <a:pPr defTabSz="914400" fontAlgn="base">
              <a:spcBef>
                <a:spcPct val="0"/>
              </a:spcBef>
              <a:spcAft>
                <a:spcPct val="0"/>
              </a:spcAft>
            </a:pPr>
            <a:r>
              <a:rPr lang="en-US" sz="1000" i="1" dirty="0">
                <a:solidFill>
                  <a:prstClr val="white"/>
                </a:solidFill>
                <a:latin typeface="Arial" pitchFamily="34" charset="0"/>
                <a:cs typeface="Arial" pitchFamily="34" charset="0"/>
              </a:rPr>
              <a:t>Source:  Bureau of Labor Statistics</a:t>
            </a:r>
          </a:p>
        </p:txBody>
      </p:sp>
      <p:sp>
        <p:nvSpPr>
          <p:cNvPr id="31936" name="Text Box 241"/>
          <p:cNvSpPr txBox="1">
            <a:spLocks noChangeArrowheads="1"/>
          </p:cNvSpPr>
          <p:nvPr/>
        </p:nvSpPr>
        <p:spPr bwMode="auto">
          <a:xfrm>
            <a:off x="0" y="6027003"/>
            <a:ext cx="6853254" cy="461665"/>
          </a:xfrm>
          <a:prstGeom prst="rect">
            <a:avLst/>
          </a:prstGeom>
          <a:noFill/>
          <a:ln w="9525">
            <a:noFill/>
            <a:miter lim="800000"/>
            <a:headEnd/>
            <a:tailEnd/>
          </a:ln>
        </p:spPr>
        <p:txBody>
          <a:bodyPr wrap="square">
            <a:spAutoFit/>
          </a:bodyPr>
          <a:lstStyle/>
          <a:p>
            <a:pPr algn="ctr" defTabSz="914400" fontAlgn="base">
              <a:spcBef>
                <a:spcPct val="0"/>
              </a:spcBef>
              <a:spcAft>
                <a:spcPct val="0"/>
              </a:spcAft>
            </a:pPr>
            <a:r>
              <a:rPr lang="en-US" sz="2400" i="1" dirty="0">
                <a:solidFill>
                  <a:prstClr val="white"/>
                </a:solidFill>
                <a:latin typeface="Times New Roman" pitchFamily="18" charset="0"/>
                <a:cs typeface="Times New Roman" pitchFamily="18" charset="0"/>
              </a:rPr>
              <a:t>U.S. Unemployment Rate: </a:t>
            </a:r>
            <a:r>
              <a:rPr lang="en-US" sz="2400" i="1" dirty="0" smtClean="0">
                <a:solidFill>
                  <a:prstClr val="white"/>
                </a:solidFill>
                <a:latin typeface="Times New Roman" pitchFamily="18" charset="0"/>
                <a:cs typeface="Times New Roman" pitchFamily="18" charset="0"/>
              </a:rPr>
              <a:t>7.3%</a:t>
            </a:r>
            <a:endParaRPr lang="en-US" sz="2400" i="1" dirty="0">
              <a:solidFill>
                <a:prstClr val="white"/>
              </a:solidFill>
              <a:latin typeface="Times New Roman" pitchFamily="18" charset="0"/>
              <a:cs typeface="Times New Roman" pitchFamily="18" charset="0"/>
            </a:endParaRPr>
          </a:p>
        </p:txBody>
      </p:sp>
      <p:sp>
        <p:nvSpPr>
          <p:cNvPr id="31937" name="Rectangle 3"/>
          <p:cNvSpPr>
            <a:spLocks noGrp="1" noChangeArrowheads="1"/>
          </p:cNvSpPr>
          <p:nvPr>
            <p:ph type="title"/>
          </p:nvPr>
        </p:nvSpPr>
        <p:spPr>
          <a:xfrm>
            <a:off x="533400" y="609600"/>
            <a:ext cx="7696200" cy="304800"/>
          </a:xfrm>
        </p:spPr>
        <p:txBody>
          <a:bodyPr/>
          <a:lstStyle/>
          <a:p>
            <a:pPr eaLnBrk="1" hangingPunct="1"/>
            <a:r>
              <a:rPr lang="en-US" sz="2600" b="1" dirty="0" smtClean="0">
                <a:solidFill>
                  <a:srgbClr val="003366"/>
                </a:solidFill>
              </a:rPr>
              <a:t>Unemployment Rates, U.S. States (SA) </a:t>
            </a:r>
            <a:r>
              <a:rPr lang="en-US" sz="2600" dirty="0" smtClean="0">
                <a:solidFill>
                  <a:srgbClr val="003366"/>
                </a:solidFill>
              </a:rPr>
              <a:t/>
            </a:r>
            <a:br>
              <a:rPr lang="en-US" sz="2600" dirty="0" smtClean="0">
                <a:solidFill>
                  <a:srgbClr val="003366"/>
                </a:solidFill>
              </a:rPr>
            </a:br>
            <a:r>
              <a:rPr lang="en-US" sz="2200" i="1" dirty="0" smtClean="0">
                <a:solidFill>
                  <a:srgbClr val="003366"/>
                </a:solidFill>
              </a:rPr>
              <a:t>August 2013</a:t>
            </a:r>
          </a:p>
        </p:txBody>
      </p:sp>
      <p:graphicFrame>
        <p:nvGraphicFramePr>
          <p:cNvPr id="6" name="Group 5"/>
          <p:cNvGraphicFramePr>
            <a:graphicFrameLocks/>
          </p:cNvGraphicFramePr>
          <p:nvPr>
            <p:extLst>
              <p:ext uri="{D42A27DB-BD31-4B8C-83A1-F6EECF244321}">
                <p14:modId xmlns:p14="http://schemas.microsoft.com/office/powerpoint/2010/main" val="368890921"/>
              </p:ext>
            </p:extLst>
          </p:nvPr>
        </p:nvGraphicFramePr>
        <p:xfrm>
          <a:off x="132848" y="990600"/>
          <a:ext cx="8817513" cy="4571998"/>
        </p:xfrm>
        <a:graphic>
          <a:graphicData uri="http://schemas.openxmlformats.org/drawingml/2006/table">
            <a:tbl>
              <a:tblPr/>
              <a:tblGrid>
                <a:gridCol w="591473"/>
                <a:gridCol w="1762723"/>
                <a:gridCol w="587574"/>
                <a:gridCol w="587574"/>
                <a:gridCol w="1762723"/>
                <a:gridCol w="587574"/>
                <a:gridCol w="587574"/>
                <a:gridCol w="1822655"/>
                <a:gridCol w="527643"/>
              </a:tblGrid>
              <a:tr h="316422">
                <a:tc>
                  <a:txBody>
                    <a:bodyPr/>
                    <a:lstStyle/>
                    <a:p>
                      <a:pPr algn="ctr" fontAlgn="b"/>
                      <a:r>
                        <a:rPr lang="en-US" sz="1100" b="0" i="0" u="none" strike="noStrike" dirty="0">
                          <a:solidFill>
                            <a:srgbClr val="000000"/>
                          </a:solidFill>
                          <a:effectLst/>
                          <a:latin typeface="Arial"/>
                          <a:cs typeface="Arial"/>
                        </a:rPr>
                        <a:t>Rank</a:t>
                      </a:r>
                    </a:p>
                  </a:txBody>
                  <a:tcPr marL="12700" marR="12700" marT="12700" marB="0" anchor="b">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State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Rank</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State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Rank</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State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a:t>
                      </a:r>
                    </a:p>
                  </a:txBody>
                  <a:tcPr marL="12700" marR="12700" marT="12700" marB="0" anchor="b">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1</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North Dakota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3.0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Alaska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6.5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Connecticut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8.1</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2</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South Dakota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19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Wisconsin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6.7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Indiana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8.1</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3</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Nebraska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Idaho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6.8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Oregon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8.1</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4</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Hawaii</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Mexico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6.8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South Carolina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8.1</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5160">
                <a:tc>
                  <a:txBody>
                    <a:bodyPr/>
                    <a:lstStyle/>
                    <a:p>
                      <a:pPr algn="ctr" fontAlgn="b"/>
                      <a:r>
                        <a:rPr lang="en-US" sz="1100" b="0" i="0" u="none" strike="noStrike">
                          <a:solidFill>
                            <a:srgbClr val="000000"/>
                          </a:solidFill>
                          <a:effectLst/>
                          <a:latin typeface="Arial"/>
                          <a:cs typeface="Arial"/>
                        </a:rPr>
                        <a:t>5</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Vermont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Colorado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7.0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Arizona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8.3</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5</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Wyoming</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1" i="0" u="none" strike="noStrike" dirty="0">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1" i="0" u="none" strike="noStrike" dirty="0">
                          <a:solidFill>
                            <a:srgbClr val="000000"/>
                          </a:solidFill>
                          <a:effectLst/>
                          <a:latin typeface="Arial"/>
                          <a:cs typeface="Arial"/>
                        </a:rPr>
                        <a:t>Florida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1" i="0" u="none" strike="noStrike" dirty="0" smtClean="0">
                          <a:solidFill>
                            <a:srgbClr val="000000"/>
                          </a:solidFill>
                          <a:effectLst/>
                          <a:latin typeface="Arial"/>
                          <a:cs typeface="Arial"/>
                        </a:rPr>
                        <a:t>7.0</a:t>
                      </a:r>
                      <a:endParaRPr lang="en-US" sz="1100" b="1"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Kentucky</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8.4</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7</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Utah</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Louisiana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7.0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Mississippi</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8.5</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8</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Iowa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Maine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7.0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Jersey</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8.5</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9</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Hampshire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5.0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Maryland</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7.0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Tennessee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8.5</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10</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Minnesota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5.1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22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Washington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7.0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District of Columbia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8.7</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11</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Montana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5.3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Massachusetts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dirty="0">
                          <a:solidFill>
                            <a:srgbClr val="000000"/>
                          </a:solidFill>
                          <a:effectLst/>
                          <a:latin typeface="Arial"/>
                          <a:cs typeface="Arial"/>
                        </a:rPr>
                        <a:t>Georgia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8.7</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dirty="0">
                          <a:solidFill>
                            <a:srgbClr val="000000"/>
                          </a:solidFill>
                          <a:effectLst/>
                          <a:latin typeface="Arial"/>
                          <a:cs typeface="Arial"/>
                        </a:rPr>
                        <a:t>11</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Oklahoma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5.3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28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Missouri</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44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dirty="0">
                          <a:solidFill>
                            <a:srgbClr val="000000"/>
                          </a:solidFill>
                          <a:effectLst/>
                          <a:latin typeface="Arial"/>
                          <a:cs typeface="Arial"/>
                        </a:rPr>
                        <a:t>North Carolina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8.7</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13</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Virginia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5.8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Delaware</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California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8.9</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a:solidFill>
                            <a:srgbClr val="000000"/>
                          </a:solidFill>
                          <a:effectLst/>
                          <a:latin typeface="Arial"/>
                          <a:cs typeface="Arial"/>
                        </a:rPr>
                        <a:t>14</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Kansas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5.9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Ohio</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Michigan</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cs typeface="Arial"/>
                        </a:rPr>
                        <a:t>9.0</a:t>
                      </a:r>
                      <a:endParaRPr lang="en-US" sz="1100" b="0" i="0" u="none" strike="noStrike" dirty="0">
                        <a:solidFill>
                          <a:srgbClr val="000000"/>
                        </a:solidFill>
                        <a:effectLst/>
                        <a:latin typeface="Arial"/>
                        <a:cs typeface="Arial"/>
                      </a:endParaRP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dirty="0">
                          <a:solidFill>
                            <a:srgbClr val="000000"/>
                          </a:solidFill>
                          <a:effectLst/>
                          <a:latin typeface="Arial"/>
                          <a:cs typeface="Arial"/>
                        </a:rPr>
                        <a:t>15</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Alabama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6.3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Arkansas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49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Rhode Island</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9.1</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dirty="0">
                          <a:solidFill>
                            <a:srgbClr val="000000"/>
                          </a:solidFill>
                          <a:effectLst/>
                          <a:latin typeface="Arial"/>
                          <a:cs typeface="Arial"/>
                        </a:rPr>
                        <a:t>15</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West Virginia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6.3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33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New York</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50</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Illinois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9.2</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fontAlgn="b"/>
                      <a:r>
                        <a:rPr lang="en-US" sz="1100" b="0" i="0" u="none" strike="noStrike" dirty="0">
                          <a:solidFill>
                            <a:srgbClr val="000000"/>
                          </a:solidFill>
                          <a:effectLst/>
                          <a:latin typeface="Arial"/>
                          <a:cs typeface="Arial"/>
                        </a:rPr>
                        <a:t>17</a:t>
                      </a:r>
                    </a:p>
                  </a:txBody>
                  <a:tcPr marL="12700" marR="12700" marT="12700"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Texas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6.4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34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Pennsylvania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a:solidFill>
                            <a:srgbClr val="000000"/>
                          </a:solidFill>
                          <a:effectLst/>
                          <a:latin typeface="Arial"/>
                          <a:cs typeface="Arial"/>
                        </a:rPr>
                        <a:t>7.7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51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fontAlgn="b"/>
                      <a:r>
                        <a:rPr lang="en-US" sz="1100" b="0" i="0" u="none" strike="noStrike">
                          <a:solidFill>
                            <a:srgbClr val="000000"/>
                          </a:solidFill>
                          <a:effectLst/>
                          <a:latin typeface="Arial"/>
                          <a:cs typeface="Arial"/>
                        </a:rPr>
                        <a:t>Nevada</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fontAlgn="b"/>
                      <a:r>
                        <a:rPr lang="en-US" sz="1100" b="0" i="0" u="none" strike="noStrike" dirty="0">
                          <a:solidFill>
                            <a:srgbClr val="000000"/>
                          </a:solidFill>
                          <a:effectLst/>
                          <a:latin typeface="Arial"/>
                          <a:cs typeface="Arial"/>
                        </a:rPr>
                        <a:t>9.5</a:t>
                      </a:r>
                    </a:p>
                  </a:txBody>
                  <a:tcPr marL="12700" marR="12700" marT="12700"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299108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2590800"/>
            <a:ext cx="7772400" cy="914400"/>
          </a:xfrm>
          <a:noFill/>
        </p:spPr>
        <p:txBody>
          <a:bodyPr>
            <a:noAutofit/>
          </a:bodyPr>
          <a:lstStyle/>
          <a:p>
            <a:pPr algn="ctr"/>
            <a:r>
              <a:rPr lang="en-US" sz="6000" b="1" dirty="0" smtClean="0">
                <a:solidFill>
                  <a:srgbClr val="003366"/>
                </a:solidFill>
              </a:rPr>
              <a:t>First Pitch</a:t>
            </a:r>
            <a:endParaRPr lang="en-US" sz="6000" b="1" dirty="0">
              <a:solidFill>
                <a:srgbClr val="C00000"/>
              </a:solidFill>
            </a:endParaRPr>
          </a:p>
        </p:txBody>
      </p:sp>
    </p:spTree>
    <p:extLst>
      <p:ext uri="{BB962C8B-B14F-4D97-AF65-F5344CB8AC3E}">
        <p14:creationId xmlns:p14="http://schemas.microsoft.com/office/powerpoint/2010/main" val="4876678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533400" y="228600"/>
            <a:ext cx="8153400" cy="685800"/>
          </a:xfrm>
        </p:spPr>
        <p:txBody>
          <a:bodyPr>
            <a:normAutofit fontScale="90000"/>
          </a:bodyPr>
          <a:lstStyle/>
          <a:p>
            <a:pPr fontAlgn="auto">
              <a:spcAft>
                <a:spcPts val="0"/>
              </a:spcAft>
              <a:defRPr/>
            </a:pPr>
            <a:r>
              <a:rPr lang="en-US" sz="2900" b="1" dirty="0" smtClean="0">
                <a:solidFill>
                  <a:srgbClr val="003366"/>
                </a:solidFill>
              </a:rPr>
              <a:t>Unemployment Rates, 20 Largest Metros (NSA)</a:t>
            </a:r>
            <a:r>
              <a:rPr lang="en-US" sz="2800" dirty="0" smtClean="0">
                <a:solidFill>
                  <a:srgbClr val="003366"/>
                </a:solidFill>
              </a:rPr>
              <a:t/>
            </a:r>
            <a:br>
              <a:rPr lang="en-US" sz="2800" dirty="0" smtClean="0">
                <a:solidFill>
                  <a:srgbClr val="003366"/>
                </a:solidFill>
              </a:rPr>
            </a:br>
            <a:r>
              <a:rPr lang="en-US" sz="2400" i="1" dirty="0" smtClean="0">
                <a:solidFill>
                  <a:srgbClr val="003366"/>
                </a:solidFill>
              </a:rPr>
              <a:t>July 2013</a:t>
            </a:r>
          </a:p>
        </p:txBody>
      </p:sp>
      <p:sp>
        <p:nvSpPr>
          <p:cNvPr id="45166" name="Text Box 4"/>
          <p:cNvSpPr txBox="1">
            <a:spLocks noChangeArrowheads="1"/>
          </p:cNvSpPr>
          <p:nvPr/>
        </p:nvSpPr>
        <p:spPr bwMode="auto">
          <a:xfrm>
            <a:off x="228600" y="5715002"/>
            <a:ext cx="5486400" cy="246221"/>
          </a:xfrm>
          <a:prstGeom prst="rect">
            <a:avLst/>
          </a:prstGeom>
          <a:noFill/>
          <a:ln w="9525">
            <a:noFill/>
            <a:miter lim="800000"/>
            <a:headEnd/>
            <a:tailEnd/>
          </a:ln>
        </p:spPr>
        <p:txBody>
          <a:bodyPr>
            <a:spAutoFit/>
          </a:bodyPr>
          <a:lstStyle/>
          <a:p>
            <a:pPr defTabSz="914400" eaLnBrk="0" fontAlgn="base" hangingPunct="0">
              <a:spcBef>
                <a:spcPct val="50000"/>
              </a:spcBef>
              <a:spcAft>
                <a:spcPct val="0"/>
              </a:spcAft>
            </a:pPr>
            <a:r>
              <a:rPr lang="en-US" sz="1000" i="1" dirty="0">
                <a:solidFill>
                  <a:prstClr val="white"/>
                </a:solidFill>
                <a:latin typeface="Arial" pitchFamily="34" charset="0"/>
                <a:cs typeface="Arial" pitchFamily="34" charset="0"/>
              </a:rPr>
              <a:t>Source:  Bureau of Labor Statistics</a:t>
            </a:r>
          </a:p>
        </p:txBody>
      </p:sp>
      <p:graphicFrame>
        <p:nvGraphicFramePr>
          <p:cNvPr id="6" name="Content Placeholder 6"/>
          <p:cNvGraphicFramePr>
            <a:graphicFrameLocks noGrp="1"/>
          </p:cNvGraphicFramePr>
          <p:nvPr>
            <p:ph type="chart" idx="1"/>
            <p:extLst>
              <p:ext uri="{D42A27DB-BD31-4B8C-83A1-F6EECF244321}">
                <p14:modId xmlns:p14="http://schemas.microsoft.com/office/powerpoint/2010/main" val="1073111359"/>
              </p:ext>
            </p:extLst>
          </p:nvPr>
        </p:nvGraphicFramePr>
        <p:xfrm>
          <a:off x="381000" y="914400"/>
          <a:ext cx="8382000" cy="4791157"/>
        </p:xfrm>
        <a:graphic>
          <a:graphicData uri="http://schemas.openxmlformats.org/drawingml/2006/table">
            <a:tbl>
              <a:tblPr/>
              <a:tblGrid>
                <a:gridCol w="533400"/>
                <a:gridCol w="3429000"/>
                <a:gridCol w="381000"/>
                <a:gridCol w="204854"/>
                <a:gridCol w="496173"/>
                <a:gridCol w="2956573"/>
                <a:gridCol w="381000"/>
              </a:tblGrid>
              <a:tr h="363278">
                <a:tc>
                  <a:txBody>
                    <a:bodyPr/>
                    <a:lstStyle/>
                    <a:p>
                      <a:pPr algn="ctr" rtl="0" fontAlgn="b"/>
                      <a:r>
                        <a:rPr lang="en-US" sz="1300" b="0" i="0" u="none" strike="noStrike" dirty="0">
                          <a:solidFill>
                            <a:srgbClr val="000000"/>
                          </a:solidFill>
                          <a:effectLst/>
                          <a:latin typeface="Verdana"/>
                        </a:rPr>
                        <a:t>Rank</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0" i="0" u="none" strike="noStrike" dirty="0">
                          <a:solidFill>
                            <a:srgbClr val="000000"/>
                          </a:solidFill>
                          <a:effectLst/>
                          <a:latin typeface="Verdana"/>
                        </a:rPr>
                        <a:t>MSA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0" i="0" u="none" strike="noStrike" dirty="0">
                          <a:solidFill>
                            <a:srgbClr val="000000"/>
                          </a:solidFill>
                          <a:effectLst/>
                          <a:latin typeface="Verdana"/>
                        </a:rPr>
                        <a:t>UR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300" b="0" i="0" u="none" strike="noStrike" dirty="0">
                          <a:solidFill>
                            <a:srgbClr val="000000"/>
                          </a:solidFill>
                          <a:effectLst/>
                          <a:latin typeface="Verdana"/>
                        </a:rPr>
                        <a:t>Rank</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0" i="0" u="none" strike="noStrike" dirty="0">
                          <a:solidFill>
                            <a:srgbClr val="000000"/>
                          </a:solidFill>
                          <a:effectLst/>
                          <a:latin typeface="Verdana"/>
                        </a:rPr>
                        <a:t>MSA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0" i="0" u="none" strike="noStrike" dirty="0">
                          <a:solidFill>
                            <a:srgbClr val="000000"/>
                          </a:solidFill>
                          <a:effectLst/>
                          <a:latin typeface="Verdana"/>
                        </a:rPr>
                        <a:t>UR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4742">
                <a:tc>
                  <a:txBody>
                    <a:bodyPr/>
                    <a:lstStyle/>
                    <a:p>
                      <a:pPr algn="ctr" fontAlgn="b"/>
                      <a:r>
                        <a:rPr lang="en-US" sz="1100" b="0" i="0" u="none" strike="noStrike" dirty="0">
                          <a:solidFill>
                            <a:srgbClr val="000000"/>
                          </a:solidFill>
                          <a:effectLst/>
                          <a:latin typeface="Verdana"/>
                          <a:cs typeface="Verdana"/>
                        </a:rPr>
                        <a:t>1</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Minneapolis-St. Paul-Bloomington, MN-WI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4.9</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10</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Baltimore-Towson, MD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Verdana"/>
                          <a:cs typeface="Verdana"/>
                        </a:rPr>
                        <a:t>7.5</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1179">
                <a:tc>
                  <a:txBody>
                    <a:bodyPr/>
                    <a:lstStyle/>
                    <a:p>
                      <a:pPr algn="ctr" fontAlgn="b"/>
                      <a:r>
                        <a:rPr lang="en-US" sz="1100" b="1" i="0" u="none" strike="noStrike" dirty="0">
                          <a:solidFill>
                            <a:srgbClr val="000000"/>
                          </a:solidFill>
                          <a:effectLst/>
                          <a:latin typeface="Verdana"/>
                          <a:cs typeface="Verdana"/>
                        </a:rPr>
                        <a:t>2</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Washington-Arlington-Alexandria, DC-VA-MD-WV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5.7</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12</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San Diego-Carlsbad-San Marcos, CA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7.8</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3851">
                <a:tc>
                  <a:txBody>
                    <a:bodyPr/>
                    <a:lstStyle/>
                    <a:p>
                      <a:pPr algn="ctr" fontAlgn="b"/>
                      <a:r>
                        <a:rPr lang="en-US" sz="1100" b="0" i="0" u="none" strike="noStrike" dirty="0">
                          <a:solidFill>
                            <a:srgbClr val="000000"/>
                          </a:solidFill>
                          <a:effectLst/>
                          <a:latin typeface="Verdana"/>
                          <a:cs typeface="Verdana"/>
                        </a:rPr>
                        <a:t>3</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Seattle-Tacoma-Bellevue, WA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Verdana"/>
                          <a:cs typeface="Verdana"/>
                        </a:rPr>
                        <a:t>5.8</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Verdana"/>
                          <a:cs typeface="Verdana"/>
                        </a:rPr>
                        <a:t>13</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St. Louis, MO-IL Metropolitan Statistical Area1</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7.9</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fontAlgn="b"/>
                      <a:r>
                        <a:rPr lang="en-US" sz="1100" b="0" i="0" u="none" strike="noStrike">
                          <a:solidFill>
                            <a:srgbClr val="000000"/>
                          </a:solidFill>
                          <a:effectLst/>
                          <a:latin typeface="Verdana"/>
                          <a:cs typeface="Verdana"/>
                        </a:rPr>
                        <a:t>4</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Dallas-Fort Worth-Arlington, TX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Verdana"/>
                          <a:cs typeface="Verdana"/>
                        </a:rPr>
                        <a:t>6.4</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14</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New York-Northern New Jersey-Long Island, NY-NJ-PA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Verdana"/>
                          <a:cs typeface="Verdana"/>
                        </a:rPr>
                        <a:t>8.0</a:t>
                      </a:r>
                      <a:endParaRPr lang="en-US" sz="1100" b="0" i="0" u="none" strike="noStrike" dirty="0">
                        <a:solidFill>
                          <a:srgbClr val="000000"/>
                        </a:solidFill>
                        <a:effectLst/>
                        <a:latin typeface="Verdana"/>
                        <a:cs typeface="Verdana"/>
                      </a:endParaRP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fontAlgn="b"/>
                      <a:r>
                        <a:rPr lang="en-US" sz="1100" b="0" i="0" u="none" strike="noStrike">
                          <a:solidFill>
                            <a:srgbClr val="000000"/>
                          </a:solidFill>
                          <a:effectLst/>
                          <a:latin typeface="Verdana"/>
                          <a:cs typeface="Verdana"/>
                        </a:rPr>
                        <a:t>5</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Houston-Sugar Land-Baytown, TX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Verdana"/>
                          <a:cs typeface="Verdana"/>
                        </a:rPr>
                        <a:t>6.5</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Verdana"/>
                          <a:cs typeface="Verdana"/>
                        </a:rPr>
                        <a:t>15</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Verdana"/>
                          <a:cs typeface="Verdana"/>
                        </a:rPr>
                        <a:t>Philadelphia-Camden-Wilmington, PA-NJ-DE-MD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Verdana"/>
                          <a:cs typeface="Verdana"/>
                        </a:rPr>
                        <a:t>8.4</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890">
                <a:tc>
                  <a:txBody>
                    <a:bodyPr/>
                    <a:lstStyle/>
                    <a:p>
                      <a:pPr algn="ctr" fontAlgn="b"/>
                      <a:r>
                        <a:rPr lang="en-US" sz="1100" b="0" i="0" u="none" strike="noStrike">
                          <a:solidFill>
                            <a:srgbClr val="000000"/>
                          </a:solidFill>
                          <a:effectLst/>
                          <a:latin typeface="Verdana"/>
                          <a:cs typeface="Verdana"/>
                        </a:rPr>
                        <a:t>6</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Boston-Cambridge-Quincy, MA-NH Metropolitan NECTA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6.6</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Verdana"/>
                          <a:cs typeface="Verdana"/>
                        </a:rPr>
                        <a:t>16</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Verdana"/>
                          <a:cs typeface="Verdana"/>
                        </a:rPr>
                        <a:t>Atlanta-Sandy Springs-Marietta, GA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8.6</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777">
                <a:tc>
                  <a:txBody>
                    <a:bodyPr/>
                    <a:lstStyle/>
                    <a:p>
                      <a:pPr algn="ctr" fontAlgn="b"/>
                      <a:r>
                        <a:rPr lang="en-US" sz="1100" b="0" i="0" u="none" strike="noStrike" dirty="0">
                          <a:solidFill>
                            <a:srgbClr val="000000"/>
                          </a:solidFill>
                          <a:effectLst/>
                          <a:latin typeface="Verdana"/>
                          <a:cs typeface="Verdana"/>
                        </a:rPr>
                        <a:t>7</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San Francisco-Oakland-Fremont, CA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Verdana"/>
                          <a:cs typeface="Verdana"/>
                        </a:rPr>
                        <a:t>6.9</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17</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Chicago-Joliet-Naperville, IL-IN-WI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9.6</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849">
                <a:tc>
                  <a:txBody>
                    <a:bodyPr/>
                    <a:lstStyle/>
                    <a:p>
                      <a:pPr algn="ctr" fontAlgn="b"/>
                      <a:r>
                        <a:rPr lang="en-US" sz="1100" b="0" i="0" u="none" strike="noStrike" dirty="0">
                          <a:solidFill>
                            <a:srgbClr val="000000"/>
                          </a:solidFill>
                          <a:effectLst/>
                          <a:latin typeface="Verdana"/>
                          <a:cs typeface="Verdana"/>
                        </a:rPr>
                        <a:t>7</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Phoenix-Mesa-Glendale, AZ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Verdana"/>
                          <a:cs typeface="Verdana"/>
                        </a:rPr>
                        <a:t>6.9</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18</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Los Angeles-Long Beach-Santa Ana, CA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9.8</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fontAlgn="b"/>
                      <a:r>
                        <a:rPr lang="en-US" sz="1100" b="1" i="0" u="none" strike="noStrike" dirty="0">
                          <a:solidFill>
                            <a:srgbClr val="000000"/>
                          </a:solidFill>
                          <a:effectLst/>
                          <a:latin typeface="Verdana"/>
                          <a:cs typeface="Verdana"/>
                        </a:rPr>
                        <a:t>9</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Verdana"/>
                          <a:cs typeface="Verdana"/>
                        </a:rPr>
                        <a:t>Tampa-St. Petersburg-Clearwater, FL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Verdana"/>
                          <a:cs typeface="Verdana"/>
                        </a:rPr>
                        <a:t>7.3</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19</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Detroit-Warren-Livonia, MI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Verdana"/>
                          <a:cs typeface="Verdana"/>
                        </a:rPr>
                        <a:t>10.4</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fontAlgn="b"/>
                      <a:r>
                        <a:rPr lang="en-US" sz="1100" b="1" i="0" u="none" strike="noStrike" dirty="0">
                          <a:solidFill>
                            <a:srgbClr val="000000"/>
                          </a:solidFill>
                          <a:effectLst/>
                          <a:latin typeface="Verdana"/>
                          <a:cs typeface="Verdana"/>
                        </a:rPr>
                        <a:t>10</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Verdana"/>
                          <a:cs typeface="Verdana"/>
                        </a:rPr>
                        <a:t>Miami-Fort Lauderdale-Pompano Beach, FL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Verdana"/>
                          <a:cs typeface="Verdana"/>
                        </a:rPr>
                        <a:t>7.5</a:t>
                      </a: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Verdana"/>
                        <a:cs typeface="Verdan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Verdana"/>
                          <a:cs typeface="Verdana"/>
                        </a:rPr>
                        <a:t>20</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Verdana"/>
                          <a:cs typeface="Verdana"/>
                        </a:rPr>
                        <a:t>Riverside-San Bernardino-Ontario, CA Metropolitan Statistical Area</a:t>
                      </a:r>
                    </a:p>
                  </a:txBody>
                  <a:tcPr marL="12700" marR="12700" marT="38100" marB="3810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Verdana"/>
                          <a:cs typeface="Verdana"/>
                        </a:rPr>
                        <a:t>11.0</a:t>
                      </a:r>
                      <a:endParaRPr lang="en-US" sz="1100" b="0" i="0" u="none" strike="noStrike" dirty="0">
                        <a:solidFill>
                          <a:srgbClr val="000000"/>
                        </a:solidFill>
                        <a:effectLst/>
                        <a:latin typeface="Verdana"/>
                        <a:cs typeface="Verdana"/>
                      </a:endParaRPr>
                    </a:p>
                  </a:txBody>
                  <a:tcPr marL="12700" marR="12700" marT="38100" marB="3810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77917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221784"/>
            <a:ext cx="7772400" cy="1143000"/>
          </a:xfrm>
        </p:spPr>
        <p:txBody>
          <a:bodyPr>
            <a:normAutofit/>
          </a:bodyPr>
          <a:lstStyle/>
          <a:p>
            <a:pPr algn="ctr"/>
            <a:r>
              <a:rPr lang="en-US" sz="6000" b="1" dirty="0" smtClean="0">
                <a:solidFill>
                  <a:srgbClr val="003366"/>
                </a:solidFill>
              </a:rPr>
              <a:t>Pad Save</a:t>
            </a:r>
            <a:endParaRPr lang="en-US" sz="6000" b="1" dirty="0">
              <a:solidFill>
                <a:srgbClr val="003366"/>
              </a:solidFill>
            </a:endParaRPr>
          </a:p>
        </p:txBody>
      </p:sp>
    </p:spTree>
    <p:extLst>
      <p:ext uri="{BB962C8B-B14F-4D97-AF65-F5344CB8AC3E}">
        <p14:creationId xmlns:p14="http://schemas.microsoft.com/office/powerpoint/2010/main" val="3205595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76200"/>
            <a:ext cx="7772400" cy="838200"/>
          </a:xfrm>
        </p:spPr>
        <p:txBody>
          <a:bodyPr>
            <a:normAutofit/>
          </a:bodyPr>
          <a:lstStyle/>
          <a:p>
            <a:pPr fontAlgn="auto">
              <a:spcAft>
                <a:spcPts val="0"/>
              </a:spcAft>
              <a:defRPr/>
            </a:pPr>
            <a:r>
              <a:rPr lang="en-US" sz="2600" b="1" dirty="0" smtClean="0">
                <a:solidFill>
                  <a:srgbClr val="003366"/>
                </a:solidFill>
              </a:rPr>
              <a:t>15-Year &amp; 30-Year Fixed Mortgage Rates </a:t>
            </a:r>
            <a:r>
              <a:rPr lang="en-US" sz="2800" dirty="0" smtClean="0">
                <a:solidFill>
                  <a:srgbClr val="003366"/>
                </a:solidFill>
              </a:rPr>
              <a:t/>
            </a:r>
            <a:br>
              <a:rPr lang="en-US" sz="2800" dirty="0" smtClean="0">
                <a:solidFill>
                  <a:srgbClr val="003366"/>
                </a:solidFill>
              </a:rPr>
            </a:br>
            <a:r>
              <a:rPr lang="en-US" sz="2200" i="1" dirty="0" smtClean="0">
                <a:solidFill>
                  <a:srgbClr val="003366"/>
                </a:solidFill>
              </a:rPr>
              <a:t>January 1995 through August 2013</a:t>
            </a:r>
          </a:p>
        </p:txBody>
      </p:sp>
      <p:sp>
        <p:nvSpPr>
          <p:cNvPr id="18436" name="Text Box 4"/>
          <p:cNvSpPr txBox="1">
            <a:spLocks noChangeArrowheads="1"/>
          </p:cNvSpPr>
          <p:nvPr/>
        </p:nvSpPr>
        <p:spPr bwMode="auto">
          <a:xfrm>
            <a:off x="304800" y="5715002"/>
            <a:ext cx="3352800" cy="246221"/>
          </a:xfrm>
          <a:prstGeom prst="rect">
            <a:avLst/>
          </a:prstGeom>
          <a:noFill/>
          <a:ln w="9525">
            <a:noFill/>
            <a:miter lim="800000"/>
            <a:headEnd/>
            <a:tailEnd/>
          </a:ln>
        </p:spPr>
        <p:txBody>
          <a:bodyPr>
            <a:spAutoFit/>
          </a:bodyPr>
          <a:lstStyle/>
          <a:p>
            <a:pPr defTabSz="914400" eaLnBrk="0" fontAlgn="base" hangingPunct="0">
              <a:spcBef>
                <a:spcPct val="50000"/>
              </a:spcBef>
              <a:spcAft>
                <a:spcPct val="0"/>
              </a:spcAft>
            </a:pPr>
            <a:r>
              <a:rPr lang="en-US" sz="1000" i="1" dirty="0">
                <a:solidFill>
                  <a:prstClr val="white"/>
                </a:solidFill>
                <a:latin typeface="Arial" pitchFamily="34" charset="0"/>
                <a:cs typeface="Arial" pitchFamily="34" charset="0"/>
              </a:rPr>
              <a:t>Source:  Freddie Mac</a:t>
            </a:r>
          </a:p>
        </p:txBody>
      </p:sp>
      <p:graphicFrame>
        <p:nvGraphicFramePr>
          <p:cNvPr id="7" name="Object 3"/>
          <p:cNvGraphicFramePr>
            <a:graphicFrameLocks noGrp="1" noChangeAspect="1"/>
          </p:cNvGraphicFramePr>
          <p:nvPr>
            <p:ph type="chart" idx="1"/>
            <p:extLst/>
          </p:nvPr>
        </p:nvGraphicFramePr>
        <p:xfrm>
          <a:off x="135908" y="1031175"/>
          <a:ext cx="8855692" cy="4607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58029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762000" y="0"/>
            <a:ext cx="7848600" cy="990600"/>
          </a:xfrm>
        </p:spPr>
        <p:txBody>
          <a:bodyPr>
            <a:normAutofit/>
          </a:bodyPr>
          <a:lstStyle/>
          <a:p>
            <a:pPr fontAlgn="auto">
              <a:spcAft>
                <a:spcPts val="0"/>
              </a:spcAft>
              <a:defRPr/>
            </a:pPr>
            <a:r>
              <a:rPr lang="en-US" sz="2600" b="1" dirty="0" smtClean="0">
                <a:solidFill>
                  <a:srgbClr val="003366"/>
                </a:solidFill>
              </a:rPr>
              <a:t>U.S. New Home Sales</a:t>
            </a:r>
            <a:r>
              <a:rPr lang="en-US" sz="2800" dirty="0" smtClean="0">
                <a:solidFill>
                  <a:srgbClr val="003366"/>
                </a:solidFill>
              </a:rPr>
              <a:t/>
            </a:r>
            <a:br>
              <a:rPr lang="en-US" sz="2800" dirty="0" smtClean="0">
                <a:solidFill>
                  <a:srgbClr val="003366"/>
                </a:solidFill>
              </a:rPr>
            </a:br>
            <a:r>
              <a:rPr lang="en-US" sz="2200" i="1" dirty="0" smtClean="0">
                <a:solidFill>
                  <a:srgbClr val="003366"/>
                </a:solidFill>
              </a:rPr>
              <a:t>January 1999 through August 2013</a:t>
            </a:r>
          </a:p>
        </p:txBody>
      </p:sp>
      <p:sp>
        <p:nvSpPr>
          <p:cNvPr id="19460" name="Text Box 4"/>
          <p:cNvSpPr txBox="1">
            <a:spLocks noChangeArrowheads="1"/>
          </p:cNvSpPr>
          <p:nvPr/>
        </p:nvSpPr>
        <p:spPr bwMode="auto">
          <a:xfrm>
            <a:off x="152400" y="5715000"/>
            <a:ext cx="4724400" cy="244475"/>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Economy.com, Census Bureau</a:t>
            </a:r>
          </a:p>
        </p:txBody>
      </p:sp>
      <p:graphicFrame>
        <p:nvGraphicFramePr>
          <p:cNvPr id="6" name="Object 2"/>
          <p:cNvGraphicFramePr>
            <a:graphicFrameLocks noGrp="1" noChangeAspect="1"/>
          </p:cNvGraphicFramePr>
          <p:nvPr>
            <p:ph type="chart" idx="1"/>
            <p:extLst>
              <p:ext uri="{D42A27DB-BD31-4B8C-83A1-F6EECF244321}">
                <p14:modId xmlns:p14="http://schemas.microsoft.com/office/powerpoint/2010/main" val="2330978975"/>
              </p:ext>
            </p:extLst>
          </p:nvPr>
        </p:nvGraphicFramePr>
        <p:xfrm>
          <a:off x="-33867" y="1142999"/>
          <a:ext cx="9177867" cy="48588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94584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title"/>
          </p:nvPr>
        </p:nvSpPr>
        <p:spPr>
          <a:xfrm>
            <a:off x="762000" y="193689"/>
            <a:ext cx="7772400" cy="990600"/>
          </a:xfrm>
        </p:spPr>
        <p:txBody>
          <a:bodyPr>
            <a:normAutofit/>
          </a:bodyPr>
          <a:lstStyle/>
          <a:p>
            <a:pPr fontAlgn="auto">
              <a:spcAft>
                <a:spcPts val="0"/>
              </a:spcAft>
              <a:defRPr/>
            </a:pPr>
            <a:r>
              <a:rPr lang="en-US" sz="2600" b="1" dirty="0" smtClean="0">
                <a:solidFill>
                  <a:srgbClr val="003366"/>
                </a:solidFill>
              </a:rPr>
              <a:t>U.S. Housing Starts</a:t>
            </a:r>
            <a:r>
              <a:rPr lang="en-US" sz="2400" i="1" dirty="0" smtClean="0">
                <a:solidFill>
                  <a:srgbClr val="003366"/>
                </a:solidFill>
              </a:rPr>
              <a:t/>
            </a:r>
            <a:br>
              <a:rPr lang="en-US" sz="2400" i="1" dirty="0" smtClean="0">
                <a:solidFill>
                  <a:srgbClr val="003366"/>
                </a:solidFill>
              </a:rPr>
            </a:br>
            <a:r>
              <a:rPr lang="en-US" sz="2200" i="1" dirty="0" smtClean="0">
                <a:solidFill>
                  <a:srgbClr val="003366"/>
                </a:solidFill>
              </a:rPr>
              <a:t>January 1999 through August 2013</a:t>
            </a:r>
          </a:p>
        </p:txBody>
      </p:sp>
      <p:sp>
        <p:nvSpPr>
          <p:cNvPr id="5" name="Text Box 4"/>
          <p:cNvSpPr txBox="1">
            <a:spLocks noChangeArrowheads="1"/>
          </p:cNvSpPr>
          <p:nvPr/>
        </p:nvSpPr>
        <p:spPr bwMode="auto">
          <a:xfrm>
            <a:off x="0" y="5708924"/>
            <a:ext cx="4724400" cy="244475"/>
          </a:xfrm>
          <a:prstGeom prst="rect">
            <a:avLst/>
          </a:prstGeom>
          <a:noFill/>
          <a:ln w="9525">
            <a:noFill/>
            <a:miter lim="800000"/>
            <a:headEnd/>
            <a:tailEnd/>
          </a:ln>
        </p:spPr>
        <p:txBody>
          <a:bodyPr>
            <a:spAutoFit/>
          </a:bodyPr>
          <a:lstStyle/>
          <a:p>
            <a:pPr eaLnBrk="0" fontAlgn="auto" hangingPunct="0">
              <a:spcBef>
                <a:spcPct val="50000"/>
              </a:spcBef>
              <a:spcAft>
                <a:spcPts val="0"/>
              </a:spcAft>
            </a:pPr>
            <a:r>
              <a:rPr lang="en-US" sz="1000" i="0" dirty="0">
                <a:solidFill>
                  <a:prstClr val="black"/>
                </a:solidFill>
                <a:latin typeface="Arial" pitchFamily="34" charset="0"/>
                <a:cs typeface="+mn-cs"/>
              </a:rPr>
              <a:t>Source: Census Bureau</a:t>
            </a:r>
          </a:p>
        </p:txBody>
      </p:sp>
      <p:graphicFrame>
        <p:nvGraphicFramePr>
          <p:cNvPr id="7" name="Chart Placeholder 5"/>
          <p:cNvGraphicFramePr>
            <a:graphicFrameLocks/>
          </p:cNvGraphicFramePr>
          <p:nvPr>
            <p:extLst/>
          </p:nvPr>
        </p:nvGraphicFramePr>
        <p:xfrm>
          <a:off x="0" y="1041600"/>
          <a:ext cx="91440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14276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3"/>
          <p:cNvGraphicFramePr>
            <a:graphicFrameLocks noGrp="1"/>
          </p:cNvGraphicFramePr>
          <p:nvPr>
            <p:ph type="chart" idx="1"/>
            <p:extLst/>
          </p:nvPr>
        </p:nvGraphicFramePr>
        <p:xfrm>
          <a:off x="0" y="838200"/>
          <a:ext cx="91440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2"/>
          <p:cNvSpPr txBox="1">
            <a:spLocks noChangeArrowheads="1"/>
          </p:cNvSpPr>
          <p:nvPr/>
        </p:nvSpPr>
        <p:spPr bwMode="auto">
          <a:xfrm>
            <a:off x="685800" y="152400"/>
            <a:ext cx="7772400" cy="8382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97500"/>
          </a:bodyPr>
          <a:lstStyle/>
          <a:p>
            <a:pPr defTabSz="457200" fontAlgn="auto">
              <a:spcBef>
                <a:spcPts val="0"/>
              </a:spcBef>
              <a:spcAft>
                <a:spcPts val="0"/>
              </a:spcAft>
              <a:defRPr/>
            </a:pPr>
            <a:r>
              <a:rPr lang="en-US" sz="2700" b="1" i="0" dirty="0" smtClean="0">
                <a:solidFill>
                  <a:srgbClr val="003366"/>
                </a:solidFill>
                <a:latin typeface="Calibri"/>
                <a:cs typeface="+mn-cs"/>
              </a:rPr>
              <a:t>S&amp;P/Case-</a:t>
            </a:r>
            <a:r>
              <a:rPr lang="en-US" sz="2700" b="1" i="0" dirty="0" err="1" smtClean="0">
                <a:solidFill>
                  <a:srgbClr val="003366"/>
                </a:solidFill>
                <a:latin typeface="Calibri"/>
                <a:cs typeface="+mn-cs"/>
              </a:rPr>
              <a:t>Shiller</a:t>
            </a:r>
            <a:r>
              <a:rPr lang="en-US" sz="2700" b="1" i="0" dirty="0" smtClean="0">
                <a:solidFill>
                  <a:srgbClr val="003366"/>
                </a:solidFill>
                <a:latin typeface="Calibri"/>
                <a:cs typeface="+mn-cs"/>
              </a:rPr>
              <a:t> Home Price Indices for Select Metros </a:t>
            </a:r>
            <a:r>
              <a:rPr lang="en-US" sz="2200" i="0" dirty="0" smtClean="0">
                <a:solidFill>
                  <a:srgbClr val="003366"/>
                </a:solidFill>
                <a:latin typeface="Calibri"/>
                <a:cs typeface="+mn-cs"/>
              </a:rPr>
              <a:t/>
            </a:r>
            <a:br>
              <a:rPr lang="en-US" sz="2200" i="0" dirty="0" smtClean="0">
                <a:solidFill>
                  <a:srgbClr val="003366"/>
                </a:solidFill>
                <a:latin typeface="Calibri"/>
                <a:cs typeface="+mn-cs"/>
              </a:rPr>
            </a:br>
            <a:r>
              <a:rPr lang="en-US" sz="2200" i="0" dirty="0" smtClean="0">
                <a:solidFill>
                  <a:srgbClr val="003366"/>
                </a:solidFill>
                <a:latin typeface="Calibri"/>
                <a:cs typeface="+mn-cs"/>
              </a:rPr>
              <a:t>July 2013, 12-Month Percentage Change</a:t>
            </a:r>
            <a:endParaRPr lang="en-US" sz="2200" dirty="0" smtClean="0">
              <a:solidFill>
                <a:srgbClr val="003366"/>
              </a:solidFill>
              <a:latin typeface="Calibri"/>
              <a:cs typeface="+mn-cs"/>
            </a:endParaRPr>
          </a:p>
        </p:txBody>
      </p:sp>
      <p:sp>
        <p:nvSpPr>
          <p:cNvPr id="6" name="Text Box 5"/>
          <p:cNvSpPr txBox="1">
            <a:spLocks noChangeArrowheads="1"/>
          </p:cNvSpPr>
          <p:nvPr/>
        </p:nvSpPr>
        <p:spPr bwMode="auto">
          <a:xfrm>
            <a:off x="152400" y="5715000"/>
            <a:ext cx="1693092" cy="246221"/>
          </a:xfrm>
          <a:prstGeom prst="rect">
            <a:avLst/>
          </a:prstGeom>
          <a:noFill/>
          <a:ln w="9525">
            <a:noFill/>
            <a:miter lim="800000"/>
            <a:headEnd/>
            <a:tailEnd/>
          </a:ln>
        </p:spPr>
        <p:txBody>
          <a:bodyPr wrap="none">
            <a:spAutoFit/>
          </a:bodyPr>
          <a:lstStyle/>
          <a:p>
            <a:pPr defTabSz="457200" fontAlgn="auto">
              <a:spcBef>
                <a:spcPts val="0"/>
              </a:spcBef>
              <a:spcAft>
                <a:spcPts val="0"/>
              </a:spcAft>
            </a:pPr>
            <a:r>
              <a:rPr lang="en-US" sz="1000" i="0" dirty="0">
                <a:solidFill>
                  <a:prstClr val="white"/>
                </a:solidFill>
                <a:latin typeface="Arial" pitchFamily="34" charset="0"/>
                <a:cs typeface="+mn-cs"/>
              </a:rPr>
              <a:t>Source: </a:t>
            </a:r>
            <a:r>
              <a:rPr lang="en-US" sz="1000" i="0" dirty="0" smtClean="0">
                <a:solidFill>
                  <a:prstClr val="white"/>
                </a:solidFill>
                <a:latin typeface="Arial" pitchFamily="34" charset="0"/>
                <a:cs typeface="+mn-cs"/>
              </a:rPr>
              <a:t>Standard &amp; Poor’s</a:t>
            </a:r>
            <a:endParaRPr lang="en-US" sz="1000" i="0" dirty="0">
              <a:solidFill>
                <a:prstClr val="white"/>
              </a:solidFill>
              <a:latin typeface="Arial" pitchFamily="34" charset="0"/>
              <a:cs typeface="+mn-cs"/>
            </a:endParaRPr>
          </a:p>
        </p:txBody>
      </p:sp>
    </p:spTree>
    <p:extLst>
      <p:ext uri="{BB962C8B-B14F-4D97-AF65-F5344CB8AC3E}">
        <p14:creationId xmlns:p14="http://schemas.microsoft.com/office/powerpoint/2010/main" val="4234471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57400"/>
            <a:ext cx="7772400" cy="1143000"/>
          </a:xfrm>
        </p:spPr>
        <p:txBody>
          <a:bodyPr/>
          <a:lstStyle/>
          <a:p>
            <a:pPr algn="ctr"/>
            <a:r>
              <a:rPr lang="en-US" sz="6000" b="1" dirty="0" smtClean="0">
                <a:solidFill>
                  <a:srgbClr val="003366"/>
                </a:solidFill>
              </a:rPr>
              <a:t>Put me in, Coach</a:t>
            </a:r>
            <a:endParaRPr lang="en-US" sz="6000" b="1" dirty="0">
              <a:solidFill>
                <a:srgbClr val="003366"/>
              </a:solidFill>
            </a:endParaRPr>
          </a:p>
        </p:txBody>
      </p:sp>
    </p:spTree>
    <p:extLst>
      <p:ext uri="{BB962C8B-B14F-4D97-AF65-F5344CB8AC3E}">
        <p14:creationId xmlns:p14="http://schemas.microsoft.com/office/powerpoint/2010/main" val="13005166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extLst>
              <p:ext uri="{D42A27DB-BD31-4B8C-83A1-F6EECF244321}">
                <p14:modId xmlns:p14="http://schemas.microsoft.com/office/powerpoint/2010/main" val="2731684223"/>
              </p:ext>
            </p:extLst>
          </p:nvPr>
        </p:nvGraphicFramePr>
        <p:xfrm>
          <a:off x="0" y="1219200"/>
          <a:ext cx="9144000" cy="4445000"/>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Rectangle 2"/>
          <p:cNvSpPr>
            <a:spLocks noChangeArrowheads="1"/>
          </p:cNvSpPr>
          <p:nvPr/>
        </p:nvSpPr>
        <p:spPr bwMode="auto">
          <a:xfrm>
            <a:off x="228600" y="228600"/>
            <a:ext cx="8305800" cy="892552"/>
          </a:xfrm>
          <a:prstGeom prst="rect">
            <a:avLst/>
          </a:prstGeom>
          <a:noFill/>
          <a:ln w="9525">
            <a:noFill/>
            <a:miter lim="800000"/>
            <a:headEnd/>
            <a:tailEnd/>
          </a:ln>
        </p:spPr>
        <p:txBody>
          <a:bodyPr>
            <a:spAutoFit/>
          </a:bodyPr>
          <a:lstStyle/>
          <a:p>
            <a:pPr defTabSz="457200" fontAlgn="auto">
              <a:spcBef>
                <a:spcPts val="0"/>
              </a:spcBef>
              <a:spcAft>
                <a:spcPts val="0"/>
              </a:spcAft>
            </a:pPr>
            <a:r>
              <a:rPr lang="en-US" sz="2600" b="1" i="0" dirty="0">
                <a:solidFill>
                  <a:srgbClr val="003366"/>
                </a:solidFill>
                <a:latin typeface="Calibri"/>
                <a:cs typeface="+mn-cs"/>
              </a:rPr>
              <a:t>Conference Board Consumer </a:t>
            </a:r>
            <a:r>
              <a:rPr lang="en-US" sz="2600" b="1" i="0" dirty="0" smtClean="0">
                <a:solidFill>
                  <a:srgbClr val="003366"/>
                </a:solidFill>
                <a:latin typeface="Calibri"/>
                <a:cs typeface="+mn-cs"/>
              </a:rPr>
              <a:t>Confidence Index</a:t>
            </a:r>
            <a:r>
              <a:rPr lang="en-US" sz="2600" b="1" i="0" dirty="0">
                <a:solidFill>
                  <a:srgbClr val="003366"/>
                </a:solidFill>
                <a:latin typeface="Calibri"/>
                <a:cs typeface="+mn-cs"/>
              </a:rPr>
              <a:t/>
            </a:r>
            <a:br>
              <a:rPr lang="en-US" sz="2600" b="1" i="0" dirty="0">
                <a:solidFill>
                  <a:srgbClr val="003366"/>
                </a:solidFill>
                <a:latin typeface="Calibri"/>
                <a:cs typeface="+mn-cs"/>
              </a:rPr>
            </a:br>
            <a:r>
              <a:rPr lang="en-US" sz="2600" i="0" dirty="0">
                <a:solidFill>
                  <a:srgbClr val="003366"/>
                </a:solidFill>
                <a:latin typeface="Calibri"/>
                <a:cs typeface="+mn-cs"/>
              </a:rPr>
              <a:t>2005 – </a:t>
            </a:r>
            <a:r>
              <a:rPr lang="en-US" sz="2600" i="0" dirty="0" smtClean="0">
                <a:solidFill>
                  <a:srgbClr val="003366"/>
                </a:solidFill>
                <a:latin typeface="Calibri"/>
                <a:cs typeface="+mn-cs"/>
              </a:rPr>
              <a:t>September 2013</a:t>
            </a:r>
            <a:endParaRPr lang="en-US" sz="2600" i="0" dirty="0">
              <a:solidFill>
                <a:srgbClr val="003366"/>
              </a:solidFill>
              <a:latin typeface="Calibri"/>
              <a:cs typeface="+mn-cs"/>
            </a:endParaRPr>
          </a:p>
        </p:txBody>
      </p:sp>
      <p:sp>
        <p:nvSpPr>
          <p:cNvPr id="19461" name="Rectangle 4"/>
          <p:cNvSpPr>
            <a:spLocks noChangeArrowheads="1"/>
          </p:cNvSpPr>
          <p:nvPr/>
        </p:nvSpPr>
        <p:spPr bwMode="auto">
          <a:xfrm>
            <a:off x="130175" y="5697379"/>
            <a:ext cx="4289425" cy="246221"/>
          </a:xfrm>
          <a:prstGeom prst="rect">
            <a:avLst/>
          </a:prstGeom>
          <a:noFill/>
          <a:ln w="9525">
            <a:noFill/>
            <a:miter lim="800000"/>
            <a:headEnd/>
            <a:tailEnd/>
          </a:ln>
        </p:spPr>
        <p:txBody>
          <a:bodyPr>
            <a:spAutoFit/>
          </a:bodyPr>
          <a:lstStyle/>
          <a:p>
            <a:pPr marL="342900" indent="-342900" defTabSz="457200" eaLnBrk="0" fontAlgn="auto" hangingPunct="0">
              <a:spcBef>
                <a:spcPct val="20000"/>
              </a:spcBef>
              <a:spcAft>
                <a:spcPts val="0"/>
              </a:spcAft>
            </a:pPr>
            <a:r>
              <a:rPr lang="en-US" sz="1000" i="0" dirty="0">
                <a:solidFill>
                  <a:prstClr val="white"/>
                </a:solidFill>
                <a:latin typeface="Arial" pitchFamily="34" charset="0"/>
                <a:cs typeface="+mn-cs"/>
              </a:rPr>
              <a:t>Source: Conference </a:t>
            </a:r>
            <a:r>
              <a:rPr lang="en-US" sz="1000" i="0" dirty="0" smtClean="0">
                <a:solidFill>
                  <a:prstClr val="white"/>
                </a:solidFill>
                <a:latin typeface="Arial" pitchFamily="34" charset="0"/>
                <a:cs typeface="+mn-cs"/>
              </a:rPr>
              <a:t>Board</a:t>
            </a:r>
            <a:endParaRPr lang="en-US" sz="1000" i="0" dirty="0">
              <a:solidFill>
                <a:prstClr val="white"/>
              </a:solidFill>
              <a:latin typeface="Arial" pitchFamily="34" charset="0"/>
              <a:cs typeface="+mn-cs"/>
            </a:endParaRPr>
          </a:p>
        </p:txBody>
      </p:sp>
    </p:spTree>
    <p:extLst>
      <p:ext uri="{BB962C8B-B14F-4D97-AF65-F5344CB8AC3E}">
        <p14:creationId xmlns:p14="http://schemas.microsoft.com/office/powerpoint/2010/main" val="2220763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57200" y="152400"/>
            <a:ext cx="8686800" cy="7620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90000" lnSpcReduction="10000"/>
          </a:bodyPr>
          <a:lstStyle/>
          <a:p>
            <a:pPr defTabSz="914400" fontAlgn="base">
              <a:spcBef>
                <a:spcPct val="0"/>
              </a:spcBef>
              <a:spcAft>
                <a:spcPct val="0"/>
              </a:spcAft>
              <a:defRPr/>
            </a:pPr>
            <a:r>
              <a:rPr lang="en-US" sz="3100" b="1" i="1" dirty="0">
                <a:solidFill>
                  <a:srgbClr val="003366"/>
                </a:solidFill>
                <a:latin typeface="Calibri"/>
                <a:cs typeface="Arial" pitchFamily="34" charset="0"/>
              </a:rPr>
              <a:t>U.S. Retail and Food Service Sales</a:t>
            </a:r>
            <a:r>
              <a:rPr lang="en-US" sz="2700" b="1" i="1" dirty="0">
                <a:solidFill>
                  <a:srgbClr val="003366"/>
                </a:solidFill>
                <a:latin typeface="Calibri"/>
                <a:cs typeface="Arial" pitchFamily="34" charset="0"/>
              </a:rPr>
              <a:t/>
            </a:r>
            <a:br>
              <a:rPr lang="en-US" sz="2700" b="1" i="1" dirty="0">
                <a:solidFill>
                  <a:srgbClr val="003366"/>
                </a:solidFill>
                <a:latin typeface="Calibri"/>
                <a:cs typeface="Arial" pitchFamily="34" charset="0"/>
              </a:rPr>
            </a:br>
            <a:r>
              <a:rPr lang="en-US" sz="2200" i="1" dirty="0">
                <a:solidFill>
                  <a:srgbClr val="003366"/>
                </a:solidFill>
                <a:latin typeface="Calibri"/>
                <a:cs typeface="Arial" pitchFamily="34" charset="0"/>
              </a:rPr>
              <a:t>January 2002 through August 2013</a:t>
            </a:r>
          </a:p>
        </p:txBody>
      </p:sp>
      <p:sp>
        <p:nvSpPr>
          <p:cNvPr id="5" name="Text Box 4"/>
          <p:cNvSpPr txBox="1">
            <a:spLocks noChangeArrowheads="1"/>
          </p:cNvSpPr>
          <p:nvPr/>
        </p:nvSpPr>
        <p:spPr bwMode="auto">
          <a:xfrm>
            <a:off x="304800" y="5715002"/>
            <a:ext cx="3352800" cy="246221"/>
          </a:xfrm>
          <a:prstGeom prst="rect">
            <a:avLst/>
          </a:prstGeom>
          <a:noFill/>
          <a:ln w="9525">
            <a:noFill/>
            <a:miter lim="800000"/>
            <a:headEnd/>
            <a:tailEnd/>
          </a:ln>
        </p:spPr>
        <p:txBody>
          <a:bodyPr>
            <a:spAutoFit/>
          </a:bodyPr>
          <a:lstStyle/>
          <a:p>
            <a:pPr defTabSz="914400" eaLnBrk="0" fontAlgn="base" hangingPunct="0">
              <a:spcBef>
                <a:spcPct val="50000"/>
              </a:spcBef>
              <a:spcAft>
                <a:spcPct val="0"/>
              </a:spcAft>
            </a:pPr>
            <a:r>
              <a:rPr lang="en-US" sz="1000" i="1" dirty="0">
                <a:solidFill>
                  <a:prstClr val="white"/>
                </a:solidFill>
                <a:latin typeface="Arial" pitchFamily="34" charset="0"/>
                <a:cs typeface="Arial" pitchFamily="34" charset="0"/>
              </a:rPr>
              <a:t>Source:  Census Bureau</a:t>
            </a:r>
          </a:p>
        </p:txBody>
      </p:sp>
      <p:graphicFrame>
        <p:nvGraphicFramePr>
          <p:cNvPr id="8" name="Chart Placeholder 7"/>
          <p:cNvGraphicFramePr>
            <a:graphicFrameLocks noGrp="1"/>
          </p:cNvGraphicFramePr>
          <p:nvPr>
            <p:ph type="chart" idx="1"/>
            <p:extLst/>
          </p:nvPr>
        </p:nvGraphicFramePr>
        <p:xfrm>
          <a:off x="0" y="914400"/>
          <a:ext cx="91440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17004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3"/>
          <p:cNvGraphicFramePr>
            <a:graphicFrameLocks noGrp="1"/>
          </p:cNvGraphicFramePr>
          <p:nvPr>
            <p:ph type="chart" idx="1"/>
            <p:extLst/>
          </p:nvPr>
        </p:nvGraphicFramePr>
        <p:xfrm>
          <a:off x="0" y="1066800"/>
          <a:ext cx="91440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4"/>
          <p:cNvSpPr txBox="1">
            <a:spLocks noChangeArrowheads="1"/>
          </p:cNvSpPr>
          <p:nvPr/>
        </p:nvSpPr>
        <p:spPr bwMode="auto">
          <a:xfrm>
            <a:off x="533400" y="228600"/>
            <a:ext cx="7772400" cy="762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defTabSz="914400" fontAlgn="base">
              <a:spcBef>
                <a:spcPct val="0"/>
              </a:spcBef>
              <a:spcAft>
                <a:spcPct val="0"/>
              </a:spcAft>
              <a:defRPr/>
            </a:pPr>
            <a:r>
              <a:rPr lang="en-US" sz="2600" b="1" dirty="0">
                <a:solidFill>
                  <a:srgbClr val="003366"/>
                </a:solidFill>
                <a:latin typeface="Calibri"/>
                <a:cs typeface="Arial" pitchFamily="34" charset="0"/>
              </a:rPr>
              <a:t>Sales Growth by Type of Business </a:t>
            </a:r>
            <a:r>
              <a:rPr lang="en-US" sz="2600" dirty="0">
                <a:solidFill>
                  <a:srgbClr val="003366"/>
                </a:solidFill>
                <a:latin typeface="Calibri"/>
                <a:cs typeface="Arial" pitchFamily="34" charset="0"/>
              </a:rPr>
              <a:t/>
            </a:r>
            <a:br>
              <a:rPr lang="en-US" sz="2600" dirty="0">
                <a:solidFill>
                  <a:srgbClr val="003366"/>
                </a:solidFill>
                <a:latin typeface="Calibri"/>
                <a:cs typeface="Arial" pitchFamily="34" charset="0"/>
              </a:rPr>
            </a:br>
            <a:r>
              <a:rPr lang="en-US" sz="2200" i="1" dirty="0">
                <a:solidFill>
                  <a:srgbClr val="003366"/>
                </a:solidFill>
                <a:latin typeface="Calibri"/>
                <a:cs typeface="Arial" pitchFamily="34" charset="0"/>
              </a:rPr>
              <a:t>August 2012 v. August 2013*</a:t>
            </a:r>
          </a:p>
        </p:txBody>
      </p:sp>
      <p:sp>
        <p:nvSpPr>
          <p:cNvPr id="5" name="Text Box 4"/>
          <p:cNvSpPr txBox="1">
            <a:spLocks noChangeArrowheads="1"/>
          </p:cNvSpPr>
          <p:nvPr/>
        </p:nvSpPr>
        <p:spPr bwMode="auto">
          <a:xfrm>
            <a:off x="304800" y="5715002"/>
            <a:ext cx="3352800" cy="246221"/>
          </a:xfrm>
          <a:prstGeom prst="rect">
            <a:avLst/>
          </a:prstGeom>
          <a:noFill/>
          <a:ln w="9525">
            <a:noFill/>
            <a:miter lim="800000"/>
            <a:headEnd/>
            <a:tailEnd/>
          </a:ln>
        </p:spPr>
        <p:txBody>
          <a:bodyPr>
            <a:spAutoFit/>
          </a:bodyPr>
          <a:lstStyle/>
          <a:p>
            <a:pPr defTabSz="914400" eaLnBrk="0" fontAlgn="base" hangingPunct="0">
              <a:spcBef>
                <a:spcPct val="50000"/>
              </a:spcBef>
              <a:spcAft>
                <a:spcPct val="0"/>
              </a:spcAft>
            </a:pPr>
            <a:r>
              <a:rPr lang="en-US" sz="1000" i="1" dirty="0">
                <a:solidFill>
                  <a:prstClr val="white"/>
                </a:solidFill>
                <a:latin typeface="Arial" pitchFamily="34" charset="0"/>
                <a:cs typeface="Arial" pitchFamily="34" charset="0"/>
              </a:rPr>
              <a:t>Source:  Census Bureau</a:t>
            </a:r>
          </a:p>
        </p:txBody>
      </p:sp>
      <p:sp>
        <p:nvSpPr>
          <p:cNvPr id="7" name="TextBox 6"/>
          <p:cNvSpPr txBox="1"/>
          <p:nvPr/>
        </p:nvSpPr>
        <p:spPr>
          <a:xfrm>
            <a:off x="0" y="6096000"/>
            <a:ext cx="6884015" cy="246221"/>
          </a:xfrm>
          <a:prstGeom prst="rect">
            <a:avLst/>
          </a:prstGeom>
          <a:noFill/>
        </p:spPr>
        <p:txBody>
          <a:bodyPr wrap="square" rtlCol="0">
            <a:spAutoFit/>
          </a:bodyPr>
          <a:lstStyle/>
          <a:p>
            <a:pPr defTabSz="914400" fontAlgn="base">
              <a:spcBef>
                <a:spcPct val="0"/>
              </a:spcBef>
              <a:spcAft>
                <a:spcPct val="0"/>
              </a:spcAft>
            </a:pPr>
            <a:r>
              <a:rPr lang="en-US" sz="1000" i="1" dirty="0">
                <a:solidFill>
                  <a:prstClr val="white"/>
                </a:solidFill>
                <a:latin typeface="Constantia"/>
                <a:cs typeface="Arial" pitchFamily="34" charset="0"/>
              </a:rPr>
              <a:t>*August 2013 advanced estimate</a:t>
            </a:r>
          </a:p>
        </p:txBody>
      </p:sp>
    </p:spTree>
    <p:extLst>
      <p:ext uri="{BB962C8B-B14F-4D97-AF65-F5344CB8AC3E}">
        <p14:creationId xmlns:p14="http://schemas.microsoft.com/office/powerpoint/2010/main" val="3974691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762000" y="457200"/>
            <a:ext cx="7772400" cy="685800"/>
          </a:xfrm>
        </p:spPr>
        <p:txBody>
          <a:bodyPr>
            <a:normAutofit fontScale="90000"/>
          </a:bodyPr>
          <a:lstStyle/>
          <a:p>
            <a:pPr fontAlgn="auto">
              <a:spcAft>
                <a:spcPts val="0"/>
              </a:spcAft>
              <a:defRPr/>
            </a:pPr>
            <a:r>
              <a:rPr lang="en-US" sz="2800" b="1" dirty="0" smtClean="0">
                <a:solidFill>
                  <a:srgbClr val="003366"/>
                </a:solidFill>
              </a:rPr>
              <a:t>Historic and Projected World Output Growth </a:t>
            </a:r>
            <a:r>
              <a:rPr lang="en-US" sz="2800" dirty="0" smtClean="0">
                <a:solidFill>
                  <a:srgbClr val="003366"/>
                </a:solidFill>
              </a:rPr>
              <a:t/>
            </a:r>
            <a:br>
              <a:rPr lang="en-US" sz="2800" dirty="0" smtClean="0">
                <a:solidFill>
                  <a:srgbClr val="003366"/>
                </a:solidFill>
              </a:rPr>
            </a:br>
            <a:r>
              <a:rPr lang="en-US" sz="2800" i="1" dirty="0" smtClean="0">
                <a:solidFill>
                  <a:srgbClr val="003366"/>
                </a:solidFill>
              </a:rPr>
              <a:t>2004 through 2014*</a:t>
            </a:r>
          </a:p>
        </p:txBody>
      </p:sp>
      <p:sp>
        <p:nvSpPr>
          <p:cNvPr id="9220" name="Text Box 6"/>
          <p:cNvSpPr txBox="1">
            <a:spLocks noChangeArrowheads="1"/>
          </p:cNvSpPr>
          <p:nvPr/>
        </p:nvSpPr>
        <p:spPr bwMode="auto">
          <a:xfrm>
            <a:off x="238126" y="5715002"/>
            <a:ext cx="2287806"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International Monetary Fund</a:t>
            </a:r>
          </a:p>
        </p:txBody>
      </p:sp>
      <p:sp>
        <p:nvSpPr>
          <p:cNvPr id="9221" name="Text Box 7"/>
          <p:cNvSpPr txBox="1">
            <a:spLocks noChangeArrowheads="1"/>
          </p:cNvSpPr>
          <p:nvPr/>
        </p:nvSpPr>
        <p:spPr bwMode="auto">
          <a:xfrm>
            <a:off x="3276600" y="6096000"/>
            <a:ext cx="3482172" cy="400110"/>
          </a:xfrm>
          <a:prstGeom prst="rect">
            <a:avLst/>
          </a:prstGeom>
          <a:noFill/>
          <a:ln w="0" algn="ctr">
            <a:noFill/>
            <a:miter lim="800000"/>
            <a:headEnd/>
            <a:tailEnd/>
          </a:ln>
        </p:spPr>
        <p:txBody>
          <a:bodyPr wrap="none">
            <a:spAutoFit/>
          </a:bodyPr>
          <a:lstStyle/>
          <a:p>
            <a:r>
              <a:rPr lang="en-US" sz="2000" i="0" dirty="0">
                <a:solidFill>
                  <a:prstClr val="white"/>
                </a:solidFill>
              </a:rPr>
              <a:t>*</a:t>
            </a:r>
            <a:r>
              <a:rPr lang="en-US" sz="2000" i="0" dirty="0" smtClean="0">
                <a:solidFill>
                  <a:prstClr val="white"/>
                </a:solidFill>
              </a:rPr>
              <a:t>2012-2013 data </a:t>
            </a:r>
            <a:r>
              <a:rPr lang="en-US" sz="2000" i="0" dirty="0">
                <a:solidFill>
                  <a:prstClr val="white"/>
                </a:solidFill>
              </a:rPr>
              <a:t>are projections</a:t>
            </a:r>
          </a:p>
        </p:txBody>
      </p:sp>
      <p:graphicFrame>
        <p:nvGraphicFramePr>
          <p:cNvPr id="8" name="Object 5"/>
          <p:cNvGraphicFramePr>
            <a:graphicFrameLocks noGrp="1" noChangeAspect="1"/>
          </p:cNvGraphicFramePr>
          <p:nvPr>
            <p:ph type="chart" idx="1"/>
            <p:extLst>
              <p:ext uri="{D42A27DB-BD31-4B8C-83A1-F6EECF244321}">
                <p14:modId xmlns:p14="http://schemas.microsoft.com/office/powerpoint/2010/main" val="4191918871"/>
              </p:ext>
            </p:extLst>
          </p:nvPr>
        </p:nvGraphicFramePr>
        <p:xfrm>
          <a:off x="228600" y="1371599"/>
          <a:ext cx="8915400" cy="43568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95351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a:xfrm>
            <a:off x="457200" y="304800"/>
            <a:ext cx="8229600" cy="685800"/>
          </a:xfrm>
        </p:spPr>
        <p:txBody>
          <a:bodyPr>
            <a:normAutofit fontScale="90000"/>
          </a:bodyPr>
          <a:lstStyle/>
          <a:p>
            <a:pPr eaLnBrk="1" fontAlgn="auto" hangingPunct="1">
              <a:spcAft>
                <a:spcPts val="0"/>
              </a:spcAft>
              <a:defRPr/>
            </a:pPr>
            <a:r>
              <a:rPr lang="en-US" sz="2900" b="1" dirty="0" smtClean="0">
                <a:solidFill>
                  <a:srgbClr val="003366"/>
                </a:solidFill>
              </a:rPr>
              <a:t>National Vehicle Sales </a:t>
            </a:r>
            <a:br>
              <a:rPr lang="en-US" sz="2900" b="1" dirty="0" smtClean="0">
                <a:solidFill>
                  <a:srgbClr val="003366"/>
                </a:solidFill>
              </a:rPr>
            </a:br>
            <a:r>
              <a:rPr lang="en-US" sz="2400" i="1" dirty="0" smtClean="0">
                <a:solidFill>
                  <a:srgbClr val="003366"/>
                </a:solidFill>
              </a:rPr>
              <a:t>June 2004 through August 2013 (SAAR)</a:t>
            </a:r>
          </a:p>
        </p:txBody>
      </p:sp>
      <p:sp>
        <p:nvSpPr>
          <p:cNvPr id="27652" name="Text Box 4"/>
          <p:cNvSpPr txBox="1">
            <a:spLocks noChangeArrowheads="1"/>
          </p:cNvSpPr>
          <p:nvPr/>
        </p:nvSpPr>
        <p:spPr bwMode="auto">
          <a:xfrm>
            <a:off x="152400" y="5715000"/>
            <a:ext cx="5486400" cy="244475"/>
          </a:xfrm>
          <a:prstGeom prst="rect">
            <a:avLst/>
          </a:prstGeom>
          <a:noFill/>
          <a:ln w="9525">
            <a:noFill/>
            <a:miter lim="800000"/>
            <a:headEnd/>
            <a:tailEnd/>
          </a:ln>
        </p:spPr>
        <p:txBody>
          <a:bodyPr>
            <a:spAutoFit/>
          </a:bodyPr>
          <a:lstStyle/>
          <a:p>
            <a:pPr defTabSz="457200" eaLnBrk="0" fontAlgn="auto" hangingPunct="0">
              <a:spcBef>
                <a:spcPct val="50000"/>
              </a:spcBef>
              <a:spcAft>
                <a:spcPts val="0"/>
              </a:spcAft>
            </a:pPr>
            <a:r>
              <a:rPr lang="en-US" sz="1000" i="0" dirty="0">
                <a:solidFill>
                  <a:prstClr val="white"/>
                </a:solidFill>
                <a:latin typeface="Arial" pitchFamily="34" charset="0"/>
              </a:rPr>
              <a:t>Source:  Autodata Corp</a:t>
            </a:r>
            <a:r>
              <a:rPr lang="en-US" sz="1000" i="0" dirty="0">
                <a:solidFill>
                  <a:srgbClr val="646B86"/>
                </a:solidFill>
                <a:latin typeface="CG Times"/>
              </a:rPr>
              <a:t>.</a:t>
            </a:r>
          </a:p>
        </p:txBody>
      </p:sp>
      <p:graphicFrame>
        <p:nvGraphicFramePr>
          <p:cNvPr id="5" name="Content Placeholder 7"/>
          <p:cNvGraphicFramePr>
            <a:graphicFrameLocks noGrp="1"/>
          </p:cNvGraphicFramePr>
          <p:nvPr>
            <p:ph idx="1"/>
            <p:extLst>
              <p:ext uri="{D42A27DB-BD31-4B8C-83A1-F6EECF244321}">
                <p14:modId xmlns:p14="http://schemas.microsoft.com/office/powerpoint/2010/main" val="241940099"/>
              </p:ext>
            </p:extLst>
          </p:nvPr>
        </p:nvGraphicFramePr>
        <p:xfrm>
          <a:off x="0" y="1066800"/>
          <a:ext cx="91440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59097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3227" y="166402"/>
            <a:ext cx="8698675" cy="762000"/>
          </a:xfrm>
        </p:spPr>
        <p:txBody>
          <a:bodyPr>
            <a:noAutofit/>
          </a:bodyPr>
          <a:lstStyle/>
          <a:p>
            <a:pPr fontAlgn="auto">
              <a:spcAft>
                <a:spcPts val="0"/>
              </a:spcAft>
              <a:defRPr/>
            </a:pPr>
            <a:r>
              <a:rPr lang="en-US" sz="2400" b="1" dirty="0" smtClean="0">
                <a:solidFill>
                  <a:srgbClr val="003366"/>
                </a:solidFill>
              </a:rPr>
              <a:t>Conference Board Leading Economic Indicators Index</a:t>
            </a:r>
            <a:r>
              <a:rPr lang="en-US" sz="2400" dirty="0" smtClean="0">
                <a:solidFill>
                  <a:srgbClr val="003366"/>
                </a:solidFill>
              </a:rPr>
              <a:t/>
            </a:r>
            <a:br>
              <a:rPr lang="en-US" sz="2400" dirty="0" smtClean="0">
                <a:solidFill>
                  <a:srgbClr val="003366"/>
                </a:solidFill>
              </a:rPr>
            </a:br>
            <a:r>
              <a:rPr lang="en-US" sz="2400" i="1" dirty="0" smtClean="0">
                <a:solidFill>
                  <a:srgbClr val="003366"/>
                </a:solidFill>
              </a:rPr>
              <a:t>August 2007 through August 2013</a:t>
            </a:r>
          </a:p>
        </p:txBody>
      </p:sp>
      <p:sp>
        <p:nvSpPr>
          <p:cNvPr id="5" name="Text Box 4"/>
          <p:cNvSpPr txBox="1">
            <a:spLocks noChangeArrowheads="1"/>
          </p:cNvSpPr>
          <p:nvPr/>
        </p:nvSpPr>
        <p:spPr bwMode="auto">
          <a:xfrm>
            <a:off x="0" y="5700043"/>
            <a:ext cx="3352800" cy="246221"/>
          </a:xfrm>
          <a:prstGeom prst="rect">
            <a:avLst/>
          </a:prstGeom>
          <a:noFill/>
          <a:ln w="9525">
            <a:noFill/>
            <a:miter lim="800000"/>
            <a:headEnd/>
            <a:tailEnd/>
          </a:ln>
        </p:spPr>
        <p:txBody>
          <a:bodyPr>
            <a:spAutoFit/>
          </a:bodyPr>
          <a:lstStyle/>
          <a:p>
            <a:pPr defTabSz="914400" eaLnBrk="0" fontAlgn="base" hangingPunct="0">
              <a:spcBef>
                <a:spcPct val="50000"/>
              </a:spcBef>
              <a:spcAft>
                <a:spcPct val="0"/>
              </a:spcAft>
            </a:pPr>
            <a:r>
              <a:rPr lang="en-US" sz="1000" i="1" dirty="0">
                <a:solidFill>
                  <a:prstClr val="black"/>
                </a:solidFill>
                <a:latin typeface="Arial" pitchFamily="34" charset="0"/>
                <a:cs typeface="Arial" pitchFamily="34" charset="0"/>
              </a:rPr>
              <a:t>Source:  Conference Board</a:t>
            </a:r>
          </a:p>
        </p:txBody>
      </p:sp>
      <p:graphicFrame>
        <p:nvGraphicFramePr>
          <p:cNvPr id="7" name="Chart Placeholder 7"/>
          <p:cNvGraphicFramePr>
            <a:graphicFrameLocks/>
          </p:cNvGraphicFramePr>
          <p:nvPr>
            <p:extLst/>
          </p:nvPr>
        </p:nvGraphicFramePr>
        <p:xfrm>
          <a:off x="67258" y="1023976"/>
          <a:ext cx="8991600" cy="4740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263217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3"/>
          <p:cNvSpPr>
            <a:spLocks noGrp="1" noChangeArrowheads="1"/>
          </p:cNvSpPr>
          <p:nvPr>
            <p:ph type="title"/>
          </p:nvPr>
        </p:nvSpPr>
        <p:spPr>
          <a:xfrm>
            <a:off x="533400" y="312803"/>
            <a:ext cx="8077200" cy="914400"/>
          </a:xfrm>
        </p:spPr>
        <p:txBody>
          <a:bodyPr anchor="t"/>
          <a:lstStyle/>
          <a:p>
            <a:pPr eaLnBrk="1" hangingPunct="1"/>
            <a:r>
              <a:rPr lang="en-US" sz="3200" b="1" dirty="0" smtClean="0">
                <a:solidFill>
                  <a:srgbClr val="003366"/>
                </a:solidFill>
              </a:rPr>
              <a:t>Final, Period.</a:t>
            </a:r>
          </a:p>
        </p:txBody>
      </p:sp>
      <p:sp>
        <p:nvSpPr>
          <p:cNvPr id="5" name="Rectangle 24"/>
          <p:cNvSpPr>
            <a:spLocks noGrp="1" noChangeArrowheads="1"/>
          </p:cNvSpPr>
          <p:nvPr>
            <p:ph idx="1"/>
          </p:nvPr>
        </p:nvSpPr>
        <p:spPr>
          <a:xfrm>
            <a:off x="0" y="1143000"/>
            <a:ext cx="4648200" cy="4591889"/>
          </a:xfrm>
        </p:spPr>
        <p:txBody>
          <a:bodyPr/>
          <a:lstStyle/>
          <a:p>
            <a:pPr eaLnBrk="1" hangingPunct="1">
              <a:lnSpc>
                <a:spcPct val="90000"/>
              </a:lnSpc>
              <a:buClrTx/>
              <a:buFont typeface="Arial" panose="020B0604020202020204" pitchFamily="34" charset="0"/>
              <a:buChar char="•"/>
            </a:pPr>
            <a:r>
              <a:rPr lang="en-US" sz="2200" dirty="0" smtClean="0"/>
              <a:t>As predicted, first half of year was quite soft in terms of economic expansion as sequestration and tax hikes make their mark;</a:t>
            </a:r>
          </a:p>
          <a:p>
            <a:pPr marL="0" indent="0" eaLnBrk="1" hangingPunct="1">
              <a:lnSpc>
                <a:spcPct val="90000"/>
              </a:lnSpc>
              <a:buClrTx/>
              <a:buNone/>
            </a:pPr>
            <a:endParaRPr lang="en-US" sz="2200" dirty="0"/>
          </a:p>
          <a:p>
            <a:pPr eaLnBrk="1" hangingPunct="1">
              <a:lnSpc>
                <a:spcPct val="90000"/>
              </a:lnSpc>
              <a:buClrTx/>
              <a:buFont typeface="Arial" panose="020B0604020202020204" pitchFamily="34" charset="0"/>
              <a:buChar char="•"/>
            </a:pPr>
            <a:r>
              <a:rPr lang="en-US" sz="2200" dirty="0" smtClean="0"/>
              <a:t>Second half of year should feel better, with growth likely to average a shade above 2 percent;.</a:t>
            </a:r>
          </a:p>
          <a:p>
            <a:pPr eaLnBrk="1" hangingPunct="1">
              <a:lnSpc>
                <a:spcPct val="90000"/>
              </a:lnSpc>
              <a:buClrTx/>
              <a:buFont typeface="Arial" panose="020B0604020202020204" pitchFamily="34" charset="0"/>
              <a:buChar char="•"/>
            </a:pPr>
            <a:endParaRPr lang="en-US" sz="2200" dirty="0" smtClean="0"/>
          </a:p>
          <a:p>
            <a:pPr>
              <a:lnSpc>
                <a:spcPct val="90000"/>
              </a:lnSpc>
              <a:buClrTx/>
              <a:buFont typeface="Arial" panose="020B0604020202020204" pitchFamily="34" charset="0"/>
              <a:buChar char="•"/>
            </a:pPr>
            <a:r>
              <a:rPr lang="en-US" sz="2200" dirty="0"/>
              <a:t>Many headwinds remain and the recovery could easily </a:t>
            </a:r>
            <a:r>
              <a:rPr lang="en-US" sz="2200" dirty="0" smtClean="0"/>
              <a:t>falter – the Federal Reserve understands this well;</a:t>
            </a:r>
            <a:endParaRPr lang="en-US" sz="2200" dirty="0"/>
          </a:p>
          <a:p>
            <a:pPr eaLnBrk="1" hangingPunct="1">
              <a:lnSpc>
                <a:spcPct val="90000"/>
              </a:lnSpc>
              <a:buNone/>
            </a:pPr>
            <a:endParaRPr lang="en-US" sz="2200" dirty="0"/>
          </a:p>
          <a:p>
            <a:pPr eaLnBrk="1" hangingPunct="1">
              <a:lnSpc>
                <a:spcPct val="90000"/>
              </a:lnSpc>
              <a:buNone/>
            </a:pPr>
            <a:endParaRPr lang="en-US" sz="2200" dirty="0"/>
          </a:p>
        </p:txBody>
      </p:sp>
      <p:sp>
        <p:nvSpPr>
          <p:cNvPr id="7" name="Rectangle 25"/>
          <p:cNvSpPr txBox="1">
            <a:spLocks noChangeArrowheads="1"/>
          </p:cNvSpPr>
          <p:nvPr/>
        </p:nvSpPr>
        <p:spPr>
          <a:xfrm>
            <a:off x="4648200" y="1143000"/>
            <a:ext cx="4319650" cy="4572000"/>
          </a:xfrm>
          <a:prstGeom prst="rect">
            <a:avLst/>
          </a:prstGeom>
        </p:spPr>
        <p:txBody>
          <a:bodyPr/>
          <a:lstStyle/>
          <a:p>
            <a:pPr marL="342900" indent="-342900" defTabSz="457200" fontAlgn="auto">
              <a:lnSpc>
                <a:spcPct val="90000"/>
              </a:lnSpc>
              <a:spcBef>
                <a:spcPct val="20000"/>
              </a:spcBef>
              <a:spcAft>
                <a:spcPts val="0"/>
              </a:spcAft>
              <a:buFont typeface="Arial" panose="020B0604020202020204" pitchFamily="34" charset="0"/>
              <a:buChar char="•"/>
              <a:defRPr/>
            </a:pPr>
            <a:r>
              <a:rPr lang="en-US" sz="2200" i="0" dirty="0">
                <a:latin typeface="+mn-lt"/>
              </a:rPr>
              <a:t>Black swan threats: (1) Iran (2) Israel/Iran (3) </a:t>
            </a:r>
            <a:r>
              <a:rPr lang="en-US" sz="2200" i="0" dirty="0" smtClean="0">
                <a:latin typeface="+mn-lt"/>
              </a:rPr>
              <a:t>Europe</a:t>
            </a:r>
            <a:r>
              <a:rPr lang="en-US" sz="2200" i="0" dirty="0">
                <a:latin typeface="+mn-lt"/>
              </a:rPr>
              <a:t> </a:t>
            </a:r>
            <a:r>
              <a:rPr lang="en-US" sz="2200" i="0" dirty="0" smtClean="0">
                <a:latin typeface="+mn-lt"/>
              </a:rPr>
              <a:t>(4) cyber (5) contagion (6) EMP;</a:t>
            </a:r>
            <a:endParaRPr lang="en-US" sz="2200" i="0" dirty="0">
              <a:latin typeface="+mn-lt"/>
            </a:endParaRPr>
          </a:p>
          <a:p>
            <a:pPr marL="342900" marR="0" lvl="0" indent="-342900" algn="l" defTabSz="457200" rtl="0" eaLnBrk="1" fontAlgn="auto" latinLnBrk="0" hangingPunct="1">
              <a:lnSpc>
                <a:spcPct val="90000"/>
              </a:lnSpc>
              <a:spcBef>
                <a:spcPct val="20000"/>
              </a:spcBef>
              <a:spcAft>
                <a:spcPts val="0"/>
              </a:spcAft>
              <a:buClrTx/>
              <a:buSzTx/>
              <a:buFont typeface="Arial"/>
              <a:buNone/>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90000"/>
              </a:lnSpc>
              <a:spcBef>
                <a:spcPct val="20000"/>
              </a:spcBef>
              <a:spcAft>
                <a:spcPts val="0"/>
              </a:spcAft>
              <a:buClrTx/>
              <a:buSzTx/>
              <a:buFont typeface="Arial"/>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We are an increasingly part-time</a:t>
            </a:r>
            <a:r>
              <a:rPr kumimoji="0" lang="en-US" sz="2200" b="0" i="0" u="none" strike="noStrike" kern="1200" cap="none" spc="0" normalizeH="0" noProof="0" dirty="0" smtClean="0">
                <a:ln>
                  <a:noFill/>
                </a:ln>
                <a:solidFill>
                  <a:schemeClr val="tx1"/>
                </a:solidFill>
                <a:effectLst/>
                <a:uLnTx/>
                <a:uFillTx/>
                <a:latin typeface="+mn-lt"/>
                <a:ea typeface="+mn-ea"/>
                <a:cs typeface="+mn-cs"/>
              </a:rPr>
              <a:t> nation – that looks like a problem</a:t>
            </a:r>
            <a:r>
              <a:rPr lang="en-US" sz="2200" i="0" dirty="0" smtClean="0">
                <a:latin typeface="+mn-lt"/>
                <a:cs typeface="+mn-cs"/>
              </a:rPr>
              <a:t>;</a:t>
            </a:r>
          </a:p>
          <a:p>
            <a:pPr marL="342900" marR="0" lvl="0" indent="-342900" algn="l" defTabSz="457200" rtl="0" eaLnBrk="1" fontAlgn="auto" latinLnBrk="0" hangingPunct="1">
              <a:lnSpc>
                <a:spcPct val="90000"/>
              </a:lnSpc>
              <a:spcBef>
                <a:spcPct val="20000"/>
              </a:spcBef>
              <a:spcAft>
                <a:spcPts val="0"/>
              </a:spcAft>
              <a:buClrTx/>
              <a:buSzTx/>
              <a:buFont typeface="Arial"/>
              <a:buChar char="•"/>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90000"/>
              </a:lnSpc>
              <a:spcBef>
                <a:spcPct val="20000"/>
              </a:spcBef>
              <a:spcAft>
                <a:spcPts val="0"/>
              </a:spcAft>
              <a:buClrTx/>
              <a:buSzTx/>
              <a:buFont typeface="Arial"/>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Detroit– that didn’t help.  Is Chicago next and what does this all mean for state/local </a:t>
            </a:r>
            <a:r>
              <a:rPr kumimoji="0" lang="en-US" sz="2200" b="0" i="0" u="none" strike="noStrike" kern="1200" cap="none" spc="0" normalizeH="0" baseline="0" noProof="0" smtClean="0">
                <a:ln>
                  <a:noFill/>
                </a:ln>
                <a:solidFill>
                  <a:schemeClr val="tx1"/>
                </a:solidFill>
                <a:effectLst/>
                <a:uLnTx/>
                <a:uFillTx/>
                <a:latin typeface="+mn-lt"/>
                <a:ea typeface="+mn-ea"/>
                <a:cs typeface="+mn-cs"/>
              </a:rPr>
              <a:t>capital budgeting?</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90000"/>
              </a:lnSpc>
              <a:spcBef>
                <a:spcPct val="20000"/>
              </a:spcBef>
              <a:spcAft>
                <a:spcPts val="0"/>
              </a:spcAft>
              <a:buClrTx/>
              <a:buSzTx/>
              <a:buFont typeface="Arial"/>
              <a:buNone/>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649094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304800"/>
            <a:ext cx="7772400" cy="838200"/>
          </a:xfrm>
        </p:spPr>
        <p:txBody>
          <a:bodyPr>
            <a:normAutofit/>
          </a:bodyPr>
          <a:lstStyle/>
          <a:p>
            <a:pPr fontAlgn="auto">
              <a:spcAft>
                <a:spcPts val="0"/>
              </a:spcAft>
              <a:defRPr/>
            </a:pPr>
            <a:r>
              <a:rPr lang="en-US" b="1" dirty="0" smtClean="0">
                <a:solidFill>
                  <a:srgbClr val="003366"/>
                </a:solidFill>
              </a:rPr>
              <a:t>Thank You</a:t>
            </a:r>
          </a:p>
        </p:txBody>
      </p:sp>
      <p:sp>
        <p:nvSpPr>
          <p:cNvPr id="48131" name="Rectangle 3"/>
          <p:cNvSpPr>
            <a:spLocks noGrp="1" noChangeArrowheads="1"/>
          </p:cNvSpPr>
          <p:nvPr>
            <p:ph idx="1"/>
          </p:nvPr>
        </p:nvSpPr>
        <p:spPr>
          <a:xfrm>
            <a:off x="609600" y="1524000"/>
            <a:ext cx="7772400" cy="4267200"/>
          </a:xfrm>
        </p:spPr>
        <p:txBody>
          <a:bodyPr/>
          <a:lstStyle/>
          <a:p>
            <a:pPr>
              <a:lnSpc>
                <a:spcPct val="90000"/>
              </a:lnSpc>
            </a:pPr>
            <a:r>
              <a:rPr lang="en-US" sz="3000" dirty="0" smtClean="0"/>
              <a:t>You can always reach me at </a:t>
            </a:r>
            <a:r>
              <a:rPr lang="en-US" sz="3000" dirty="0" smtClean="0">
                <a:hlinkClick r:id="rId3"/>
              </a:rPr>
              <a:t>abasu@sagepolicy.com</a:t>
            </a:r>
            <a:endParaRPr lang="en-US" sz="3000" dirty="0" smtClean="0"/>
          </a:p>
          <a:p>
            <a:pPr>
              <a:lnSpc>
                <a:spcPct val="90000"/>
              </a:lnSpc>
            </a:pPr>
            <a:r>
              <a:rPr lang="en-US" sz="3000" dirty="0" smtClean="0"/>
              <a:t>Please look for updates of information at </a:t>
            </a:r>
            <a:r>
              <a:rPr lang="en-US" sz="3000" dirty="0" smtClean="0">
                <a:hlinkClick r:id="rId4"/>
              </a:rPr>
              <a:t>www.sagepolicy.com</a:t>
            </a:r>
            <a:r>
              <a:rPr lang="en-US" sz="3000" dirty="0" smtClean="0"/>
              <a:t>.</a:t>
            </a:r>
          </a:p>
          <a:p>
            <a:pPr>
              <a:lnSpc>
                <a:spcPct val="90000"/>
              </a:lnSpc>
            </a:pPr>
            <a:r>
              <a:rPr lang="en-US" sz="3000" dirty="0" smtClean="0"/>
              <a:t>Also, if you need us in a hurry, we are at 410.522.7243 (410.522.SAGE)</a:t>
            </a:r>
          </a:p>
          <a:p>
            <a:pPr>
              <a:lnSpc>
                <a:spcPct val="90000"/>
              </a:lnSpc>
            </a:pPr>
            <a:r>
              <a:rPr lang="en-US" sz="3000" dirty="0" smtClean="0"/>
              <a:t>Please contact us when you require economic research &amp; policy analysis.</a:t>
            </a:r>
          </a:p>
        </p:txBody>
      </p:sp>
    </p:spTree>
    <p:extLst>
      <p:ext uri="{BB962C8B-B14F-4D97-AF65-F5344CB8AC3E}">
        <p14:creationId xmlns:p14="http://schemas.microsoft.com/office/powerpoint/2010/main" val="3962486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533400" y="152400"/>
            <a:ext cx="8458200" cy="685800"/>
          </a:xfrm>
        </p:spPr>
        <p:txBody>
          <a:bodyPr>
            <a:normAutofit fontScale="90000"/>
          </a:bodyPr>
          <a:lstStyle/>
          <a:p>
            <a:pPr fontAlgn="auto">
              <a:spcAft>
                <a:spcPts val="0"/>
              </a:spcAft>
              <a:defRPr/>
            </a:pPr>
            <a:r>
              <a:rPr lang="en-US" sz="2900" b="1" dirty="0" smtClean="0">
                <a:solidFill>
                  <a:srgbClr val="003366"/>
                </a:solidFill>
              </a:rPr>
              <a:t>Real GDP Growth, 20 Fastest and Slowest Growing Countries</a:t>
            </a:r>
            <a:br>
              <a:rPr lang="en-US" sz="2900" b="1" dirty="0" smtClean="0">
                <a:solidFill>
                  <a:srgbClr val="003366"/>
                </a:solidFill>
              </a:rPr>
            </a:br>
            <a:r>
              <a:rPr lang="en-US" sz="2400" i="1" dirty="0" smtClean="0">
                <a:solidFill>
                  <a:srgbClr val="003366"/>
                </a:solidFill>
              </a:rPr>
              <a:t>Estimated 2013, Annual Percent Change (for available nations)</a:t>
            </a:r>
          </a:p>
        </p:txBody>
      </p:sp>
      <p:sp>
        <p:nvSpPr>
          <p:cNvPr id="45166" name="Text Box 4"/>
          <p:cNvSpPr txBox="1">
            <a:spLocks noChangeArrowheads="1"/>
          </p:cNvSpPr>
          <p:nvPr/>
        </p:nvSpPr>
        <p:spPr bwMode="auto">
          <a:xfrm>
            <a:off x="0" y="5715001"/>
            <a:ext cx="990600" cy="246221"/>
          </a:xfrm>
          <a:prstGeom prst="rect">
            <a:avLst/>
          </a:prstGeom>
          <a:noFill/>
          <a:ln w="9525">
            <a:noFill/>
            <a:miter lim="800000"/>
            <a:headEnd/>
            <a:tailEnd/>
          </a:ln>
        </p:spPr>
        <p:txBody>
          <a:bodyPr wrap="square">
            <a:spAutoFit/>
          </a:bodyPr>
          <a:lstStyle/>
          <a:p>
            <a:pPr eaLnBrk="0" hangingPunct="0">
              <a:spcBef>
                <a:spcPct val="50000"/>
              </a:spcBef>
            </a:pPr>
            <a:r>
              <a:rPr lang="en-US" sz="1000" dirty="0">
                <a:solidFill>
                  <a:prstClr val="white"/>
                </a:solidFill>
                <a:latin typeface="Arial" pitchFamily="34" charset="0"/>
              </a:rPr>
              <a:t>Source:  </a:t>
            </a:r>
            <a:r>
              <a:rPr lang="en-US" sz="1000" dirty="0" smtClean="0">
                <a:solidFill>
                  <a:prstClr val="white"/>
                </a:solidFill>
                <a:latin typeface="Arial" pitchFamily="34" charset="0"/>
              </a:rPr>
              <a:t>IMF</a:t>
            </a:r>
            <a:endParaRPr lang="en-US" sz="1000" dirty="0">
              <a:solidFill>
                <a:prstClr val="white"/>
              </a:solidFill>
              <a:latin typeface="Arial" pitchFamily="34" charset="0"/>
            </a:endParaRPr>
          </a:p>
        </p:txBody>
      </p:sp>
      <p:graphicFrame>
        <p:nvGraphicFramePr>
          <p:cNvPr id="6" name="Content Placeholder 6"/>
          <p:cNvGraphicFramePr>
            <a:graphicFrameLocks noGrp="1"/>
          </p:cNvGraphicFramePr>
          <p:nvPr>
            <p:ph type="chart" idx="1"/>
            <p:extLst/>
          </p:nvPr>
        </p:nvGraphicFramePr>
        <p:xfrm>
          <a:off x="228600" y="914400"/>
          <a:ext cx="8686800" cy="4663440"/>
        </p:xfrm>
        <a:graphic>
          <a:graphicData uri="http://schemas.openxmlformats.org/drawingml/2006/table">
            <a:tbl>
              <a:tblPr/>
              <a:tblGrid>
                <a:gridCol w="548640"/>
                <a:gridCol w="1828800"/>
                <a:gridCol w="1280160"/>
                <a:gridCol w="548640"/>
                <a:gridCol w="274320"/>
                <a:gridCol w="548640"/>
                <a:gridCol w="1828800"/>
                <a:gridCol w="1280160"/>
                <a:gridCol w="548640"/>
              </a:tblGrid>
              <a:tr h="274320">
                <a:tc>
                  <a:txBody>
                    <a:bodyPr/>
                    <a:lstStyle/>
                    <a:p>
                      <a:pPr algn="ctr" rtl="0" fontAlgn="b"/>
                      <a:r>
                        <a:rPr lang="en-US" sz="1100" b="0" i="0" u="none" strike="noStrike" dirty="0">
                          <a:solidFill>
                            <a:srgbClr val="000000"/>
                          </a:solidFill>
                          <a:effectLst/>
                          <a:latin typeface="Arial" pitchFamily="34" charset="0"/>
                          <a:cs typeface="Arial" pitchFamily="34" charset="0"/>
                        </a:rPr>
                        <a:t>Rank</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dirty="0" smtClean="0">
                          <a:solidFill>
                            <a:srgbClr val="000000"/>
                          </a:solidFill>
                          <a:effectLst/>
                          <a:latin typeface="Arial" pitchFamily="34" charset="0"/>
                          <a:cs typeface="Arial" pitchFamily="34" charset="0"/>
                        </a:rPr>
                        <a:t>Country</a:t>
                      </a:r>
                      <a:endParaRPr lang="en-US" sz="1100" b="0" i="0" u="none" strike="noStrike" dirty="0">
                        <a:solidFill>
                          <a:srgbClr val="000000"/>
                        </a:solidFill>
                        <a:effectLst/>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dirty="0" smtClean="0">
                          <a:solidFill>
                            <a:srgbClr val="000000"/>
                          </a:solidFill>
                          <a:effectLst/>
                          <a:latin typeface="Arial" pitchFamily="34" charset="0"/>
                          <a:cs typeface="Arial" pitchFamily="34" charset="0"/>
                        </a:rPr>
                        <a:t>Region</a:t>
                      </a:r>
                      <a:endParaRPr lang="en-US" sz="1100" b="0" i="0" u="none" strike="noStrike" dirty="0">
                        <a:solidFill>
                          <a:srgbClr val="000000"/>
                        </a:solidFill>
                        <a:effectLst/>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smtClean="0">
                          <a:solidFill>
                            <a:srgbClr val="000000"/>
                          </a:solidFill>
                          <a:effectLst/>
                          <a:latin typeface="Arial" pitchFamily="34" charset="0"/>
                          <a:cs typeface="Arial" pitchFamily="34" charset="0"/>
                        </a:rPr>
                        <a:t>%</a:t>
                      </a:r>
                      <a:endParaRPr lang="en-US" sz="1100" b="0" i="0" u="none" strike="noStrike" dirty="0">
                        <a:solidFill>
                          <a:srgbClr val="000000"/>
                        </a:solidFill>
                        <a:effectLst/>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itchFamily="34" charset="0"/>
                          <a:cs typeface="Arial"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dirty="0">
                          <a:solidFill>
                            <a:srgbClr val="000000"/>
                          </a:solidFill>
                          <a:effectLst/>
                          <a:latin typeface="Arial" pitchFamily="34" charset="0"/>
                          <a:cs typeface="Arial" pitchFamily="34" charset="0"/>
                        </a:rPr>
                        <a:t>Rank</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dirty="0" smtClean="0">
                          <a:solidFill>
                            <a:srgbClr val="000000"/>
                          </a:solidFill>
                          <a:effectLst/>
                          <a:latin typeface="Arial" pitchFamily="34" charset="0"/>
                          <a:cs typeface="Arial" pitchFamily="34" charset="0"/>
                        </a:rPr>
                        <a:t>Country</a:t>
                      </a:r>
                      <a:endParaRPr lang="en-US" sz="1100" b="0" i="0" u="none" strike="noStrike" dirty="0">
                        <a:solidFill>
                          <a:srgbClr val="000000"/>
                        </a:solidFill>
                        <a:effectLst/>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dirty="0" smtClean="0">
                          <a:solidFill>
                            <a:srgbClr val="000000"/>
                          </a:solidFill>
                          <a:effectLst/>
                          <a:latin typeface="Arial" pitchFamily="34" charset="0"/>
                          <a:cs typeface="Arial" pitchFamily="34" charset="0"/>
                        </a:rPr>
                        <a:t>Region</a:t>
                      </a:r>
                      <a:endParaRPr lang="en-US" sz="1100" b="0" i="0" u="none" strike="noStrike" dirty="0">
                        <a:solidFill>
                          <a:srgbClr val="000000"/>
                        </a:solidFill>
                        <a:effectLst/>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dirty="0" smtClean="0">
                          <a:solidFill>
                            <a:srgbClr val="000000"/>
                          </a:solidFill>
                          <a:effectLst/>
                          <a:latin typeface="Arial" pitchFamily="34" charset="0"/>
                          <a:cs typeface="Arial" pitchFamily="34" charset="0"/>
                        </a:rPr>
                        <a:t>%</a:t>
                      </a:r>
                      <a:endParaRPr lang="en-US" sz="1100" b="0" i="0" u="none" strike="noStrike" dirty="0">
                        <a:solidFill>
                          <a:srgbClr val="000000"/>
                        </a:solidFill>
                        <a:effectLst/>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South Sudan</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32.1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Barbados</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Caribbean</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Libya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Middle East</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20.2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167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Bosnia and Herzegovina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Eastern 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a:latin typeface="Arial"/>
                        </a:rPr>
                        <a:t>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Sierra Leone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17.1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168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Grenada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Caribbean</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Mongolia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Asia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14.0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169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Czech Republic</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Paraguay</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South America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11.0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Belgium</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Timor-Leste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Southeast Asia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Venezuela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South America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Iraq</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Middle East</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9.0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Luxembourg</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smtClean="0">
                          <a:latin typeface="Arial"/>
                        </a:rPr>
                        <a:t>7</a:t>
                      </a:r>
                      <a:endParaRPr lang="en-US" sz="1200" b="0" i="0" u="none" strike="noStrike" dirty="0">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Panama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Central America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9.0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Swaziland</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Gambia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8.9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Hungary</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Mozambique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8.4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France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1200" b="0" i="0" u="none" strike="noStrike" dirty="0">
                          <a:solidFill>
                            <a:srgbClr val="000000"/>
                          </a:solidFill>
                          <a:latin typeface="Arial"/>
                        </a:rPr>
                        <a:t>Dem. Rep. of the Congo</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8.3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Croatia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Eastern 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-0.2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Chad</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8.1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dirty="0">
                          <a:latin typeface="Arial"/>
                        </a:rPr>
                        <a:t>177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Netherlands</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-0.5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China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Asia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Islamic Republic of Iran</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Middle East</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-1.3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smtClean="0">
                          <a:latin typeface="Arial"/>
                        </a:rPr>
                        <a:t>13</a:t>
                      </a:r>
                      <a:endParaRPr lang="en-US" sz="1200" b="0" i="0" u="none" strike="noStrike" dirty="0">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Lao P.D.R.</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latin typeface="Arial"/>
                        </a:rPr>
                        <a:t>Southeast Asia</a:t>
                      </a:r>
                      <a:endParaRPr lang="en-US" sz="1100" b="0" i="0" u="none" strike="noStrike" dirty="0">
                        <a:latin typeface="Arial"/>
                      </a:endParaRP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179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Italy</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-1.5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smtClean="0">
                          <a:latin typeface="Arial"/>
                        </a:rPr>
                        <a:t>13</a:t>
                      </a:r>
                      <a:endParaRPr lang="en-US" sz="1200" b="0" i="0" u="none" strike="noStrike" dirty="0">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Côte d'Ivoire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180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Spain</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-1.6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Zambia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7.8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181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Slovenia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Eastern 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-2.0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Turkmenistan</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Central Asia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7.7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182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Equatorial Guinea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-2.1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Rwanda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7.6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183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Portugal</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-2.3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19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Liberia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Africa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7.5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184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San Marino</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-3.5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456">
                <a:tc>
                  <a:txBody>
                    <a:bodyPr/>
                    <a:lstStyle/>
                    <a:p>
                      <a:pPr algn="ctr" fontAlgn="b"/>
                      <a:r>
                        <a:rPr lang="en-US" sz="1200" b="0" i="0" u="none" strike="noStrike" dirty="0">
                          <a:latin typeface="Arial"/>
                        </a:rPr>
                        <a:t>20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Kyrgyz Republic</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Central Asia</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7.4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latin typeface="Arial"/>
                        </a:rPr>
                        <a:t>185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Greece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Europe</a:t>
                      </a:r>
                    </a:p>
                  </a:txBody>
                  <a:tcPr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latin typeface="Arial"/>
                        </a:rPr>
                        <a:t>-4.2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90598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idx="4294967295"/>
          </p:nvPr>
        </p:nvSpPr>
        <p:spPr>
          <a:xfrm>
            <a:off x="457200" y="457200"/>
            <a:ext cx="7772400" cy="533400"/>
          </a:xfrm>
        </p:spPr>
        <p:txBody>
          <a:bodyPr>
            <a:noAutofit/>
          </a:bodyPr>
          <a:lstStyle/>
          <a:p>
            <a:pPr fontAlgn="auto">
              <a:spcAft>
                <a:spcPts val="0"/>
              </a:spcAft>
              <a:defRPr/>
            </a:pPr>
            <a:r>
              <a:rPr lang="en-US" sz="2400" b="1" dirty="0" smtClean="0">
                <a:solidFill>
                  <a:srgbClr val="003366"/>
                </a:solidFill>
              </a:rPr>
              <a:t>Estimated Growth in Output by Select Global Areas</a:t>
            </a:r>
            <a:br>
              <a:rPr lang="en-US" sz="2400" b="1" dirty="0" smtClean="0">
                <a:solidFill>
                  <a:srgbClr val="003366"/>
                </a:solidFill>
              </a:rPr>
            </a:br>
            <a:r>
              <a:rPr lang="en-US" sz="2400" i="1" dirty="0" smtClean="0">
                <a:solidFill>
                  <a:srgbClr val="003366"/>
                </a:solidFill>
              </a:rPr>
              <a:t>2013 Projected</a:t>
            </a:r>
          </a:p>
        </p:txBody>
      </p:sp>
      <p:sp>
        <p:nvSpPr>
          <p:cNvPr id="10244" name="Text Box 6"/>
          <p:cNvSpPr txBox="1">
            <a:spLocks noChangeArrowheads="1"/>
          </p:cNvSpPr>
          <p:nvPr/>
        </p:nvSpPr>
        <p:spPr bwMode="auto">
          <a:xfrm>
            <a:off x="76200" y="5715000"/>
            <a:ext cx="2161169" cy="246221"/>
          </a:xfrm>
          <a:prstGeom prst="rect">
            <a:avLst/>
          </a:prstGeom>
          <a:noFill/>
          <a:ln w="0" algn="ctr">
            <a:noFill/>
            <a:miter lim="800000"/>
            <a:headEnd/>
            <a:tailEnd/>
          </a:ln>
        </p:spPr>
        <p:txBody>
          <a:bodyPr wrap="none">
            <a:spAutoFit/>
          </a:bodyPr>
          <a:lstStyle/>
          <a:p>
            <a:r>
              <a:rPr lang="en-US" sz="1000" dirty="0">
                <a:solidFill>
                  <a:prstClr val="white"/>
                </a:solidFill>
              </a:rPr>
              <a:t>Source:  International Monetary Fund</a:t>
            </a:r>
          </a:p>
        </p:txBody>
      </p:sp>
      <p:graphicFrame>
        <p:nvGraphicFramePr>
          <p:cNvPr id="6" name="Object 5"/>
          <p:cNvGraphicFramePr>
            <a:graphicFrameLocks noChangeAspect="1"/>
          </p:cNvGraphicFramePr>
          <p:nvPr>
            <p:extLst>
              <p:ext uri="{D42A27DB-BD31-4B8C-83A1-F6EECF244321}">
                <p14:modId xmlns:p14="http://schemas.microsoft.com/office/powerpoint/2010/main" val="3151544858"/>
              </p:ext>
            </p:extLst>
          </p:nvPr>
        </p:nvGraphicFramePr>
        <p:xfrm>
          <a:off x="228598" y="1066800"/>
          <a:ext cx="8915402" cy="46093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9008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5869" y="0"/>
            <a:ext cx="7772400" cy="914400"/>
          </a:xfrm>
        </p:spPr>
        <p:txBody>
          <a:bodyPr>
            <a:normAutofit/>
          </a:bodyPr>
          <a:lstStyle/>
          <a:p>
            <a:pPr fontAlgn="auto">
              <a:spcAft>
                <a:spcPts val="0"/>
              </a:spcAft>
              <a:defRPr/>
            </a:pPr>
            <a:r>
              <a:rPr lang="en-US" sz="2600" b="1" dirty="0">
                <a:solidFill>
                  <a:srgbClr val="003366"/>
                </a:solidFill>
              </a:rPr>
              <a:t>Debt by </a:t>
            </a:r>
            <a:r>
              <a:rPr lang="en-US" sz="2600" b="1" dirty="0" smtClean="0">
                <a:solidFill>
                  <a:srgbClr val="003366"/>
                </a:solidFill>
              </a:rPr>
              <a:t>Selected Country</a:t>
            </a:r>
            <a:r>
              <a:rPr lang="en-US" sz="2600" b="1" dirty="0">
                <a:solidFill>
                  <a:srgbClr val="003366"/>
                </a:solidFill>
              </a:rPr>
              <a:t/>
            </a:r>
            <a:br>
              <a:rPr lang="en-US" sz="2600" b="1" dirty="0">
                <a:solidFill>
                  <a:srgbClr val="003366"/>
                </a:solidFill>
              </a:rPr>
            </a:br>
            <a:r>
              <a:rPr lang="en-US" sz="2600" i="1" dirty="0" smtClean="0">
                <a:solidFill>
                  <a:srgbClr val="003366"/>
                </a:solidFill>
              </a:rPr>
              <a:t>2012</a:t>
            </a:r>
            <a:endParaRPr lang="en-US" sz="2200" i="1" dirty="0">
              <a:solidFill>
                <a:srgbClr val="003366"/>
              </a:solidFill>
            </a:endParaRPr>
          </a:p>
        </p:txBody>
      </p:sp>
      <p:graphicFrame>
        <p:nvGraphicFramePr>
          <p:cNvPr id="7" name="Content Placeholder 2"/>
          <p:cNvGraphicFramePr>
            <a:graphicFrameLocks noGrp="1"/>
          </p:cNvGraphicFramePr>
          <p:nvPr>
            <p:ph idx="1"/>
            <p:extLst/>
          </p:nvPr>
        </p:nvGraphicFramePr>
        <p:xfrm>
          <a:off x="0" y="873940"/>
          <a:ext cx="89916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4"/>
          <p:cNvSpPr txBox="1">
            <a:spLocks noChangeArrowheads="1"/>
          </p:cNvSpPr>
          <p:nvPr/>
        </p:nvSpPr>
        <p:spPr bwMode="auto">
          <a:xfrm>
            <a:off x="0" y="5697379"/>
            <a:ext cx="1602769" cy="246221"/>
          </a:xfrm>
          <a:prstGeom prst="rect">
            <a:avLst/>
          </a:prstGeom>
          <a:noFill/>
          <a:ln w="9525">
            <a:noFill/>
            <a:miter lim="800000"/>
            <a:headEnd/>
            <a:tailEnd/>
          </a:ln>
        </p:spPr>
        <p:txBody>
          <a:bodyPr wrap="square" lIns="91417" tIns="45709" rIns="91417" bIns="45709">
            <a:spAutoFit/>
          </a:bodyPr>
          <a:lstStyle/>
          <a:p>
            <a:pPr eaLnBrk="0" hangingPunct="0">
              <a:spcBef>
                <a:spcPct val="50000"/>
              </a:spcBef>
            </a:pPr>
            <a:r>
              <a:rPr lang="en-US" sz="1000" dirty="0">
                <a:solidFill>
                  <a:prstClr val="white"/>
                </a:solidFill>
                <a:latin typeface="Arial" pitchFamily="34" charset="0"/>
              </a:rPr>
              <a:t>Source:  IMF</a:t>
            </a:r>
          </a:p>
        </p:txBody>
      </p:sp>
    </p:spTree>
    <p:extLst>
      <p:ext uri="{BB962C8B-B14F-4D97-AF65-F5344CB8AC3E}">
        <p14:creationId xmlns:p14="http://schemas.microsoft.com/office/powerpoint/2010/main" val="3024620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0"/>
            <a:ext cx="7772400" cy="1143000"/>
          </a:xfrm>
        </p:spPr>
        <p:txBody>
          <a:bodyPr>
            <a:normAutofit/>
          </a:bodyPr>
          <a:lstStyle/>
          <a:p>
            <a:pPr fontAlgn="auto">
              <a:spcAft>
                <a:spcPts val="0"/>
              </a:spcAft>
              <a:defRPr/>
            </a:pPr>
            <a:r>
              <a:rPr lang="en-US" sz="2600" b="1" dirty="0" smtClean="0">
                <a:solidFill>
                  <a:srgbClr val="003366"/>
                </a:solidFill>
              </a:rPr>
              <a:t>Top 12 Stock Exchanges </a:t>
            </a:r>
            <a:r>
              <a:rPr lang="en-US" sz="2800" b="1" dirty="0" smtClean="0">
                <a:solidFill>
                  <a:srgbClr val="003366"/>
                </a:solidFill>
              </a:rPr>
              <a:t/>
            </a:r>
            <a:br>
              <a:rPr lang="en-US" sz="2800" b="1" dirty="0" smtClean="0">
                <a:solidFill>
                  <a:srgbClr val="003366"/>
                </a:solidFill>
              </a:rPr>
            </a:br>
            <a:r>
              <a:rPr lang="en-US" sz="2200" i="1" dirty="0" smtClean="0">
                <a:solidFill>
                  <a:srgbClr val="003366"/>
                </a:solidFill>
              </a:rPr>
              <a:t>2011 Growth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2005865"/>
              </p:ext>
            </p:extLst>
          </p:nvPr>
        </p:nvGraphicFramePr>
        <p:xfrm>
          <a:off x="380999" y="1295398"/>
          <a:ext cx="8534401" cy="4191001"/>
        </p:xfrm>
        <a:graphic>
          <a:graphicData uri="http://schemas.openxmlformats.org/drawingml/2006/table">
            <a:tbl>
              <a:tblPr firstRow="1" bandRow="1">
                <a:tableStyleId>{2D5ABB26-0587-4C30-8999-92F81FD0307C}</a:tableStyleId>
              </a:tblPr>
              <a:tblGrid>
                <a:gridCol w="1034169"/>
                <a:gridCol w="2891657"/>
                <a:gridCol w="2801293"/>
                <a:gridCol w="1807282"/>
              </a:tblGrid>
              <a:tr h="472813">
                <a:tc>
                  <a:txBody>
                    <a:bodyPr/>
                    <a:lstStyle/>
                    <a:p>
                      <a:pPr algn="ctr"/>
                      <a:r>
                        <a:rPr lang="en-US" sz="1800" b="1" dirty="0" smtClean="0">
                          <a:solidFill>
                            <a:schemeClr val="tx1"/>
                          </a:solidFill>
                          <a:latin typeface="Arial" pitchFamily="34" charset="0"/>
                          <a:cs typeface="Arial" pitchFamily="34" charset="0"/>
                        </a:rPr>
                        <a:t>Rank</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Exchange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Index</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baseline="0" dirty="0" smtClean="0">
                          <a:solidFill>
                            <a:schemeClr val="tx1"/>
                          </a:solidFill>
                          <a:latin typeface="Arial" pitchFamily="34" charset="0"/>
                          <a:cs typeface="Arial" pitchFamily="34" charset="0"/>
                        </a:rPr>
                        <a:t>% 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1" i="0" u="none" strike="noStrike" dirty="0">
                          <a:solidFill>
                            <a:schemeClr val="tx1"/>
                          </a:solidFill>
                          <a:effectLst/>
                          <a:latin typeface="Arial"/>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NYSE Group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DJI A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chemeClr val="tx1"/>
                          </a:solidFill>
                          <a:effectLst/>
                          <a:latin typeface="Arial"/>
                        </a:rPr>
                        <a:t>5.5%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1" i="0" u="none" strike="noStrike" dirty="0">
                          <a:solidFill>
                            <a:schemeClr val="tx1"/>
                          </a:solidFill>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Nasdaq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NASDAQ Composite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chemeClr val="tx1"/>
                          </a:solidFill>
                          <a:effectLst/>
                          <a:latin typeface="Arial"/>
                        </a:rPr>
                        <a:t>-1.8%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London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FTSE 100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-5.6%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12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Swiss Exchange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Swiss Market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-7.8%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TSX Group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S&amp;P TSX Composite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-9.2%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Bolsa De </a:t>
                      </a:r>
                      <a:r>
                        <a:rPr lang="en-US" sz="1800" b="0" i="0" u="none" strike="noStrike" dirty="0" smtClean="0">
                          <a:solidFill>
                            <a:schemeClr val="tx1"/>
                          </a:solidFill>
                          <a:effectLst/>
                          <a:latin typeface="Arial"/>
                        </a:rPr>
                        <a:t>Madrid </a:t>
                      </a:r>
                      <a:endParaRPr lang="en-US" sz="1800" b="0" i="0" u="none" strike="noStrike" dirty="0">
                        <a:solidFill>
                          <a:schemeClr val="tx1"/>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IGBM</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Frankfurt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DAX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-14.7%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Euronext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CAC 40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-17.0%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Tokyo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Nikkei 225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-17.3%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Hong Kong Exchanges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Hang Seng Index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-20.0%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Shanghai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Shanghai Composite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-21.7%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Borsa Italiana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FTSE MIB</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-25.2%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387" name="Text Box 4"/>
          <p:cNvSpPr txBox="1">
            <a:spLocks noChangeArrowheads="1"/>
          </p:cNvSpPr>
          <p:nvPr/>
        </p:nvSpPr>
        <p:spPr bwMode="auto">
          <a:xfrm>
            <a:off x="0" y="5715001"/>
            <a:ext cx="54864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Yahoo! Finance</a:t>
            </a:r>
          </a:p>
        </p:txBody>
      </p:sp>
    </p:spTree>
    <p:extLst>
      <p:ext uri="{BB962C8B-B14F-4D97-AF65-F5344CB8AC3E}">
        <p14:creationId xmlns:p14="http://schemas.microsoft.com/office/powerpoint/2010/main" val="4006165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152400"/>
            <a:ext cx="7772400" cy="827272"/>
          </a:xfrm>
        </p:spPr>
        <p:txBody>
          <a:bodyPr>
            <a:normAutofit/>
          </a:bodyPr>
          <a:lstStyle/>
          <a:p>
            <a:pPr fontAlgn="auto">
              <a:spcAft>
                <a:spcPts val="0"/>
              </a:spcAft>
              <a:defRPr/>
            </a:pPr>
            <a:r>
              <a:rPr lang="en-US" sz="2600" b="1" dirty="0" smtClean="0">
                <a:solidFill>
                  <a:srgbClr val="003366"/>
                </a:solidFill>
              </a:rPr>
              <a:t>Top 12 Stock Exchanges </a:t>
            </a:r>
            <a:r>
              <a:rPr lang="en-US" sz="2800" b="1" dirty="0" smtClean="0">
                <a:solidFill>
                  <a:srgbClr val="003366"/>
                </a:solidFill>
              </a:rPr>
              <a:t/>
            </a:r>
            <a:br>
              <a:rPr lang="en-US" sz="2800" b="1" dirty="0" smtClean="0">
                <a:solidFill>
                  <a:srgbClr val="003366"/>
                </a:solidFill>
              </a:rPr>
            </a:br>
            <a:r>
              <a:rPr lang="en-US" sz="2200" i="1" dirty="0" smtClean="0">
                <a:solidFill>
                  <a:srgbClr val="003366"/>
                </a:solidFill>
              </a:rPr>
              <a:t>2012 Growth</a:t>
            </a:r>
          </a:p>
        </p:txBody>
      </p:sp>
      <p:graphicFrame>
        <p:nvGraphicFramePr>
          <p:cNvPr id="5" name="Content Placeholder 3"/>
          <p:cNvGraphicFramePr>
            <a:graphicFrameLocks noGrp="1"/>
          </p:cNvGraphicFramePr>
          <p:nvPr>
            <p:ph idx="1"/>
            <p:extLst/>
          </p:nvPr>
        </p:nvGraphicFramePr>
        <p:xfrm>
          <a:off x="152401" y="1066800"/>
          <a:ext cx="8763000" cy="4536453"/>
        </p:xfrm>
        <a:graphic>
          <a:graphicData uri="http://schemas.openxmlformats.org/drawingml/2006/table">
            <a:tbl>
              <a:tblPr firstRow="1" bandRow="1">
                <a:tableStyleId>{2D5ABB26-0587-4C30-8999-92F81FD0307C}</a:tableStyleId>
              </a:tblPr>
              <a:tblGrid>
                <a:gridCol w="1061870"/>
                <a:gridCol w="2969112"/>
                <a:gridCol w="2876327"/>
                <a:gridCol w="1855691"/>
              </a:tblGrid>
              <a:tr h="511785">
                <a:tc>
                  <a:txBody>
                    <a:bodyPr/>
                    <a:lstStyle/>
                    <a:p>
                      <a:pPr algn="ctr"/>
                      <a:r>
                        <a:rPr lang="en-US" sz="1800" b="1" dirty="0" smtClean="0">
                          <a:solidFill>
                            <a:schemeClr val="tx1"/>
                          </a:solidFill>
                          <a:latin typeface="Arial" pitchFamily="34" charset="0"/>
                          <a:cs typeface="Arial" pitchFamily="34" charset="0"/>
                        </a:rPr>
                        <a:t>Rank</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Exchange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Index</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baseline="0" dirty="0" smtClean="0">
                          <a:solidFill>
                            <a:schemeClr val="tx1"/>
                          </a:solidFill>
                          <a:latin typeface="Arial" pitchFamily="34" charset="0"/>
                          <a:cs typeface="Arial" pitchFamily="34" charset="0"/>
                        </a:rPr>
                        <a:t>% 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dirty="0">
                          <a:solidFill>
                            <a:srgbClr val="000000"/>
                          </a:solidFill>
                          <a:latin typeface="Arial"/>
                        </a:rPr>
                        <a:t>6</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Frankfurt SE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DAX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29.1%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11</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Hong Kong Exchanges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Hang Seng Index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22.9%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4</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Tokyo SE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Nikkei 225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22.9%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1" i="0" u="none" strike="noStrike">
                          <a:solidFill>
                            <a:srgbClr val="000000"/>
                          </a:solidFill>
                          <a:latin typeface="Arial"/>
                        </a:rPr>
                        <a:t>2</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rgbClr val="000000"/>
                          </a:solidFill>
                          <a:latin typeface="Arial"/>
                        </a:rPr>
                        <a:t>Nasdaq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a:solidFill>
                            <a:srgbClr val="000000"/>
                          </a:solidFill>
                          <a:latin typeface="Arial"/>
                        </a:rPr>
                        <a:t>NASDAQ Composite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1" i="0" u="none" strike="noStrike" dirty="0">
                          <a:solidFill>
                            <a:srgbClr val="000000"/>
                          </a:solidFill>
                          <a:latin typeface="Arial"/>
                        </a:rPr>
                        <a:t>15.9%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5</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Euronext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CAC 40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15.2%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12</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Swiss Exchange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Swiss </a:t>
                      </a:r>
                      <a:r>
                        <a:rPr lang="en-US" sz="1800" b="0" i="0" u="none" strike="noStrike" dirty="0" smtClean="0">
                          <a:solidFill>
                            <a:srgbClr val="000000"/>
                          </a:solidFill>
                          <a:latin typeface="Arial"/>
                        </a:rPr>
                        <a:t>Market</a:t>
                      </a:r>
                      <a:r>
                        <a:rPr lang="en-US" sz="1800" b="0" i="0" u="none" strike="noStrike" baseline="0" dirty="0" smtClean="0">
                          <a:solidFill>
                            <a:srgbClr val="000000"/>
                          </a:solidFill>
                          <a:latin typeface="Arial"/>
                        </a:rPr>
                        <a:t> Index</a:t>
                      </a:r>
                      <a:endParaRPr lang="en-US" sz="1800" b="0" i="0" u="none" strike="noStrike" dirty="0">
                        <a:solidFill>
                          <a:srgbClr val="000000"/>
                        </a:solidFill>
                        <a:latin typeface="Arial"/>
                      </a:endParaRP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14.9%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10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err="1">
                          <a:solidFill>
                            <a:srgbClr val="000000"/>
                          </a:solidFill>
                          <a:latin typeface="Arial"/>
                        </a:rPr>
                        <a:t>Borsa</a:t>
                      </a:r>
                      <a:r>
                        <a:rPr lang="en-US" sz="1800" b="0" i="0" u="none" strike="noStrike" dirty="0">
                          <a:solidFill>
                            <a:srgbClr val="000000"/>
                          </a:solidFill>
                          <a:latin typeface="Arial"/>
                        </a:rPr>
                        <a:t> </a:t>
                      </a:r>
                      <a:r>
                        <a:rPr lang="en-US" sz="1800" b="0" i="0" u="none" strike="noStrike" dirty="0" err="1">
                          <a:solidFill>
                            <a:srgbClr val="000000"/>
                          </a:solidFill>
                          <a:latin typeface="Arial"/>
                        </a:rPr>
                        <a:t>Italiana</a:t>
                      </a:r>
                      <a:r>
                        <a:rPr lang="en-US" sz="1800" b="0" i="0" u="none" strike="noStrike" dirty="0">
                          <a:solidFill>
                            <a:srgbClr val="000000"/>
                          </a:solidFill>
                          <a:latin typeface="Arial"/>
                        </a:rPr>
                        <a:t>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FTSE MIB</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1" i="0" u="none" strike="noStrike">
                          <a:solidFill>
                            <a:srgbClr val="000000"/>
                          </a:solidFill>
                          <a:latin typeface="Arial"/>
                        </a:rPr>
                        <a:t>1</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a:solidFill>
                            <a:srgbClr val="000000"/>
                          </a:solidFill>
                          <a:latin typeface="Arial"/>
                        </a:rPr>
                        <a:t>NYSE Group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rgbClr val="000000"/>
                          </a:solidFill>
                          <a:latin typeface="Arial"/>
                        </a:rPr>
                        <a:t>DJI A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1" i="0" u="none" strike="noStrike" dirty="0">
                          <a:solidFill>
                            <a:srgbClr val="000000"/>
                          </a:solidFill>
                          <a:latin typeface="Arial"/>
                        </a:rPr>
                        <a:t>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3</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London SE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FTSE 100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9</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TSX Group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S&amp;P TSX Composite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7</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Shanghai SE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Shanghai Composite </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389">
                <a:tc>
                  <a:txBody>
                    <a:bodyPr/>
                    <a:lstStyle/>
                    <a:p>
                      <a:pPr algn="ctr" rtl="0" fontAlgn="t"/>
                      <a:r>
                        <a:rPr lang="en-US" sz="1800" b="0" i="0" u="none" strike="noStrike">
                          <a:solidFill>
                            <a:srgbClr val="000000"/>
                          </a:solidFill>
                          <a:latin typeface="Arial"/>
                        </a:rPr>
                        <a:t>8</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Bolsa De Madrid</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rgbClr val="000000"/>
                          </a:solidFill>
                          <a:latin typeface="Arial"/>
                        </a:rPr>
                        <a:t>IBEX 35</a:t>
                      </a:r>
                    </a:p>
                  </a:txBody>
                  <a:tcPr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 Box 4"/>
          <p:cNvSpPr txBox="1">
            <a:spLocks noChangeArrowheads="1"/>
          </p:cNvSpPr>
          <p:nvPr/>
        </p:nvSpPr>
        <p:spPr bwMode="auto">
          <a:xfrm>
            <a:off x="0" y="5713850"/>
            <a:ext cx="5486400" cy="246221"/>
          </a:xfrm>
          <a:prstGeom prst="rect">
            <a:avLst/>
          </a:prstGeom>
          <a:noFill/>
          <a:ln w="9525">
            <a:noFill/>
            <a:miter lim="800000"/>
            <a:headEnd/>
            <a:tailEnd/>
          </a:ln>
        </p:spPr>
        <p:txBody>
          <a:bodyPr>
            <a:spAutoFit/>
          </a:bodyPr>
          <a:lstStyle/>
          <a:p>
            <a:pPr eaLnBrk="0" hangingPunct="0">
              <a:spcBef>
                <a:spcPct val="50000"/>
              </a:spcBef>
            </a:pPr>
            <a:r>
              <a:rPr lang="en-US" sz="1000" dirty="0">
                <a:latin typeface="Arial" pitchFamily="34" charset="0"/>
              </a:rPr>
              <a:t>Source:  Yahoo! Finance</a:t>
            </a:r>
          </a:p>
        </p:txBody>
      </p:sp>
    </p:spTree>
    <p:extLst>
      <p:ext uri="{BB962C8B-B14F-4D97-AF65-F5344CB8AC3E}">
        <p14:creationId xmlns:p14="http://schemas.microsoft.com/office/powerpoint/2010/main" val="3820940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304801" y="1295398"/>
          <a:ext cx="8610600" cy="4191001"/>
        </p:xfrm>
        <a:graphic>
          <a:graphicData uri="http://schemas.openxmlformats.org/drawingml/2006/table">
            <a:tbl>
              <a:tblPr firstRow="1" bandRow="1">
                <a:tableStyleId>{2D5ABB26-0587-4C30-8999-92F81FD0307C}</a:tableStyleId>
              </a:tblPr>
              <a:tblGrid>
                <a:gridCol w="1110368"/>
                <a:gridCol w="2891657"/>
                <a:gridCol w="2801293"/>
                <a:gridCol w="1807282"/>
              </a:tblGrid>
              <a:tr h="472813">
                <a:tc>
                  <a:txBody>
                    <a:bodyPr/>
                    <a:lstStyle/>
                    <a:p>
                      <a:pPr algn="ctr"/>
                      <a:r>
                        <a:rPr lang="en-US" sz="1800" b="1" dirty="0" smtClean="0">
                          <a:solidFill>
                            <a:schemeClr val="tx1"/>
                          </a:solidFill>
                          <a:latin typeface="Arial" pitchFamily="34" charset="0"/>
                          <a:cs typeface="Arial" pitchFamily="34" charset="0"/>
                        </a:rPr>
                        <a:t>Rank</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Exchange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Index</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baseline="0" dirty="0" smtClean="0">
                          <a:solidFill>
                            <a:schemeClr val="tx1"/>
                          </a:solidFill>
                          <a:latin typeface="Arial" pitchFamily="34" charset="0"/>
                          <a:cs typeface="Arial" pitchFamily="34" charset="0"/>
                        </a:rPr>
                        <a:t>% 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dirty="0">
                          <a:solidFill>
                            <a:srgbClr val="000000"/>
                          </a:solidFill>
                          <a:latin typeface="Arial"/>
                          <a:ea typeface="+mn-ea"/>
                          <a:cs typeface="+mn-cs"/>
                        </a:rPr>
                        <a:t>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Tokyo SE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Nikkei 225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36.2%</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1" i="0" u="none" strike="noStrike" kern="1200" dirty="0">
                          <a:solidFill>
                            <a:srgbClr val="000000"/>
                          </a:solidFill>
                          <a:latin typeface="Arial"/>
                          <a:ea typeface="+mn-ea"/>
                          <a:cs typeface="+mn-cs"/>
                        </a:rPr>
                        <a:t>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1" i="0" u="none" strike="noStrike" kern="1200" dirty="0" err="1">
                          <a:solidFill>
                            <a:srgbClr val="000000"/>
                          </a:solidFill>
                          <a:latin typeface="Arial"/>
                          <a:ea typeface="+mn-ea"/>
                          <a:cs typeface="+mn-cs"/>
                        </a:rPr>
                        <a:t>Nasdaq</a:t>
                      </a:r>
                      <a:endParaRPr kumimoji="0" lang="en-US" sz="1800" b="1" i="0" u="none" strike="noStrike" kern="1200" dirty="0">
                        <a:solidFill>
                          <a:srgbClr val="000000"/>
                        </a:solidFill>
                        <a:latin typeface="Arial"/>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1" i="0" u="none" strike="noStrike" kern="1200">
                          <a:solidFill>
                            <a:srgbClr val="000000"/>
                          </a:solidFill>
                          <a:latin typeface="Arial"/>
                          <a:ea typeface="+mn-ea"/>
                          <a:cs typeface="+mn-cs"/>
                        </a:rPr>
                        <a:t>NASDAQ Composite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Arial"/>
                          <a:cs typeface="Arial"/>
                        </a:rPr>
                        <a:t>21.8%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12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Swiss Exchange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Swiss Market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Arial"/>
                          <a:cs typeface="Arial"/>
                        </a:rPr>
                        <a:t>18.6%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1" i="0" u="none" strike="noStrike" kern="1200" dirty="0">
                          <a:solidFill>
                            <a:srgbClr val="000000"/>
                          </a:solidFill>
                          <a:latin typeface="Arial"/>
                          <a:ea typeface="+mn-ea"/>
                          <a:cs typeface="+mn-cs"/>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1" i="0" u="none" strike="noStrike" kern="1200" dirty="0">
                          <a:solidFill>
                            <a:srgbClr val="000000"/>
                          </a:solidFill>
                          <a:latin typeface="Arial"/>
                          <a:ea typeface="+mn-ea"/>
                          <a:cs typeface="+mn-cs"/>
                        </a:rPr>
                        <a:t>NYSE Group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1" i="0" u="none" strike="noStrike" kern="1200" dirty="0">
                          <a:solidFill>
                            <a:srgbClr val="000000"/>
                          </a:solidFill>
                          <a:latin typeface="Arial"/>
                          <a:ea typeface="+mn-ea"/>
                          <a:cs typeface="+mn-cs"/>
                        </a:rPr>
                        <a:t>DJI A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Arial"/>
                          <a:cs typeface="Arial"/>
                        </a:rPr>
                        <a:t>16.6%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Euronext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CAC 40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12.6%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Frankfurt SE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DAX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11.8%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London SE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FTSE 100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9.9%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BorsaItaliana</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FTSE MIB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6.9%</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Bolsa De Madrid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Madrid General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8.4%</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TSX Group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S&amp;P TSX Composite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3.1%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11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Hong Kong Exchanges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dirty="0">
                          <a:solidFill>
                            <a:srgbClr val="000000"/>
                          </a:solidFill>
                          <a:latin typeface="Arial"/>
                          <a:ea typeface="+mn-ea"/>
                          <a:cs typeface="+mn-cs"/>
                        </a:rPr>
                        <a:t>Hang </a:t>
                      </a:r>
                      <a:r>
                        <a:rPr kumimoji="0" lang="en-US" sz="1800" b="0" i="0" u="none" strike="noStrike" kern="1200" dirty="0" err="1">
                          <a:solidFill>
                            <a:srgbClr val="000000"/>
                          </a:solidFill>
                          <a:latin typeface="Arial"/>
                          <a:ea typeface="+mn-ea"/>
                          <a:cs typeface="+mn-cs"/>
                        </a:rPr>
                        <a:t>Seng</a:t>
                      </a:r>
                      <a:r>
                        <a:rPr kumimoji="0" lang="en-US" sz="1800" b="0" i="0" u="none" strike="noStrike" kern="1200" dirty="0">
                          <a:solidFill>
                            <a:srgbClr val="000000"/>
                          </a:solidFill>
                          <a:latin typeface="Arial"/>
                          <a:ea typeface="+mn-ea"/>
                          <a:cs typeface="+mn-cs"/>
                        </a:rPr>
                        <a:t> Index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0.8%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fontAlgn="t"/>
                      <a:r>
                        <a:rPr kumimoji="0" lang="en-US" sz="1800" b="0" i="0" u="none" strike="noStrike" kern="1200">
                          <a:solidFill>
                            <a:srgbClr val="000000"/>
                          </a:solidFill>
                          <a:latin typeface="Arial"/>
                          <a:ea typeface="+mn-ea"/>
                          <a:cs typeface="+mn-cs"/>
                        </a:rPr>
                        <a:t>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Shanghai SE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kumimoji="0" lang="en-US" sz="1800" b="0" i="0" u="none" strike="noStrike" kern="1200">
                          <a:solidFill>
                            <a:srgbClr val="000000"/>
                          </a:solidFill>
                          <a:latin typeface="Arial"/>
                          <a:ea typeface="+mn-ea"/>
                          <a:cs typeface="+mn-cs"/>
                        </a:rPr>
                        <a:t>Shanghai Composite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Arial"/>
                          <a:cs typeface="Arial"/>
                        </a:rPr>
                        <a:t>-3.8%</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5"/>
          <p:cNvSpPr/>
          <p:nvPr/>
        </p:nvSpPr>
        <p:spPr>
          <a:xfrm>
            <a:off x="304800" y="457200"/>
            <a:ext cx="5715000" cy="892552"/>
          </a:xfrm>
          <a:prstGeom prst="rect">
            <a:avLst/>
          </a:prstGeom>
        </p:spPr>
        <p:txBody>
          <a:bodyPr wrap="square">
            <a:spAutoFit/>
          </a:bodyPr>
          <a:lstStyle/>
          <a:p>
            <a:pPr defTabSz="914400" fontAlgn="base">
              <a:spcBef>
                <a:spcPct val="0"/>
              </a:spcBef>
              <a:spcAft>
                <a:spcPct val="0"/>
              </a:spcAft>
            </a:pPr>
            <a:r>
              <a:rPr lang="en-US" sz="2600" b="1" i="1" dirty="0">
                <a:solidFill>
                  <a:srgbClr val="003366"/>
                </a:solidFill>
                <a:latin typeface="Calibri"/>
                <a:cs typeface="Arial" pitchFamily="34" charset="0"/>
              </a:rPr>
              <a:t>Top 12 Stock Exchanges </a:t>
            </a:r>
            <a:br>
              <a:rPr lang="en-US" sz="2600" b="1" i="1" dirty="0">
                <a:solidFill>
                  <a:srgbClr val="003366"/>
                </a:solidFill>
                <a:latin typeface="Calibri"/>
                <a:cs typeface="Arial" pitchFamily="34" charset="0"/>
              </a:rPr>
            </a:br>
            <a:r>
              <a:rPr lang="en-US" sz="2600" i="1" dirty="0">
                <a:solidFill>
                  <a:srgbClr val="003366"/>
                </a:solidFill>
                <a:latin typeface="Calibri"/>
                <a:cs typeface="Arial" pitchFamily="34" charset="0"/>
              </a:rPr>
              <a:t>Year to date Growth Thru 9/19/13</a:t>
            </a:r>
            <a:endParaRPr lang="en-US" sz="2600" i="1" dirty="0">
              <a:solidFill>
                <a:prstClr val="black"/>
              </a:solidFill>
              <a:latin typeface="Calibri"/>
              <a:cs typeface="Arial" pitchFamily="34" charset="0"/>
            </a:endParaRPr>
          </a:p>
        </p:txBody>
      </p:sp>
    </p:spTree>
    <p:extLst>
      <p:ext uri="{BB962C8B-B14F-4D97-AF65-F5344CB8AC3E}">
        <p14:creationId xmlns:p14="http://schemas.microsoft.com/office/powerpoint/2010/main" val="39140815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3_SAGE">
  <a:themeElements>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SAGE">
  <a:themeElements>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SAGE">
  <a:themeElements>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2.xml><?xml version="1.0" encoding="utf-8"?>
<a:themeOverride xmlns:a="http://schemas.openxmlformats.org/drawingml/2006/main">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75400</TotalTime>
  <Words>1968</Words>
  <Application>Microsoft Office PowerPoint</Application>
  <PresentationFormat>On-screen Show (4:3)</PresentationFormat>
  <Paragraphs>995</Paragraphs>
  <Slides>33</Slides>
  <Notes>26</Notes>
  <HiddenSlides>0</HiddenSlides>
  <MMClips>0</MMClips>
  <ScaleCrop>false</ScaleCrop>
  <HeadingPairs>
    <vt:vector size="4" baseType="variant">
      <vt:variant>
        <vt:lpstr>Theme</vt:lpstr>
      </vt:variant>
      <vt:variant>
        <vt:i4>4</vt:i4>
      </vt:variant>
      <vt:variant>
        <vt:lpstr>Slide Titles</vt:lpstr>
      </vt:variant>
      <vt:variant>
        <vt:i4>33</vt:i4>
      </vt:variant>
    </vt:vector>
  </HeadingPairs>
  <TitlesOfParts>
    <vt:vector size="37" baseType="lpstr">
      <vt:lpstr>Flow</vt:lpstr>
      <vt:lpstr>3_SAGE</vt:lpstr>
      <vt:lpstr>1_SAGE</vt:lpstr>
      <vt:lpstr>SAGE</vt:lpstr>
      <vt:lpstr>PowerPoint Presentation</vt:lpstr>
      <vt:lpstr>First Pitch</vt:lpstr>
      <vt:lpstr>Historic and Projected World Output Growth  2004 through 2014*</vt:lpstr>
      <vt:lpstr>Real GDP Growth, 20 Fastest and Slowest Growing Countries Estimated 2013, Annual Percent Change (for available nations)</vt:lpstr>
      <vt:lpstr>Estimated Growth in Output by Select Global Areas 2013 Projected</vt:lpstr>
      <vt:lpstr>Debt by Selected Country 2012</vt:lpstr>
      <vt:lpstr>Top 12 Stock Exchanges  2011 Growth</vt:lpstr>
      <vt:lpstr>Top 12 Stock Exchanges  2012 Growth</vt:lpstr>
      <vt:lpstr>PowerPoint Presentation</vt:lpstr>
      <vt:lpstr>S&amp;P Select Sector Performance July 2013</vt:lpstr>
      <vt:lpstr>PowerPoint Presentation</vt:lpstr>
      <vt:lpstr>Recession Watch as of September 2013</vt:lpstr>
      <vt:lpstr>Industrial Production March 2001 through August 2013</vt:lpstr>
      <vt:lpstr>Gross Domestic Product 1990Q1 through 2013Q2</vt:lpstr>
      <vt:lpstr>Red Card/ Pink Slip</vt:lpstr>
      <vt:lpstr>Net Change in U.S. Jobs, BLS January 2002 through August 2013</vt:lpstr>
      <vt:lpstr>National Nonfarm Employment by Industry Sector August 2012 v. August 2013</vt:lpstr>
      <vt:lpstr>Employment Growth, U.S. States (SA)  August 2012 v. August 2013 Percent Change</vt:lpstr>
      <vt:lpstr>Unemployment Rates, U.S. States (SA)  August 2013</vt:lpstr>
      <vt:lpstr>Unemployment Rates, 20 Largest Metros (NSA) July 2013</vt:lpstr>
      <vt:lpstr>Pad Save</vt:lpstr>
      <vt:lpstr>15-Year &amp; 30-Year Fixed Mortgage Rates  January 1995 through August 2013</vt:lpstr>
      <vt:lpstr>U.S. New Home Sales January 1999 through August 2013</vt:lpstr>
      <vt:lpstr>U.S. Housing Starts January 1999 through August 2013</vt:lpstr>
      <vt:lpstr>PowerPoint Presentation</vt:lpstr>
      <vt:lpstr>Put me in, Coach</vt:lpstr>
      <vt:lpstr>PowerPoint Presentation</vt:lpstr>
      <vt:lpstr>PowerPoint Presentation</vt:lpstr>
      <vt:lpstr>PowerPoint Presentation</vt:lpstr>
      <vt:lpstr>National Vehicle Sales  June 2004 through August 2013 (SAAR)</vt:lpstr>
      <vt:lpstr>Conference Board Leading Economic Indicators Index August 2007 through August 2013</vt:lpstr>
      <vt:lpstr>Final, Period.</vt:lpstr>
      <vt:lpstr>Thank You</vt:lpstr>
    </vt:vector>
  </TitlesOfParts>
  <Company>Student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Garrett County  Total Non-Agricultural Employment First Quarter 1996 through First Quarter 2003</dc:title>
  <dc:creator>Maria Criselda Abad</dc:creator>
  <cp:lastModifiedBy>William.Lawson</cp:lastModifiedBy>
  <cp:revision>4023</cp:revision>
  <cp:lastPrinted>2012-09-13T21:16:53Z</cp:lastPrinted>
  <dcterms:created xsi:type="dcterms:W3CDTF">2011-09-26T19:14:44Z</dcterms:created>
  <dcterms:modified xsi:type="dcterms:W3CDTF">2013-09-26T19:02:06Z</dcterms:modified>
</cp:coreProperties>
</file>