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4" r:id="rId3"/>
    <p:sldId id="278" r:id="rId4"/>
    <p:sldId id="265" r:id="rId5"/>
    <p:sldId id="295" r:id="rId6"/>
    <p:sldId id="296" r:id="rId7"/>
    <p:sldId id="287" r:id="rId8"/>
    <p:sldId id="288" r:id="rId9"/>
    <p:sldId id="266" r:id="rId10"/>
    <p:sldId id="289" r:id="rId11"/>
    <p:sldId id="267" r:id="rId12"/>
    <p:sldId id="290" r:id="rId13"/>
    <p:sldId id="268" r:id="rId14"/>
    <p:sldId id="272" r:id="rId15"/>
    <p:sldId id="291" r:id="rId16"/>
    <p:sldId id="281" r:id="rId17"/>
    <p:sldId id="282" r:id="rId18"/>
    <p:sldId id="283" r:id="rId19"/>
    <p:sldId id="292" r:id="rId20"/>
    <p:sldId id="293" r:id="rId21"/>
    <p:sldId id="294" r:id="rId22"/>
    <p:sldId id="284" r:id="rId23"/>
    <p:sldId id="280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897A1A-481E-464B-A3FA-93B69BAFE6BE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9D204-EF43-457D-B57C-93037AF025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pa.org/training/nfpa-conference-and-expo/2014-call-for-present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Technical Committee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543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2013 </a:t>
            </a:r>
            <a:r>
              <a:rPr lang="en-US" b="1" dirty="0" smtClean="0"/>
              <a:t>Fall </a:t>
            </a:r>
            <a:r>
              <a:rPr lang="en-US" b="1" dirty="0" smtClean="0"/>
              <a:t>Tech Meeting</a:t>
            </a:r>
          </a:p>
          <a:p>
            <a:pPr eaLnBrk="1" hangingPunct="1">
              <a:buFontTx/>
              <a:buNone/>
              <a:defRPr/>
            </a:pPr>
            <a:endParaRPr lang="en-US" sz="1400" dirty="0" smtClean="0"/>
          </a:p>
          <a:p>
            <a:pPr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Special to Thanks our Meeting </a:t>
            </a:r>
            <a:r>
              <a:rPr lang="en-US" sz="2400" dirty="0" smtClean="0">
                <a:solidFill>
                  <a:srgbClr val="FF0000"/>
                </a:solidFill>
              </a:rPr>
              <a:t>Sponsors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3914775" cy="122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381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86400"/>
            <a:ext cx="6471004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7" descr="C:\Users\dllewis.PSE\AppData\Local\Microsoft\Windows\Temporary Internet Files\Content.Outlook\HU32OOFF\Darley D and Name_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229612" cy="21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Apparatus Safety Manual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Fire Apparatus Safety Manual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59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DRAFT Complete and Ready for Review</a:t>
            </a:r>
          </a:p>
          <a:p>
            <a:pPr eaLnBrk="1" hangingPunct="1"/>
            <a:r>
              <a:rPr lang="en-US" sz="2800" b="1" dirty="0" smtClean="0"/>
              <a:t>Will Post on </a:t>
            </a:r>
            <a:r>
              <a:rPr lang="en-US" sz="2800" b="1" dirty="0" err="1" smtClean="0"/>
              <a:t>Basecamp</a:t>
            </a:r>
            <a:r>
              <a:rPr lang="en-US" sz="2800" b="1" dirty="0" smtClean="0"/>
              <a:t> This Week </a:t>
            </a:r>
            <a:endParaRPr lang="en-US" sz="2400" b="1" dirty="0" smtClean="0"/>
          </a:p>
          <a:p>
            <a:pPr eaLnBrk="1" hangingPunct="1"/>
            <a:endParaRPr lang="en-US" sz="28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2705814" cy="3508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FDSOA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 eaLnBrk="1" hangingPunct="1"/>
            <a:r>
              <a:rPr lang="en-US" b="1" smtClean="0"/>
              <a:t>Support FDSOA  Apparatus Symposium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FAMA Tech Committee members met with FDSOA officials to plan FDSOA 2014</a:t>
            </a:r>
          </a:p>
          <a:p>
            <a:pPr eaLnBrk="1" hangingPunct="1"/>
            <a:r>
              <a:rPr lang="en-US" b="1" dirty="0" smtClean="0"/>
              <a:t>A draft schedule of presentations has been developed</a:t>
            </a:r>
          </a:p>
          <a:p>
            <a:pPr eaLnBrk="1" hangingPunct="1"/>
            <a:r>
              <a:rPr lang="en-US" b="1" dirty="0" smtClean="0"/>
              <a:t>FAMA provides Recommendations – it is still an FDSOA controlled event.</a:t>
            </a:r>
          </a:p>
          <a:p>
            <a:pPr eaLnBrk="1" hangingPunct="1"/>
            <a:r>
              <a:rPr lang="en-US" b="1" dirty="0" smtClean="0"/>
              <a:t>Jan 19 – 22, 2014 Orlando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FAMA Supported Presentations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8914"/>
          <a:stretch>
            <a:fillRect/>
          </a:stretch>
        </p:blipFill>
        <p:spPr bwMode="auto">
          <a:xfrm>
            <a:off x="381000" y="12954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5800" y="3657600"/>
            <a:ext cx="2209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4114800"/>
            <a:ext cx="2209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572000"/>
            <a:ext cx="2209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5181600"/>
            <a:ext cx="2209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FAMA Supported Presentations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51086"/>
          <a:stretch>
            <a:fillRect/>
          </a:stretch>
        </p:blipFill>
        <p:spPr bwMode="auto">
          <a:xfrm>
            <a:off x="304800" y="1600200"/>
            <a:ext cx="8534400" cy="42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FAMA Website</a:t>
            </a:r>
            <a:br>
              <a:rPr lang="en-US" dirty="0" smtClean="0"/>
            </a:br>
            <a:r>
              <a:rPr lang="en-US" dirty="0" smtClean="0"/>
              <a:t>Resource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r>
              <a:rPr lang="en-US" dirty="0" smtClean="0"/>
              <a:t>Current Resource Page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26904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Resource Page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3362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0274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dirty="0" smtClean="0"/>
              <a:t>2013 Technical Committee Update </a:t>
            </a:r>
          </a:p>
        </p:txBody>
      </p:sp>
      <p:sp>
        <p:nvSpPr>
          <p:cNvPr id="2051" name="Rectangle 5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August 15, 2013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/>
              <a:t>FRI Chicago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143000"/>
            <a:ext cx="86613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2603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29295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Home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68228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Callout 6"/>
          <p:cNvSpPr/>
          <p:nvPr/>
        </p:nvSpPr>
        <p:spPr>
          <a:xfrm>
            <a:off x="3505200" y="3429000"/>
            <a:ext cx="3733800" cy="2438400"/>
          </a:xfrm>
          <a:prstGeom prst="leftArrowCallout">
            <a:avLst/>
          </a:prstGeom>
          <a:solidFill>
            <a:srgbClr val="F8F8F8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Cameo Resource Documents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23" y="3429000"/>
            <a:ext cx="4905375" cy="15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381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396" y="5257800"/>
            <a:ext cx="6471004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7" descr="C:\Users\dllewis.PSE\AppData\Local\Microsoft\Windows\Temporary Internet Files\Content.Outlook\HU32OOFF\Darley D and Name_high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0678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Committee 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38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Aerial/</a:t>
            </a:r>
            <a:r>
              <a:rPr lang="en-US" dirty="0" err="1" smtClean="0"/>
              <a:t>Quint</a:t>
            </a:r>
            <a:r>
              <a:rPr lang="en-US" dirty="0" smtClean="0"/>
              <a:t>		Jim </a:t>
            </a:r>
            <a:r>
              <a:rPr lang="en-US" dirty="0" err="1" smtClean="0"/>
              <a:t>Salmi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Jeff Aiken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Ambulance		Steve Rowland </a:t>
            </a:r>
            <a:r>
              <a:rPr lang="en-US" dirty="0" smtClean="0"/>
              <a:t>/ Mike </a:t>
            </a:r>
            <a:r>
              <a:rPr lang="en-US" dirty="0" err="1" smtClean="0"/>
              <a:t>Franckowiak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ARFF			Grady North </a:t>
            </a:r>
            <a:r>
              <a:rPr lang="en-US" dirty="0" smtClean="0"/>
              <a:t>/ </a:t>
            </a:r>
            <a:r>
              <a:rPr lang="en-US" dirty="0" smtClean="0"/>
              <a:t>Marty Huffman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Body			Bill </a:t>
            </a:r>
            <a:r>
              <a:rPr lang="en-US" dirty="0" err="1" smtClean="0"/>
              <a:t>Proft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Mike Lemieux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Chassis			Tim Johnson </a:t>
            </a:r>
            <a:r>
              <a:rPr lang="en-US" dirty="0" smtClean="0"/>
              <a:t>/ </a:t>
            </a:r>
            <a:r>
              <a:rPr lang="en-US" dirty="0" smtClean="0"/>
              <a:t>Wes Chestnut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Electrical </a:t>
            </a:r>
            <a:r>
              <a:rPr lang="en-US" dirty="0" smtClean="0"/>
              <a:t>			John </a:t>
            </a:r>
            <a:r>
              <a:rPr lang="en-US" dirty="0" err="1" smtClean="0"/>
              <a:t>Doperalski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Peter </a:t>
            </a:r>
            <a:r>
              <a:rPr lang="en-US" dirty="0" err="1" smtClean="0"/>
              <a:t>Lurhs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Foam			Greg </a:t>
            </a:r>
            <a:r>
              <a:rPr lang="en-US" dirty="0" err="1" smtClean="0"/>
              <a:t>Geske</a:t>
            </a:r>
            <a:r>
              <a:rPr lang="en-US" dirty="0" smtClean="0"/>
              <a:t> / Mike </a:t>
            </a:r>
            <a:r>
              <a:rPr lang="en-US" dirty="0" err="1" smtClean="0"/>
              <a:t>Dupay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Pumps/Plumbing	Doug Miller </a:t>
            </a:r>
            <a:r>
              <a:rPr lang="en-US" dirty="0" smtClean="0"/>
              <a:t>/ </a:t>
            </a:r>
            <a:r>
              <a:rPr lang="en-US" dirty="0" smtClean="0"/>
              <a:t>Chad </a:t>
            </a:r>
            <a:r>
              <a:rPr lang="en-US" dirty="0" err="1" smtClean="0"/>
              <a:t>Trinkner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Tech-Ed – FAMA		Dan </a:t>
            </a:r>
            <a:r>
              <a:rPr lang="en-US" dirty="0" err="1" smtClean="0"/>
              <a:t>Veselsky</a:t>
            </a:r>
            <a:r>
              <a:rPr lang="en-US" dirty="0" smtClean="0"/>
              <a:t> / </a:t>
            </a:r>
            <a:r>
              <a:rPr lang="en-US" b="1" dirty="0" smtClean="0">
                <a:solidFill>
                  <a:srgbClr val="FF0000"/>
                </a:solidFill>
              </a:rPr>
              <a:t>????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Tech-Ed </a:t>
            </a:r>
            <a:r>
              <a:rPr lang="en-US" dirty="0" smtClean="0"/>
              <a:t>– FDSOA	Dan </a:t>
            </a:r>
            <a:r>
              <a:rPr lang="en-US" dirty="0" err="1" smtClean="0"/>
              <a:t>Veselsky</a:t>
            </a:r>
            <a:r>
              <a:rPr lang="en-US" dirty="0" smtClean="0"/>
              <a:t> </a:t>
            </a:r>
            <a:r>
              <a:rPr lang="en-US" dirty="0" smtClean="0"/>
              <a:t>/ Co-Chairs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/>
              <a:t>Technical Committee</a:t>
            </a:r>
            <a:br>
              <a:rPr lang="en-US" b="1" dirty="0" smtClean="0"/>
            </a:br>
            <a:r>
              <a:rPr lang="en-US" b="1" dirty="0" smtClean="0"/>
              <a:t>2013 Initiatives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05800" cy="4525962"/>
          </a:xfrm>
        </p:spPr>
        <p:txBody>
          <a:bodyPr>
            <a:noAutofit/>
          </a:bodyPr>
          <a:lstStyle/>
          <a:p>
            <a:pPr marL="514350" indent="-514350" eaLnBrk="1" hangingPunct="1"/>
            <a:r>
              <a:rPr lang="en-US" sz="2800" b="1" dirty="0" smtClean="0"/>
              <a:t>NFPA 1901/1906 Participation</a:t>
            </a:r>
          </a:p>
          <a:p>
            <a:pPr marL="514350" indent="-514350" eaLnBrk="1" hangingPunct="1"/>
            <a:r>
              <a:rPr lang="en-US" sz="2800" b="1" dirty="0" smtClean="0"/>
              <a:t>Support FDSOA  Apparatus Symposium</a:t>
            </a:r>
          </a:p>
          <a:p>
            <a:pPr marL="514350" indent="-514350" eaLnBrk="1" hangingPunct="1"/>
            <a:r>
              <a:rPr lang="en-US" sz="2800" b="1" dirty="0" smtClean="0"/>
              <a:t>Develop a Fire Apparatus Safety Manual</a:t>
            </a:r>
          </a:p>
          <a:p>
            <a:pPr marL="514350" indent="-514350" eaLnBrk="1" hangingPunct="1"/>
            <a:r>
              <a:rPr lang="en-US" sz="2800" b="1" dirty="0" smtClean="0"/>
              <a:t>Fire Apparatus &amp; Emergency Equipment Magazine Articles</a:t>
            </a:r>
          </a:p>
          <a:p>
            <a:pPr marL="514350" indent="-514350" eaLnBrk="1" hangingPunct="1"/>
            <a:r>
              <a:rPr lang="en-US" sz="2800" b="1" dirty="0" smtClean="0"/>
              <a:t>Publish Quarterly E‐Newsletter. </a:t>
            </a:r>
          </a:p>
          <a:p>
            <a:pPr marL="514350" indent="-514350" eaLnBrk="1" hangingPunct="1"/>
            <a:r>
              <a:rPr lang="en-US" sz="2800" b="1" dirty="0" smtClean="0"/>
              <a:t>Increase use of </a:t>
            </a:r>
            <a:r>
              <a:rPr lang="en-US" sz="2800" b="1" dirty="0" err="1" smtClean="0"/>
              <a:t>Basecamp</a:t>
            </a:r>
            <a:endParaRPr lang="en-US" sz="2800" b="1" dirty="0" smtClean="0"/>
          </a:p>
          <a:p>
            <a:pPr marL="514350" indent="-514350"/>
            <a:r>
              <a:rPr lang="en-US" sz="2800" b="1" dirty="0" smtClean="0"/>
              <a:t>White-Paper Organization on Website</a:t>
            </a:r>
          </a:p>
          <a:p>
            <a:pPr marL="514350" indent="-514350" eaLnBrk="1" hangingPunct="1">
              <a:buFontTx/>
              <a:buNone/>
            </a:pPr>
            <a:endParaRPr lang="en-US" sz="9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NFPA 1901 - 1906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NFPA 2014 Conference Call for Papers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NFPA is seeking presentations that address the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purchasing, maintaining, refurbishing, and retiring of automotive fire </a:t>
            </a:r>
            <a:r>
              <a:rPr lang="en-US" dirty="0" smtClean="0"/>
              <a:t>apparatus. Please consider submitting a topic to </a:t>
            </a:r>
            <a:r>
              <a:rPr lang="en-US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linkClick r:id="rId2"/>
              </a:rPr>
              <a:t>present at the 2014 NFPA Conference and Expo.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smtClean="0"/>
              <a:t>by the submission deadline, September 16, 2013. Also, please let me know if you plan to submit. Thank you for your consideration.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Ryan </a:t>
            </a:r>
            <a:r>
              <a:rPr lang="en-US" dirty="0" smtClean="0"/>
              <a:t>Depew FF/EMT-B</a:t>
            </a:r>
          </a:p>
          <a:p>
            <a:pPr>
              <a:buNone/>
            </a:pPr>
            <a:r>
              <a:rPr lang="en-US" dirty="0" smtClean="0"/>
              <a:t>National Fire Protection Association</a:t>
            </a:r>
          </a:p>
          <a:p>
            <a:pPr>
              <a:buNone/>
            </a:pPr>
            <a:r>
              <a:rPr lang="en-US" dirty="0" smtClean="0"/>
              <a:t>617-984-7485- Office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FAMA Forum Articles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FAMA Forum – August Article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6096000" cy="475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93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15200" cy="17463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Fire Apparatus &amp; Emergency Equipment Magazine Articles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Aug</a:t>
            </a:r>
            <a:r>
              <a:rPr lang="en-US" sz="2400" b="1" dirty="0" smtClean="0">
                <a:solidFill>
                  <a:srgbClr val="00B050"/>
                </a:solidFill>
              </a:rPr>
              <a:t>		ARFF Topic – </a:t>
            </a:r>
            <a:r>
              <a:rPr lang="en-US" sz="2400" b="1" dirty="0" smtClean="0">
                <a:solidFill>
                  <a:srgbClr val="00B050"/>
                </a:solidFill>
              </a:rPr>
              <a:t>Troy </a:t>
            </a:r>
            <a:r>
              <a:rPr lang="en-US" sz="2400" b="1" dirty="0" err="1" smtClean="0">
                <a:solidFill>
                  <a:srgbClr val="00B050"/>
                </a:solidFill>
              </a:rPr>
              <a:t>Pagget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Sep		VDR Success Story – Dave </a:t>
            </a:r>
            <a:r>
              <a:rPr lang="en-US" sz="2400" b="1" dirty="0" err="1" smtClean="0">
                <a:solidFill>
                  <a:srgbClr val="00B050"/>
                </a:solidFill>
              </a:rPr>
              <a:t>Durstine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/>
              <a:t>Oct		Ambulance Topic – Steve Roland</a:t>
            </a:r>
          </a:p>
          <a:p>
            <a:pPr>
              <a:buNone/>
            </a:pPr>
            <a:r>
              <a:rPr lang="en-US" sz="2400" b="1" dirty="0" smtClean="0"/>
              <a:t>Nov		2014 Engines – Dave </a:t>
            </a:r>
            <a:r>
              <a:rPr lang="en-US" sz="2400" b="1" dirty="0" err="1" smtClean="0"/>
              <a:t>Drehobel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Dec		Fire Service Forecast – Paul </a:t>
            </a:r>
            <a:r>
              <a:rPr lang="en-US" sz="2400" b="1" dirty="0" smtClean="0"/>
              <a:t>Darley</a:t>
            </a:r>
          </a:p>
          <a:p>
            <a:pPr>
              <a:buNone/>
            </a:pPr>
            <a:r>
              <a:rPr lang="en-US" sz="2400" b="1" dirty="0" smtClean="0"/>
              <a:t>Jan		Safe </a:t>
            </a:r>
            <a:r>
              <a:rPr lang="en-US" sz="2400" b="1" dirty="0" smtClean="0"/>
              <a:t>Apparatus Access </a:t>
            </a:r>
            <a:r>
              <a:rPr lang="en-US" sz="2400" b="1" dirty="0" smtClean="0"/>
              <a:t>Methods – </a:t>
            </a:r>
            <a:r>
              <a:rPr lang="en-US" sz="2400" b="1" dirty="0" err="1" smtClean="0"/>
              <a:t>Lackore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Feb	</a:t>
            </a:r>
            <a:r>
              <a:rPr lang="en-US" sz="2400" b="1" dirty="0" smtClean="0">
                <a:solidFill>
                  <a:srgbClr val="FF0000"/>
                </a:solidFill>
              </a:rPr>
              <a:t>	Rescue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Mar		Aerials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Apr		Apparatus </a:t>
            </a:r>
            <a:r>
              <a:rPr lang="en-US" sz="2400" b="1" dirty="0" smtClean="0">
                <a:solidFill>
                  <a:srgbClr val="FF0000"/>
                </a:solidFill>
              </a:rPr>
              <a:t>Components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May		Fire </a:t>
            </a:r>
            <a:r>
              <a:rPr lang="en-US" sz="2400" b="1" dirty="0" smtClean="0">
                <a:solidFill>
                  <a:srgbClr val="FF0000"/>
                </a:solidFill>
              </a:rPr>
              <a:t>Suppression Moving Water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" name="Left Arrow Callout 4"/>
          <p:cNvSpPr/>
          <p:nvPr/>
        </p:nvSpPr>
        <p:spPr>
          <a:xfrm>
            <a:off x="6705600" y="4800600"/>
            <a:ext cx="2057400" cy="1600200"/>
          </a:xfrm>
          <a:prstGeom prst="leftArrowCallout">
            <a:avLst/>
          </a:prstGeom>
          <a:solidFill>
            <a:srgbClr val="F8F8F8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Need Authors and Ideas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7092</TotalTime>
  <Words>249</Words>
  <Application>Microsoft Office PowerPoint</Application>
  <PresentationFormat>On-screen Show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Technical Committee</vt:lpstr>
      <vt:lpstr>2013 Technical Committee Update </vt:lpstr>
      <vt:lpstr>Sub Committee Chairs</vt:lpstr>
      <vt:lpstr>Technical Committee 2013 Initiatives</vt:lpstr>
      <vt:lpstr>NFPA 1901 - 1906</vt:lpstr>
      <vt:lpstr>NFPA 2014 Conference Call for Papers</vt:lpstr>
      <vt:lpstr>FAMA Forum Articles</vt:lpstr>
      <vt:lpstr>FAMA Forum – August Article</vt:lpstr>
      <vt:lpstr>Fire Apparatus &amp; Emergency Equipment Magazine Articles</vt:lpstr>
      <vt:lpstr>Fire Apparatus Safety Manual</vt:lpstr>
      <vt:lpstr>Fire Apparatus Safety Manual</vt:lpstr>
      <vt:lpstr>FDSOA Support</vt:lpstr>
      <vt:lpstr>Support FDSOA  Apparatus Symposium</vt:lpstr>
      <vt:lpstr>FAMA Supported Presentations</vt:lpstr>
      <vt:lpstr>FAMA Supported Presentations</vt:lpstr>
      <vt:lpstr>FAMA Website Resource Library</vt:lpstr>
      <vt:lpstr>Current Resource Page</vt:lpstr>
      <vt:lpstr>New Resource Page</vt:lpstr>
      <vt:lpstr>Slide 19</vt:lpstr>
      <vt:lpstr>Slide 20</vt:lpstr>
      <vt:lpstr>Slide 21</vt:lpstr>
      <vt:lpstr>New Home Page</vt:lpstr>
      <vt:lpstr>Slide 23</vt:lpstr>
      <vt:lpstr>Questions?</vt:lpstr>
    </vt:vector>
  </TitlesOfParts>
  <Company>Oshkosh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213</cp:revision>
  <dcterms:created xsi:type="dcterms:W3CDTF">2013-02-25T14:44:10Z</dcterms:created>
  <dcterms:modified xsi:type="dcterms:W3CDTF">2013-08-16T12:12:21Z</dcterms:modified>
</cp:coreProperties>
</file>